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82" r:id="rId3"/>
    <p:sldId id="294" r:id="rId4"/>
    <p:sldId id="292" r:id="rId5"/>
    <p:sldId id="295" r:id="rId6"/>
    <p:sldId id="296" r:id="rId7"/>
    <p:sldId id="283" r:id="rId8"/>
    <p:sldId id="285" r:id="rId9"/>
    <p:sldId id="297" r:id="rId10"/>
    <p:sldId id="288" r:id="rId11"/>
    <p:sldId id="289" r:id="rId12"/>
    <p:sldId id="290" r:id="rId13"/>
    <p:sldId id="298" r:id="rId14"/>
    <p:sldId id="300" r:id="rId15"/>
    <p:sldId id="301" r:id="rId16"/>
    <p:sldId id="302" r:id="rId17"/>
    <p:sldId id="303" r:id="rId18"/>
    <p:sldId id="304" r:id="rId19"/>
    <p:sldId id="30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>
      <p:cViewPr varScale="1">
        <p:scale>
          <a:sx n="56" d="100"/>
          <a:sy n="56" d="100"/>
        </p:scale>
        <p:origin x="119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302B4-2CA2-4D6C-9995-2FA1DE76580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FD66F-5D58-46A6-8573-295C771F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00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6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3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3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7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8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4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40388-F3BF-43D8-AD13-BCBF04807A2E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D6DBA-2AAC-488D-B08D-BF66D73CF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C01D48D5-71E0-465E-BDA8-E98A5A7B7250}"/>
              </a:ext>
            </a:extLst>
          </p:cNvPr>
          <p:cNvSpPr txBox="1">
            <a:spLocks/>
          </p:cNvSpPr>
          <p:nvPr/>
        </p:nvSpPr>
        <p:spPr>
          <a:xfrm>
            <a:off x="4042394" y="6163030"/>
            <a:ext cx="4027930" cy="374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>
              <a:solidFill>
                <a:srgbClr val="BE9F43"/>
              </a:solidFill>
            </a:endParaRP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C01D48D5-71E0-465E-BDA8-E98A5A7B7250}"/>
              </a:ext>
            </a:extLst>
          </p:cNvPr>
          <p:cNvSpPr txBox="1">
            <a:spLocks/>
          </p:cNvSpPr>
          <p:nvPr/>
        </p:nvSpPr>
        <p:spPr>
          <a:xfrm>
            <a:off x="4005754" y="5798293"/>
            <a:ext cx="4027930" cy="667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rgbClr val="BE9F43"/>
                </a:solidFill>
              </a:rPr>
              <a:t>By Kirsten Howe</a:t>
            </a:r>
          </a:p>
          <a:p>
            <a:pPr algn="r"/>
            <a:endParaRPr lang="en-US" dirty="0">
              <a:solidFill>
                <a:srgbClr val="BE9F43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2448" y="4220616"/>
            <a:ext cx="5460799" cy="1482151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rgbClr val="003E79"/>
                </a:solidFill>
                <a:latin typeface="Calisto MT" panose="02040603050505030304" pitchFamily="18" charset="0"/>
              </a:rPr>
              <a:t>Medi-Cal </a:t>
            </a:r>
            <a:br>
              <a:rPr lang="en-US" sz="3600" b="1" dirty="0">
                <a:solidFill>
                  <a:srgbClr val="003E79"/>
                </a:solidFill>
                <a:latin typeface="Calisto MT" panose="02040603050505030304" pitchFamily="18" charset="0"/>
              </a:rPr>
            </a:br>
            <a:r>
              <a:rPr lang="en-US" sz="3600" b="1" dirty="0">
                <a:solidFill>
                  <a:srgbClr val="003E79"/>
                </a:solidFill>
                <a:latin typeface="Calisto MT" panose="02040603050505030304" pitchFamily="18" charset="0"/>
              </a:rPr>
              <a:t>Eligibility Planning</a:t>
            </a:r>
          </a:p>
        </p:txBody>
      </p:sp>
    </p:spTree>
    <p:extLst>
      <p:ext uri="{BB962C8B-B14F-4D97-AF65-F5344CB8AC3E}">
        <p14:creationId xmlns:p14="http://schemas.microsoft.com/office/powerpoint/2010/main" val="330594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1807829"/>
            <a:ext cx="6542691" cy="406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rgbClr val="003E79"/>
                </a:solidFill>
                <a:latin typeface="Calisto MT"/>
                <a:cs typeface="Calisto MT"/>
              </a:rPr>
              <a:t>Estate Recovery</a:t>
            </a:r>
            <a:endParaRPr lang="en-US" sz="39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From Exempt and Non-Exempt assets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From probate estate only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Does NOT include Revocable Trust assets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No Estate Recovery if surviving spouse or minor, blind or disabled child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endParaRPr lang="en-US" dirty="0">
              <a:solidFill>
                <a:srgbClr val="1A2674"/>
              </a:solidFill>
              <a:latin typeface="Myriad Pro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8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1741971"/>
            <a:ext cx="6542691" cy="4135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>
                <a:solidFill>
                  <a:srgbClr val="003E79"/>
                </a:solidFill>
                <a:latin typeface="Calisto MT"/>
                <a:cs typeface="Calisto MT"/>
              </a:rPr>
              <a:t>Eligibility Planning</a:t>
            </a:r>
            <a:endParaRPr lang="en-US" sz="39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Pay for services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Pay off debt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Convert Non-Exempt to Exempt Assets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Convert Assets to Income (Annuities)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Transfers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Outright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Irrevocable Trust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</a:pPr>
            <a:endParaRPr lang="en-US" dirty="0">
              <a:solidFill>
                <a:srgbClr val="1A2674"/>
              </a:solidFill>
              <a:latin typeface="Myriad Pro"/>
            </a:endParaRP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endParaRPr lang="en-US" dirty="0">
              <a:solidFill>
                <a:srgbClr val="1A2674"/>
              </a:solidFill>
              <a:latin typeface="Myriad Pro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7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111" y="2305335"/>
            <a:ext cx="6999461" cy="3293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Transfers</a:t>
            </a:r>
            <a:endParaRPr lang="en-US" sz="40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Look-back period: 3 years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Transfers of exempt assets are exempt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Transferring agent must have legal authority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Trust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Durable Power of Attorney</a:t>
            </a:r>
          </a:p>
          <a:p>
            <a:pPr marL="457200" lvl="1" indent="0">
              <a:buClr>
                <a:schemeClr val="accent4">
                  <a:lumMod val="75000"/>
                </a:schemeClr>
              </a:buClr>
              <a:buNone/>
            </a:pPr>
            <a:endParaRPr lang="en-US" dirty="0">
              <a:solidFill>
                <a:srgbClr val="003E79"/>
              </a:solidFill>
            </a:endParaRP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74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567" y="2305335"/>
            <a:ext cx="6887006" cy="3293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Transfers</a:t>
            </a:r>
            <a:endParaRPr lang="en-US" sz="40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Penalty period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APPR: $10,298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Maximum penalty 30 months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Rounding down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Penalty commences on date of transfer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Penalties run concurrently</a:t>
            </a:r>
          </a:p>
          <a:p>
            <a:pPr marL="457200" lvl="1" indent="0">
              <a:buClr>
                <a:schemeClr val="accent4">
                  <a:lumMod val="75000"/>
                </a:schemeClr>
              </a:buClr>
              <a:buNone/>
            </a:pPr>
            <a:endParaRPr lang="en-US" dirty="0">
              <a:solidFill>
                <a:srgbClr val="003E79"/>
              </a:solidFill>
            </a:endParaRP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4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659" y="2305335"/>
            <a:ext cx="7032914" cy="3293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Transfers</a:t>
            </a:r>
            <a:endParaRPr lang="en-US" sz="40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Multiple small transfers with APPR: $10,298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Compare: One transfer of $102,980: ten month penalty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Six transfers of $17,164: one month penalty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Each penalty commences on date of transfer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Penalties run concurrently</a:t>
            </a:r>
          </a:p>
          <a:p>
            <a:pPr marL="457200" lvl="1" indent="0">
              <a:buClr>
                <a:schemeClr val="accent4">
                  <a:lumMod val="75000"/>
                </a:schemeClr>
              </a:buClr>
              <a:buNone/>
            </a:pPr>
            <a:endParaRPr lang="en-US" dirty="0">
              <a:solidFill>
                <a:srgbClr val="003E79"/>
              </a:solidFill>
            </a:endParaRP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421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415" y="2305335"/>
            <a:ext cx="6977158" cy="3293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Transfers</a:t>
            </a:r>
            <a:endParaRPr lang="en-US" sz="40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Do not impoverish client until in acceptable facility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Pigs get fat, hogs get slaughtered</a:t>
            </a: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908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449" y="2397511"/>
            <a:ext cx="7122124" cy="3490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err="1">
                <a:solidFill>
                  <a:srgbClr val="003E79"/>
                </a:solidFill>
                <a:latin typeface="Calisto MT"/>
                <a:cs typeface="Calisto MT"/>
              </a:rPr>
              <a:t>Medi</a:t>
            </a:r>
            <a:r>
              <a:rPr lang="en-US" sz="4300" b="1" dirty="0">
                <a:solidFill>
                  <a:srgbClr val="003E79"/>
                </a:solidFill>
                <a:latin typeface="Calisto MT"/>
                <a:cs typeface="Calisto MT"/>
              </a:rPr>
              <a:t>-Cal Asset Protection Trust (MAPT)</a:t>
            </a:r>
            <a:endParaRPr lang="en-US" sz="43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Protects assets from beneficiaries’ creditors, divorce, bad decisions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May not be necessary when there is a spouse or only one child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Use when home is going to be sold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We have to explain the risks and benefits</a:t>
            </a: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834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751" y="2238520"/>
            <a:ext cx="7099821" cy="3907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err="1">
                <a:solidFill>
                  <a:srgbClr val="003E79"/>
                </a:solidFill>
                <a:latin typeface="Calisto MT"/>
                <a:cs typeface="Calisto MT"/>
              </a:rPr>
              <a:t>Medi</a:t>
            </a:r>
            <a:r>
              <a:rPr lang="en-US" sz="4300" b="1" dirty="0">
                <a:solidFill>
                  <a:srgbClr val="003E79"/>
                </a:solidFill>
                <a:latin typeface="Calisto MT"/>
                <a:cs typeface="Calisto MT"/>
              </a:rPr>
              <a:t>-Cal Asset Protection Trust (MAPT)</a:t>
            </a:r>
            <a:endParaRPr lang="en-US" sz="43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Intentionally Defective Grantor Trust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2600" dirty="0">
                <a:solidFill>
                  <a:srgbClr val="003E79"/>
                </a:solidFill>
              </a:rPr>
              <a:t>Grantor pays income tax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2600" dirty="0">
                <a:solidFill>
                  <a:srgbClr val="003E79"/>
                </a:solidFill>
              </a:rPr>
              <a:t>Sale of residence subject to $250,000 exclusion from capital gain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2600" dirty="0">
                <a:solidFill>
                  <a:srgbClr val="003E79"/>
                </a:solidFill>
              </a:rPr>
              <a:t>Stepped-up basis on grantor’s death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Grantor trust powers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2600" dirty="0">
                <a:solidFill>
                  <a:srgbClr val="003E79"/>
                </a:solidFill>
              </a:rPr>
              <a:t>Power to add beneficiaries (charities)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2600" dirty="0">
                <a:solidFill>
                  <a:srgbClr val="003E79"/>
                </a:solidFill>
              </a:rPr>
              <a:t>Power to substitute property of equal value</a:t>
            </a: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142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449" y="2305335"/>
            <a:ext cx="7122124" cy="33927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err="1">
                <a:solidFill>
                  <a:srgbClr val="003E79"/>
                </a:solidFill>
                <a:latin typeface="Calisto MT"/>
                <a:cs typeface="Calisto MT"/>
              </a:rPr>
              <a:t>Medi</a:t>
            </a:r>
            <a:r>
              <a:rPr lang="en-US" sz="4300" b="1" dirty="0">
                <a:solidFill>
                  <a:srgbClr val="003E79"/>
                </a:solidFill>
                <a:latin typeface="Calisto MT"/>
                <a:cs typeface="Calisto MT"/>
              </a:rPr>
              <a:t>-Cal Asset Protection Trust (MAPT</a:t>
            </a:r>
            <a:r>
              <a:rPr lang="en-US" sz="3600" b="1" dirty="0">
                <a:solidFill>
                  <a:srgbClr val="003E79"/>
                </a:solidFill>
                <a:latin typeface="Calisto MT"/>
                <a:cs typeface="Calisto MT"/>
              </a:rPr>
              <a:t>)</a:t>
            </a:r>
            <a:endParaRPr lang="en-US" sz="36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Grantor has no right to distributions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Grantor cannot be trustee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Lifetime beneficiaries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Death beneficiaries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Trust protector</a:t>
            </a: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546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805" y="3428999"/>
            <a:ext cx="7122124" cy="226904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BE9F43"/>
                </a:solidFill>
                <a:latin typeface="Calisto MT" panose="02040603050505030304" pitchFamily="18" charset="0"/>
              </a:rPr>
              <a:t>Kirsten Howe, Esq.</a:t>
            </a:r>
          </a:p>
          <a:p>
            <a:pPr marL="0" indent="0" algn="ctr">
              <a:buNone/>
            </a:pPr>
            <a:endParaRPr lang="en-US" sz="1800" dirty="0">
              <a:solidFill>
                <a:srgbClr val="BE9F43"/>
              </a:solidFill>
              <a:latin typeface="Calisto MT" panose="0204060305050503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1800" dirty="0">
                <a:solidFill>
                  <a:srgbClr val="BE9F43"/>
                </a:solidFill>
                <a:latin typeface="Calisto MT" panose="02040603050505030304" pitchFamily="18" charset="0"/>
              </a:rPr>
              <a:t>2890 N. Main St., Suite 206</a:t>
            </a:r>
          </a:p>
          <a:p>
            <a:pPr marL="0" indent="0"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1800" dirty="0">
                <a:solidFill>
                  <a:srgbClr val="BE9F43"/>
                </a:solidFill>
                <a:latin typeface="Calisto MT" panose="02040603050505030304" pitchFamily="18" charset="0"/>
              </a:rPr>
              <a:t>Walnut Creek, CA 94597</a:t>
            </a:r>
          </a:p>
          <a:p>
            <a:pPr marL="0" indent="0"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1800" dirty="0">
                <a:solidFill>
                  <a:srgbClr val="BE9F43"/>
                </a:solidFill>
                <a:latin typeface="Calisto MT" panose="02040603050505030304" pitchFamily="18" charset="0"/>
              </a:rPr>
              <a:t>925-943-2740</a:t>
            </a:r>
          </a:p>
          <a:p>
            <a:pPr marL="0" indent="0" algn="ctr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dirty="0" err="1">
                <a:solidFill>
                  <a:srgbClr val="BE9F43"/>
                </a:solidFill>
                <a:latin typeface="Calisto MT" panose="02040603050505030304" pitchFamily="18" charset="0"/>
              </a:rPr>
              <a:t>AbsoluteTrustCounsel.com</a:t>
            </a:r>
            <a:endParaRPr lang="en-US" sz="2000" dirty="0">
              <a:solidFill>
                <a:srgbClr val="BE9F43"/>
              </a:solidFill>
              <a:latin typeface="Calisto MT" panose="02040603050505030304" pitchFamily="18" charset="0"/>
            </a:endParaRP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FB0E83-03FB-9D4D-9132-041FB34FACC4}"/>
              </a:ext>
            </a:extLst>
          </p:cNvPr>
          <p:cNvSpPr txBox="1"/>
          <p:nvPr/>
        </p:nvSpPr>
        <p:spPr>
          <a:xfrm>
            <a:off x="2381957" y="2437837"/>
            <a:ext cx="4447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3E79"/>
                </a:solidFill>
                <a:latin typeface="Calisto MT" panose="02040603050505030304" pitchFamily="18" charset="0"/>
              </a:rPr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17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273" y="2051824"/>
            <a:ext cx="7046300" cy="35126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3600" b="1" dirty="0">
              <a:solidFill>
                <a:srgbClr val="003E79"/>
              </a:solidFill>
              <a:latin typeface="Calisto MT"/>
              <a:cs typeface="Calisto MT"/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003E79"/>
                </a:solidFill>
                <a:latin typeface="Calisto MT"/>
                <a:cs typeface="Calisto MT"/>
              </a:rPr>
              <a:t>What we will cover</a:t>
            </a:r>
            <a:endParaRPr lang="en-US" sz="48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300" dirty="0">
                <a:solidFill>
                  <a:srgbClr val="003E79"/>
                </a:solidFill>
              </a:rPr>
              <a:t>Applicable law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300" dirty="0">
                <a:solidFill>
                  <a:srgbClr val="003E79"/>
                </a:solidFill>
              </a:rPr>
              <a:t>Eligibility rules and related concepts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300" dirty="0">
                <a:solidFill>
                  <a:srgbClr val="003E79"/>
                </a:solidFill>
              </a:rPr>
              <a:t>Planning strategies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300" dirty="0" err="1">
                <a:solidFill>
                  <a:srgbClr val="003E79"/>
                </a:solidFill>
              </a:rPr>
              <a:t>Medi</a:t>
            </a:r>
            <a:r>
              <a:rPr lang="en-US" sz="3300" dirty="0">
                <a:solidFill>
                  <a:srgbClr val="003E79"/>
                </a:solidFill>
              </a:rPr>
              <a:t>-Cal Asset Protection Trust (MAPT)</a:t>
            </a:r>
            <a:endParaRPr lang="en-US" sz="33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9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273" y="2085278"/>
            <a:ext cx="7046300" cy="33529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600" b="1" dirty="0">
              <a:solidFill>
                <a:srgbClr val="003E79"/>
              </a:solidFill>
              <a:latin typeface="Calisto MT"/>
              <a:cs typeface="Calisto MT"/>
            </a:endParaRPr>
          </a:p>
          <a:p>
            <a:pPr marL="0" indent="0">
              <a:buNone/>
            </a:pPr>
            <a:r>
              <a:rPr lang="en-US" sz="4300" b="1" dirty="0" err="1">
                <a:solidFill>
                  <a:srgbClr val="003E79"/>
                </a:solidFill>
                <a:latin typeface="Calisto MT"/>
                <a:cs typeface="Calisto MT"/>
              </a:rPr>
              <a:t>Medi</a:t>
            </a:r>
            <a:r>
              <a:rPr lang="en-US" sz="4300" b="1" dirty="0">
                <a:solidFill>
                  <a:srgbClr val="003E79"/>
                </a:solidFill>
                <a:latin typeface="Calisto MT"/>
                <a:cs typeface="Calisto MT"/>
              </a:rPr>
              <a:t>-Cal (Medicaid)</a:t>
            </a:r>
            <a:endParaRPr lang="en-US" sz="43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600" dirty="0">
                <a:solidFill>
                  <a:srgbClr val="003E79"/>
                </a:solidFill>
              </a:rPr>
              <a:t>Needs-based benefit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600" dirty="0">
                <a:solidFill>
                  <a:srgbClr val="003E79"/>
                </a:solidFill>
              </a:rPr>
              <a:t>Many different </a:t>
            </a:r>
            <a:r>
              <a:rPr lang="en-US" sz="3600" dirty="0" err="1">
                <a:solidFill>
                  <a:srgbClr val="003E79"/>
                </a:solidFill>
              </a:rPr>
              <a:t>Medi</a:t>
            </a:r>
            <a:r>
              <a:rPr lang="en-US" sz="3600" dirty="0">
                <a:solidFill>
                  <a:srgbClr val="003E79"/>
                </a:solidFill>
              </a:rPr>
              <a:t>-Cal programs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600" dirty="0">
                <a:solidFill>
                  <a:srgbClr val="003E79"/>
                </a:solidFill>
              </a:rPr>
              <a:t>Our focus today: Long-term nursing home care </a:t>
            </a: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298" y="1806498"/>
            <a:ext cx="7133274" cy="37084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003E79"/>
              </a:solidFill>
              <a:latin typeface="Calisto MT"/>
              <a:cs typeface="Calisto MT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Law Governing </a:t>
            </a:r>
            <a:r>
              <a:rPr lang="en-US" sz="4000" b="1" dirty="0" err="1">
                <a:solidFill>
                  <a:srgbClr val="003E79"/>
                </a:solidFill>
                <a:latin typeface="Calisto MT"/>
                <a:cs typeface="Calisto MT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-Cal</a:t>
            </a:r>
            <a:endParaRPr lang="en-US" sz="40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Medicare Catastrophic Coverage Act of 1988 (MCCA)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Omnibus Budget Reconciliation Act of 1993 (OBRA)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Deficit Reduction Act of 2005 (DRA)</a:t>
            </a: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289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415" y="1970606"/>
            <a:ext cx="6977158" cy="32927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003E79"/>
              </a:solidFill>
              <a:latin typeface="Calisto MT"/>
              <a:cs typeface="Calisto MT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Law Updates</a:t>
            </a:r>
            <a:endParaRPr lang="en-US" sz="40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California Advocates for Nursing Home Reform (CANHR) </a:t>
            </a:r>
            <a:r>
              <a:rPr lang="en-US" sz="3000" b="1" i="1" dirty="0" err="1">
                <a:solidFill>
                  <a:srgbClr val="003E79"/>
                </a:solidFill>
              </a:rPr>
              <a:t>canhr.og</a:t>
            </a:r>
            <a:endParaRPr lang="en-US" sz="3000" b="1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sz="3000" dirty="0">
                <a:solidFill>
                  <a:srgbClr val="003E79"/>
                </a:solidFill>
              </a:rPr>
              <a:t>California Health Advocates </a:t>
            </a:r>
            <a:r>
              <a:rPr lang="en-US" sz="3000" b="1" i="1" dirty="0">
                <a:solidFill>
                  <a:srgbClr val="003E79"/>
                </a:solidFill>
              </a:rPr>
              <a:t>cahealthadvocates.org</a:t>
            </a:r>
            <a:r>
              <a:rPr lang="en-US" sz="3000" dirty="0">
                <a:solidFill>
                  <a:srgbClr val="003E79"/>
                </a:solidFill>
              </a:rPr>
              <a:t> </a:t>
            </a:r>
          </a:p>
          <a:p>
            <a:pPr marL="0" indent="0">
              <a:buNone/>
            </a:pPr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73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567" y="1927799"/>
            <a:ext cx="6887006" cy="32798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003E79"/>
              </a:solidFill>
              <a:latin typeface="Calisto MT"/>
              <a:cs typeface="Calisto MT"/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rgbClr val="003E79"/>
                </a:solidFill>
                <a:latin typeface="Calisto MT"/>
                <a:cs typeface="Calisto MT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-Cal Eligibility</a:t>
            </a:r>
            <a:endParaRPr lang="en-US" sz="40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Medical: Skilled nursing home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Income less than cost of nursing home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003E79"/>
                </a:solidFill>
              </a:rPr>
              <a:t>Assets</a:t>
            </a:r>
          </a:p>
          <a:p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52BD8F-696D-405B-B987-9152CBA6E7A4}"/>
              </a:ext>
            </a:extLst>
          </p:cNvPr>
          <p:cNvSpPr txBox="1"/>
          <p:nvPr/>
        </p:nvSpPr>
        <p:spPr>
          <a:xfrm>
            <a:off x="661426" y="1343025"/>
            <a:ext cx="6672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60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740" y="1538868"/>
            <a:ext cx="6538821" cy="4509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003E79"/>
                </a:solidFill>
                <a:latin typeface="Calisto MT"/>
                <a:cs typeface="Calisto MT"/>
              </a:rPr>
              <a:t>Assets</a:t>
            </a:r>
            <a:endParaRPr lang="en-US" sz="3300" i="1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sz="3000" dirty="0">
                <a:solidFill>
                  <a:srgbClr val="1A2674"/>
                </a:solidFill>
              </a:rPr>
              <a:t>Exempt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House (currently any value)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Vehicle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Furniture/household contents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Spouse’s IRAs, 401Ks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Permanent life insurance &lt; $1,500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Burial plot/pre-paid burial plan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$2,000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CSRA for married couples $130,380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sz="3000" dirty="0">
                <a:solidFill>
                  <a:schemeClr val="accent5">
                    <a:lumMod val="50000"/>
                  </a:schemeClr>
                </a:solidFill>
              </a:rPr>
              <a:t>Non-exempt</a:t>
            </a:r>
            <a:r>
              <a:rPr lang="en-US" altLang="en-US" sz="3000" dirty="0">
                <a:solidFill>
                  <a:srgbClr val="1A2674"/>
                </a:solidFill>
              </a:rPr>
              <a:t> but Unavailable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IRAs/401Ks on payout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Some annuities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sz="3000" dirty="0">
                <a:solidFill>
                  <a:srgbClr val="1A2674"/>
                </a:solidFill>
              </a:rPr>
              <a:t>Everything Else Makes Client Ineligible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endParaRPr lang="en-US" dirty="0">
              <a:solidFill>
                <a:srgbClr val="003E79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endParaRPr lang="en-US" sz="1800" dirty="0">
              <a:latin typeface="Myriad Pro" panose="020B0503030403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7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272" y="2497873"/>
            <a:ext cx="6622985" cy="3379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Share of Costs</a:t>
            </a:r>
            <a:endParaRPr lang="en-US" altLang="en-US" sz="4000" dirty="0">
              <a:solidFill>
                <a:srgbClr val="1A2674"/>
              </a:solidFill>
              <a:latin typeface="Myriad Pro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Income v. Medical Expenses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$35 Personal Allowance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dirty="0">
                <a:solidFill>
                  <a:srgbClr val="1A2674"/>
                </a:solidFill>
              </a:rPr>
              <a:t>Spouse’s income does not count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6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8710"/>
            <a:ext cx="1750741" cy="4069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60" y="244816"/>
            <a:ext cx="3135974" cy="94920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E6F2196-534C-4A58-9F92-C1FE903B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272" y="1970607"/>
            <a:ext cx="6622985" cy="3906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3E79"/>
                </a:solidFill>
                <a:latin typeface="Calisto MT"/>
                <a:cs typeface="Calisto MT"/>
              </a:rPr>
              <a:t>Share of Costs</a:t>
            </a:r>
            <a:endParaRPr lang="en-US" altLang="en-US" dirty="0">
              <a:solidFill>
                <a:srgbClr val="1A2674"/>
              </a:solidFill>
              <a:latin typeface="Myriad Pro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Spouse’s Minimum Monthly Maintenance Needs Allowance (MMMNA) $3,260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Increasing CSRA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By 3100 petition for incapacitated recipient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Arial"/>
              <a:buChar char="•"/>
            </a:pPr>
            <a:r>
              <a:rPr lang="en-US" altLang="en-US" dirty="0">
                <a:solidFill>
                  <a:srgbClr val="1A2674"/>
                </a:solidFill>
              </a:rPr>
              <a:t>By appeal for recipient with capacity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AB81D1A-D50D-444F-B693-6D8D0E028D85}"/>
              </a:ext>
            </a:extLst>
          </p:cNvPr>
          <p:cNvSpPr txBox="1">
            <a:spLocks/>
          </p:cNvSpPr>
          <p:nvPr/>
        </p:nvSpPr>
        <p:spPr>
          <a:xfrm>
            <a:off x="1595567" y="5698041"/>
            <a:ext cx="7202901" cy="9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endParaRPr lang="en-US" sz="4000" b="1" dirty="0">
              <a:solidFill>
                <a:srgbClr val="003E79"/>
              </a:solidFill>
              <a:latin typeface="Calisto MT" panose="02040603050505030304" pitchFamily="18" charset="0"/>
            </a:endParaRPr>
          </a:p>
          <a:p>
            <a:pPr algn="r"/>
            <a:r>
              <a:rPr lang="en-US" sz="4000" b="1" dirty="0" err="1">
                <a:solidFill>
                  <a:srgbClr val="003E79"/>
                </a:solidFill>
                <a:latin typeface="Calisto MT" panose="02040603050505030304" pitchFamily="18" charset="0"/>
              </a:rPr>
              <a:t>Medi</a:t>
            </a:r>
            <a:r>
              <a:rPr lang="en-US" sz="4000" b="1" dirty="0">
                <a:solidFill>
                  <a:srgbClr val="003E79"/>
                </a:solidFill>
                <a:latin typeface="Calisto MT" panose="02040603050505030304" pitchFamily="18" charset="0"/>
              </a:rPr>
              <a:t>-Cal Eligibility Planning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979" y="298524"/>
            <a:ext cx="1672083" cy="16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1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554</Words>
  <Application>Microsoft Office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Calisto MT</vt:lpstr>
      <vt:lpstr>Myriad Pro</vt:lpstr>
      <vt:lpstr>Office Theme</vt:lpstr>
      <vt:lpstr>Medi-Cal  Eligibility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Deck Title</dc:title>
  <dc:creator>Justin</dc:creator>
  <cp:lastModifiedBy>Nicole Johnson</cp:lastModifiedBy>
  <cp:revision>98</cp:revision>
  <cp:lastPrinted>2018-10-01T22:22:18Z</cp:lastPrinted>
  <dcterms:created xsi:type="dcterms:W3CDTF">2017-07-20T23:08:35Z</dcterms:created>
  <dcterms:modified xsi:type="dcterms:W3CDTF">2021-05-05T16:37:50Z</dcterms:modified>
</cp:coreProperties>
</file>