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1"/>
  </p:notesMasterIdLst>
  <p:sldIdLst>
    <p:sldId id="263" r:id="rId3"/>
    <p:sldId id="357" r:id="rId4"/>
    <p:sldId id="257" r:id="rId5"/>
    <p:sldId id="296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5" r:id="rId14"/>
    <p:sldId id="336" r:id="rId15"/>
    <p:sldId id="337" r:id="rId16"/>
    <p:sldId id="342" r:id="rId17"/>
    <p:sldId id="332" r:id="rId18"/>
    <p:sldId id="359" r:id="rId19"/>
    <p:sldId id="341" r:id="rId20"/>
    <p:sldId id="353" r:id="rId21"/>
    <p:sldId id="343" r:id="rId22"/>
    <p:sldId id="345" r:id="rId23"/>
    <p:sldId id="347" r:id="rId24"/>
    <p:sldId id="349" r:id="rId25"/>
    <p:sldId id="354" r:id="rId26"/>
    <p:sldId id="351" r:id="rId27"/>
    <p:sldId id="352" r:id="rId28"/>
    <p:sldId id="295" r:id="rId29"/>
    <p:sldId id="356" r:id="rId3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2"/>
    <p:restoredTop sz="91224" autoAdjust="0"/>
  </p:normalViewPr>
  <p:slideViewPr>
    <p:cSldViewPr>
      <p:cViewPr varScale="1">
        <p:scale>
          <a:sx n="97" d="100"/>
          <a:sy n="97" d="100"/>
        </p:scale>
        <p:origin x="3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253" y="-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fld id="{D3DCCE2A-C879-4EE4-AA41-61DF75B50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2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D3447A-7B71-4A07-B00D-A351935E0371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2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91E10-CA63-48FE-9A40-C7EDF4C1912E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5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4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8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8327E-DCA4-45C1-A83D-FDF339B69B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DBDD7-8627-426D-AAAB-4FB5B8FAA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97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31485-747C-4988-ACC7-F855177A1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53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D33F4-3F3B-4B65-AD24-C25F80E13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4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F6E6C-0BC2-4852-8663-489354074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3C588-64D8-4099-8A78-A1CC7850F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6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61123-1630-425C-8460-9119F8FF8F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14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C1406-B197-4F5C-A756-985A253FC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9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57E41-C889-402F-9DB3-C7A63DC15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6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6CDF5-458B-4834-A336-51B2004A7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4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1D8BC-027D-47BA-882A-DE1C5A6DC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6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9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304800" y="304800"/>
            <a:ext cx="8534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0" y="0"/>
            <a:ext cx="9140825" cy="2016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72B9AD6-D3C4-4863-9465-FC3B03D6A94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097" y="6283408"/>
            <a:ext cx="1189037" cy="40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3.tiff"/><Relationship Id="rId3" Type="http://schemas.openxmlformats.org/officeDocument/2006/relationships/image" Target="../media/image5.png"/><Relationship Id="rId7" Type="http://schemas.openxmlformats.org/officeDocument/2006/relationships/image" Target="../media/image8.tif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1.tiff"/><Relationship Id="rId5" Type="http://schemas.openxmlformats.org/officeDocument/2006/relationships/image" Target="../media/image7.png"/><Relationship Id="rId10" Type="http://schemas.openxmlformats.org/officeDocument/2006/relationships/image" Target="../media/image10.tiff"/><Relationship Id="rId4" Type="http://schemas.openxmlformats.org/officeDocument/2006/relationships/image" Target="../media/image6.png"/><Relationship Id="rId9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08AA2-9CB3-574F-93F1-3B1EBFFEC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008" y="4930307"/>
            <a:ext cx="1823983" cy="1112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577" y="1938234"/>
            <a:ext cx="2686844" cy="2678603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600" dirty="0"/>
              <a:t>              Presented by: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600" dirty="0"/>
              <a:t>						     June 23, 2021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600" b="1" dirty="0"/>
              <a:t>            Neil J Wertlieb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 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Presented to:</a:t>
            </a:r>
            <a:endParaRPr lang="en-US" sz="18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b="1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San Luis Obispo County Bar Association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Estates and Trusts Section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				</a:t>
            </a:r>
            <a:endParaRPr lang="en-US" sz="1600" b="1" dirty="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br>
              <a:rPr lang="en-US" sz="5400" dirty="0"/>
            </a:br>
            <a:br>
              <a:rPr lang="en-US" sz="5400" dirty="0"/>
            </a:br>
            <a:r>
              <a:rPr lang="en-US" sz="3600" dirty="0"/>
              <a:t>California’s New Rules</a:t>
            </a:r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0" y="304800"/>
            <a:ext cx="9144000" cy="5111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WERTLIEB LAW CORP</a:t>
            </a:r>
          </a:p>
        </p:txBody>
      </p:sp>
      <p:sp>
        <p:nvSpPr>
          <p:cNvPr id="3079" name="AutoShape 45" descr="9k="/>
          <p:cNvSpPr>
            <a:spLocks noChangeAspect="1" noChangeArrowheads="1"/>
          </p:cNvSpPr>
          <p:nvPr/>
        </p:nvSpPr>
        <p:spPr bwMode="auto">
          <a:xfrm>
            <a:off x="0" y="-11113"/>
            <a:ext cx="2095500" cy="21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AutoShape 47" descr="9k="/>
          <p:cNvSpPr>
            <a:spLocks noChangeAspect="1" noChangeArrowheads="1"/>
          </p:cNvSpPr>
          <p:nvPr/>
        </p:nvSpPr>
        <p:spPr bwMode="auto">
          <a:xfrm>
            <a:off x="0" y="-11113"/>
            <a:ext cx="2095500" cy="21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142684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I.  	Major Controversial Changes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 startAt="3"/>
            </a:pPr>
            <a:r>
              <a:rPr lang="en-US" b="1" dirty="0"/>
              <a:t>New Rule 8.4.1:           Prohibited Discrimination, Harassment and Retaliation</a:t>
            </a:r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981450"/>
            <a:ext cx="2667000" cy="21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4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I. 	Major Controversial Changes</a:t>
            </a:r>
          </a:p>
          <a:p>
            <a:pPr marL="915988" indent="-452438" eaLnBrk="1" hangingPunct="1">
              <a:buFontTx/>
              <a:buNone/>
            </a:pPr>
            <a:r>
              <a:rPr lang="en-US" sz="2000" b="1" i="1" dirty="0"/>
              <a:t>C.	</a:t>
            </a:r>
            <a:r>
              <a:rPr lang="en-US" sz="2000" b="1" dirty="0"/>
              <a:t> </a:t>
            </a:r>
            <a:r>
              <a:rPr lang="en-US" sz="2000" b="1" i="1" dirty="0"/>
              <a:t>Prohibited Discrimination, Harassment and Retaliation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New Rule 8.4.1 </a:t>
            </a:r>
          </a:p>
          <a:p>
            <a:pPr marL="457200" indent="0">
              <a:buNone/>
            </a:pPr>
            <a:r>
              <a:rPr lang="en-US" sz="2800" i="1" strike="sngStrike" dirty="0"/>
              <a:t>No disciplinary investigation or proceeding may be initiated by the State Bar against a member under this rule unless and until a tribunal of competent jurisdiction . . . shall have first adjudicated a complaint of alleged discrimination and found that unlawful conduct occurred</a:t>
            </a:r>
            <a:endParaRPr lang="en-US" sz="2400" b="1" i="1" strike="sngStrike" dirty="0"/>
          </a:p>
        </p:txBody>
      </p:sp>
    </p:spTree>
    <p:extLst>
      <p:ext uri="{BB962C8B-B14F-4D97-AF65-F5344CB8AC3E}">
        <p14:creationId xmlns:p14="http://schemas.microsoft.com/office/powerpoint/2010/main" val="138075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II.	Important Changes You Should Know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/>
            </a:pPr>
            <a:r>
              <a:rPr lang="en-US" b="1" dirty="0"/>
              <a:t>New Rule 1.2.1:                       Advising or Assisting the Violation of Law</a:t>
            </a:r>
            <a:r>
              <a:rPr lang="en-US" dirty="0"/>
              <a:t> </a:t>
            </a:r>
            <a:r>
              <a:rPr lang="en-US" sz="2800" b="1" dirty="0"/>
              <a:t>	</a:t>
            </a:r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50" y="4191000"/>
            <a:ext cx="16129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II.	Important Changes You Should Know</a:t>
            </a:r>
          </a:p>
          <a:p>
            <a:pPr marL="915988" indent="-452438" eaLnBrk="1" hangingPunct="1">
              <a:buFontTx/>
              <a:buNone/>
            </a:pPr>
            <a:r>
              <a:rPr lang="en-US" sz="2000" b="1" i="1" dirty="0"/>
              <a:t>A.	</a:t>
            </a:r>
            <a:r>
              <a:rPr lang="en-US" sz="2000" b="1" dirty="0"/>
              <a:t> </a:t>
            </a:r>
            <a:r>
              <a:rPr lang="en-US" sz="2000" b="1" i="1" dirty="0"/>
              <a:t>Advising or Assisting the Violation of Law</a:t>
            </a:r>
            <a:r>
              <a:rPr lang="en-US" sz="2000" i="1" dirty="0"/>
              <a:t> </a:t>
            </a:r>
            <a:endParaRPr lang="en-US" sz="2000" b="1" i="1" dirty="0"/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1113" indent="0">
              <a:buNone/>
            </a:pPr>
            <a:r>
              <a:rPr lang="en-US" sz="2600" b="1" dirty="0"/>
              <a:t>New Rule 1.2.1</a:t>
            </a:r>
          </a:p>
          <a:p>
            <a:pPr marL="463550" indent="0">
              <a:buNone/>
            </a:pPr>
            <a:r>
              <a:rPr lang="en-US" sz="2400" b="1" dirty="0"/>
              <a:t>Comment [6]</a:t>
            </a:r>
            <a:r>
              <a:rPr lang="en-US" sz="2400" dirty="0"/>
              <a:t>: Rule permits a lawyer to advise a client regarding the validity, scope and meaning of California laws that might conflict with federal law </a:t>
            </a:r>
          </a:p>
          <a:p>
            <a:pPr marL="920750" indent="-457200"/>
            <a:r>
              <a:rPr lang="en-US" sz="2400" dirty="0"/>
              <a:t>Despite such conflict, lawyer may assist client in drafting or administering, or interpreting or complying with California laws </a:t>
            </a:r>
          </a:p>
          <a:p>
            <a:pPr marL="920750" indent="-457200"/>
            <a:r>
              <a:rPr lang="en-US" sz="2400" dirty="0"/>
              <a:t>If California law conflicts with federal law, lawyer must inform client about related federal law and policy </a:t>
            </a:r>
            <a:endParaRPr lang="en-US" sz="2400" b="1" i="1" strike="sngStrike" dirty="0"/>
          </a:p>
        </p:txBody>
      </p:sp>
    </p:spTree>
    <p:extLst>
      <p:ext uri="{BB962C8B-B14F-4D97-AF65-F5344CB8AC3E}">
        <p14:creationId xmlns:p14="http://schemas.microsoft.com/office/powerpoint/2010/main" val="198637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II.	Important Changes You Should Know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 startAt="2"/>
            </a:pPr>
            <a:r>
              <a:rPr lang="en-US" b="1" dirty="0"/>
              <a:t>New Rule 1.4:      Communication with Clients</a:t>
            </a:r>
            <a:r>
              <a:rPr lang="en-US" dirty="0"/>
              <a:t> </a:t>
            </a:r>
          </a:p>
          <a:p>
            <a:pPr marL="915987" indent="0" eaLnBrk="1" hangingPunct="1">
              <a:spcAft>
                <a:spcPts val="1800"/>
              </a:spcAft>
              <a:buNone/>
            </a:pPr>
            <a:r>
              <a:rPr lang="en-US" sz="2800" dirty="0"/>
              <a:t>Keep client reasonably informed about significant developments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i="1" dirty="0"/>
              <a:t>including</a:t>
            </a:r>
          </a:p>
          <a:p>
            <a:pPr marL="1371600" indent="-457200" eaLnBrk="1" hangingPunct="1">
              <a:spcAft>
                <a:spcPts val="0"/>
              </a:spcAft>
            </a:pPr>
            <a:r>
              <a:rPr lang="en-US" sz="2000" dirty="0"/>
              <a:t>any decision or circumstance where disclosure or informed consent required </a:t>
            </a:r>
          </a:p>
          <a:p>
            <a:pPr marL="1371600" indent="-457200"/>
            <a:r>
              <a:rPr lang="en-US" sz="2000" dirty="0"/>
              <a:t>relevant limitation on lawyer’s conduct when lawyer knows client expects prohibited assistance</a:t>
            </a:r>
          </a:p>
          <a:p>
            <a:pPr marL="1371600" indent="-457200"/>
            <a:r>
              <a:rPr lang="en-US" sz="2000" dirty="0"/>
              <a:t>means to accomplish client’s objectives</a:t>
            </a:r>
            <a:r>
              <a:rPr lang="en-US" sz="2000" b="1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38" y="381000"/>
            <a:ext cx="158502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II.	Important Changes You Should Know</a:t>
            </a:r>
          </a:p>
          <a:p>
            <a:pPr marL="915988" indent="-452438" eaLnBrk="1" hangingPunct="1">
              <a:buFontTx/>
              <a:buNone/>
            </a:pPr>
            <a:r>
              <a:rPr lang="en-US" sz="2000" b="1" i="1" dirty="0"/>
              <a:t>B.	</a:t>
            </a:r>
            <a:r>
              <a:rPr lang="en-US" sz="2000" b="1" dirty="0"/>
              <a:t> </a:t>
            </a:r>
            <a:r>
              <a:rPr lang="en-US" sz="2000" b="1" i="1" dirty="0"/>
              <a:t>Communication with Clients</a:t>
            </a:r>
            <a:r>
              <a:rPr lang="en-US" sz="2000" i="1" dirty="0"/>
              <a:t> </a:t>
            </a:r>
            <a:endParaRPr lang="en-US" sz="2000" b="1" i="1" dirty="0"/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Proposed</a:t>
            </a:r>
            <a:r>
              <a:rPr lang="en-US" sz="2800" b="1" dirty="0"/>
              <a:t> COPRAC Opinion 13-0002 </a:t>
            </a:r>
          </a:p>
          <a:p>
            <a:pPr marL="579438"/>
            <a:r>
              <a:rPr lang="en-US" sz="2400" dirty="0"/>
              <a:t>When Lawyer reasonably believes Client lacks capacity to make a decision, Lawyer may be required to refuse to assist Client</a:t>
            </a:r>
          </a:p>
          <a:p>
            <a:pPr marL="579438"/>
            <a:r>
              <a:rPr lang="en-US" sz="2400" dirty="0"/>
              <a:t>Lawyer may </a:t>
            </a:r>
            <a:r>
              <a:rPr lang="en-US" sz="2400" i="1" dirty="0"/>
              <a:t>not</a:t>
            </a:r>
            <a:r>
              <a:rPr lang="en-US" sz="2400" dirty="0"/>
              <a:t> take protective action involving disclosure or use of Client’s confidential information without Client’s informed consent</a:t>
            </a:r>
          </a:p>
          <a:p>
            <a:pPr marL="579438"/>
            <a:r>
              <a:rPr lang="en-US" sz="2400" i="1" dirty="0"/>
              <a:t>But</a:t>
            </a:r>
            <a:r>
              <a:rPr lang="en-US" sz="2400" dirty="0"/>
              <a:t> Lawyer may recommend Client give advanced consent to protective disclosure</a:t>
            </a:r>
            <a:endParaRPr lang="en-US" sz="2400" b="1" i="1" strike="sngStrike" dirty="0"/>
          </a:p>
        </p:txBody>
      </p:sp>
      <p:pic>
        <p:nvPicPr>
          <p:cNvPr id="5" name="Graphic 4" descr="Person in wheelchair with solid fill">
            <a:extLst>
              <a:ext uri="{FF2B5EF4-FFF2-40B4-BE49-F238E27FC236}">
                <a16:creationId xmlns:a16="http://schemas.microsoft.com/office/drawing/2014/main" id="{C7F501D6-427C-CC4D-820D-709A1FFD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600" y="457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9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II.	Important Changes You Should Know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 startAt="3"/>
            </a:pPr>
            <a:r>
              <a:rPr lang="en-US" b="1" dirty="0"/>
              <a:t>New Rule 1.7:	                  Conflict of Interest: Current Clients</a:t>
            </a:r>
            <a:r>
              <a:rPr lang="en-US" dirty="0"/>
              <a:t> </a:t>
            </a:r>
            <a:endParaRPr lang="en-US" sz="2400" dirty="0"/>
          </a:p>
          <a:p>
            <a:pPr marL="915987" indent="0" eaLnBrk="1" hangingPunct="1">
              <a:spcAft>
                <a:spcPts val="1800"/>
              </a:spcAft>
              <a:buNone/>
            </a:pPr>
            <a:r>
              <a:rPr lang="en-US" sz="2400" dirty="0"/>
              <a:t>Replaced “checklist” approach of </a:t>
            </a:r>
            <a:r>
              <a:rPr lang="en-US" sz="2400" i="1" dirty="0"/>
              <a:t>Rule 3-310 </a:t>
            </a:r>
            <a:r>
              <a:rPr lang="en-US" sz="2400" dirty="0"/>
              <a:t>with:</a:t>
            </a:r>
            <a:endParaRPr lang="de-DE" sz="2400" dirty="0"/>
          </a:p>
          <a:p>
            <a:pPr marL="1373187" indent="-457200" eaLnBrk="1" hangingPunct="1">
              <a:spcAft>
                <a:spcPts val="1800"/>
              </a:spcAft>
              <a:buAutoNum type="alphaLcParenBoth"/>
            </a:pPr>
            <a:r>
              <a:rPr lang="en-US" sz="2000" dirty="0"/>
              <a:t>Conflict: direct adversity to a current client</a:t>
            </a:r>
          </a:p>
          <a:p>
            <a:pPr marL="1373187" indent="-457200" eaLnBrk="1" hangingPunct="1">
              <a:spcAft>
                <a:spcPts val="0"/>
              </a:spcAft>
              <a:buAutoNum type="alphaLcParenBoth"/>
            </a:pPr>
            <a:r>
              <a:rPr lang="en-US" sz="2000" dirty="0"/>
              <a:t>Conflict: significant risk representation materially limited by</a:t>
            </a:r>
          </a:p>
          <a:p>
            <a:pPr marL="1830388" lvl="1" indent="-458788">
              <a:buFont typeface="Courier New" charset="0"/>
              <a:buChar char="o"/>
            </a:pPr>
            <a:r>
              <a:rPr lang="en-US" sz="1900" dirty="0"/>
              <a:t>responsibilities/relationships to other client or 3</a:t>
            </a:r>
            <a:r>
              <a:rPr lang="en-US" sz="1900" baseline="30000" dirty="0"/>
              <a:t>rd</a:t>
            </a:r>
            <a:r>
              <a:rPr lang="en-US" sz="1900" dirty="0"/>
              <a:t> person, </a:t>
            </a:r>
          </a:p>
          <a:p>
            <a:pPr marL="1830388" lvl="1" indent="-458788">
              <a:buFont typeface="Courier New" charset="0"/>
              <a:buChar char="o"/>
            </a:pPr>
            <a:r>
              <a:rPr lang="en-US" sz="1900" dirty="0"/>
              <a:t>or by lawyer’s own interests</a:t>
            </a:r>
            <a:endParaRPr lang="en-US" sz="19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28600"/>
            <a:ext cx="1593850" cy="14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07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II.	Important Changes You Should Know</a:t>
            </a:r>
          </a:p>
          <a:p>
            <a:pPr marL="915988" indent="-452438" eaLnBrk="1" hangingPunct="1">
              <a:buFontTx/>
              <a:buNone/>
            </a:pPr>
            <a:r>
              <a:rPr lang="en-US" sz="2000" b="1" i="1" dirty="0"/>
              <a:t>C.	</a:t>
            </a:r>
            <a:r>
              <a:rPr lang="en-US" sz="2000" b="1" dirty="0"/>
              <a:t> </a:t>
            </a:r>
            <a:r>
              <a:rPr lang="en-US" sz="2000" b="1" i="1" dirty="0"/>
              <a:t>Conflict of Interest: Current Clients</a:t>
            </a:r>
            <a:r>
              <a:rPr lang="en-US" sz="2000" i="1" dirty="0"/>
              <a:t> </a:t>
            </a:r>
            <a:endParaRPr lang="en-US" sz="2000" b="1" i="1" dirty="0"/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T&amp;E Specific Issues </a:t>
            </a:r>
          </a:p>
          <a:p>
            <a:pPr marL="579438"/>
            <a:r>
              <a:rPr lang="en-US" sz="2400" dirty="0"/>
              <a:t>Importance of identifying who is, and who is not, the client</a:t>
            </a:r>
          </a:p>
          <a:p>
            <a:pPr marL="579438"/>
            <a:r>
              <a:rPr lang="en-US" sz="2400" dirty="0"/>
              <a:t>Difference between fiduciary &amp; beneficiary</a:t>
            </a:r>
          </a:p>
          <a:p>
            <a:pPr marL="579438"/>
            <a:r>
              <a:rPr lang="en-US" sz="2400" dirty="0"/>
              <a:t>Difference between fiduciary &amp; trust or estate</a:t>
            </a:r>
          </a:p>
          <a:p>
            <a:pPr marL="979488" lvl="1"/>
            <a:r>
              <a:rPr lang="en-US" sz="2000" dirty="0"/>
              <a:t>Implications for privilege &amp; confidentiality</a:t>
            </a:r>
          </a:p>
          <a:p>
            <a:pPr marL="236538" indent="0">
              <a:buNone/>
            </a:pPr>
            <a:endParaRPr lang="en-US" sz="2400" b="1" i="1" strike="sngStrike" dirty="0"/>
          </a:p>
        </p:txBody>
      </p:sp>
      <p:pic>
        <p:nvPicPr>
          <p:cNvPr id="3" name="Graphic 2" descr="Handshake with solid fill">
            <a:extLst>
              <a:ext uri="{FF2B5EF4-FFF2-40B4-BE49-F238E27FC236}">
                <a16:creationId xmlns:a16="http://schemas.microsoft.com/office/drawing/2014/main" id="{93F9B344-209D-6145-9E49-824502DB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4112" y="533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8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II.	Important Changes You Should Know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 startAt="4"/>
            </a:pPr>
            <a:r>
              <a:rPr lang="en-US" b="1" dirty="0"/>
              <a:t>New Rule 1.13:		 Organization as Client</a:t>
            </a:r>
            <a:r>
              <a:rPr lang="en-US" dirty="0"/>
              <a:t> </a:t>
            </a:r>
            <a:endParaRPr lang="en-US" sz="2800" b="1" dirty="0"/>
          </a:p>
          <a:p>
            <a:pPr marL="1377950" indent="-508000">
              <a:buNone/>
            </a:pPr>
            <a:r>
              <a:rPr lang="en-US" sz="2400" dirty="0"/>
              <a:t>(b)  Mandates “reporting up”</a:t>
            </a:r>
          </a:p>
          <a:p>
            <a:pPr marL="1771650" lvl="2" indent="-393700">
              <a:buFont typeface="Courier New" charset="0"/>
              <a:buChar char="o"/>
            </a:pPr>
            <a:r>
              <a:rPr lang="en-US" sz="2000" dirty="0"/>
              <a:t>if lawyer knows constituent intends to act</a:t>
            </a:r>
          </a:p>
          <a:p>
            <a:pPr marL="1771650" lvl="2" indent="-393700">
              <a:buFont typeface="Courier New" charset="0"/>
              <a:buChar char="o"/>
            </a:pPr>
            <a:r>
              <a:rPr lang="en-US" sz="2000" dirty="0"/>
              <a:t>in a manner lawyer knows or should know is</a:t>
            </a:r>
          </a:p>
          <a:p>
            <a:pPr marL="2287588" lvl="3" indent="-458788">
              <a:buFont typeface="Wingdings" charset="2"/>
              <a:buChar char="Ø"/>
            </a:pPr>
            <a:r>
              <a:rPr lang="en-US" dirty="0"/>
              <a:t>in violation of legal duty or law reasonably imputable to the organization, </a:t>
            </a:r>
            <a:r>
              <a:rPr lang="en-US" b="1" dirty="0"/>
              <a:t>and</a:t>
            </a:r>
            <a:r>
              <a:rPr lang="en-US" dirty="0"/>
              <a:t> </a:t>
            </a:r>
          </a:p>
          <a:p>
            <a:pPr marL="2287588" lvl="3" indent="-458788">
              <a:buFont typeface="Wingdings" charset="2"/>
              <a:buChar char="Ø"/>
            </a:pPr>
            <a:r>
              <a:rPr lang="en-US" dirty="0"/>
              <a:t>likely to result in substantial injury to the organization </a:t>
            </a:r>
          </a:p>
          <a:p>
            <a:pPr marL="1431925" lvl="2" indent="-508000">
              <a:buNone/>
            </a:pPr>
            <a:r>
              <a:rPr lang="en-US" dirty="0"/>
              <a:t>(e)	 Notice required if discharged or withdrawal </a:t>
            </a:r>
            <a:r>
              <a:rPr lang="en-US" sz="2800" b="1" dirty="0"/>
              <a:t>	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86400" y="-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Graphic 12" descr="Business Growth with solid fill">
            <a:extLst>
              <a:ext uri="{FF2B5EF4-FFF2-40B4-BE49-F238E27FC236}">
                <a16:creationId xmlns:a16="http://schemas.microsoft.com/office/drawing/2014/main" id="{AC7AD20B-59BA-E342-87AF-74091E809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0938" y="620439"/>
            <a:ext cx="1185862" cy="11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2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II.	Important Changes You Should Know</a:t>
            </a:r>
            <a:endParaRPr lang="en-US" sz="1400" b="1" i="1" dirty="0"/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915987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E.	New Rule 3.3:	  </a:t>
            </a:r>
          </a:p>
          <a:p>
            <a:pPr marL="915987" indent="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1" dirty="0"/>
              <a:t>	Candor Toward the Tribunal</a:t>
            </a:r>
            <a:r>
              <a:rPr lang="en-US" dirty="0"/>
              <a:t> </a:t>
            </a:r>
            <a:endParaRPr lang="en-US" sz="2400" dirty="0"/>
          </a:p>
          <a:p>
            <a:pPr marL="1379538" indent="-463550" eaLnBrk="1" hangingPunct="1">
              <a:spcAft>
                <a:spcPts val="1800"/>
              </a:spcAft>
              <a:buAutoNum type="alphaLcParenBoth" startAt="3"/>
            </a:pPr>
            <a:r>
              <a:rPr lang="en-US" sz="2400" dirty="0"/>
              <a:t>Duties continue to conclusion of proceeding</a:t>
            </a:r>
            <a:endParaRPr lang="en-US" sz="2000" dirty="0"/>
          </a:p>
          <a:p>
            <a:pPr marL="1831975" indent="-452438">
              <a:buFont typeface="Courier New" panose="02070309020205020404" pitchFamily="49" charset="0"/>
              <a:buChar char="o"/>
            </a:pPr>
            <a:r>
              <a:rPr lang="en-US" sz="2000" dirty="0"/>
              <a:t>Not knowingly make, or fail to correct, false statement</a:t>
            </a:r>
          </a:p>
          <a:p>
            <a:pPr marL="1831975" indent="-452438">
              <a:buFont typeface="Courier New" panose="02070309020205020404" pitchFamily="49" charset="0"/>
              <a:buChar char="o"/>
            </a:pPr>
            <a:r>
              <a:rPr lang="en-US" sz="2000" dirty="0"/>
              <a:t>Not offer evidence lawyer knows to be false </a:t>
            </a:r>
          </a:p>
          <a:p>
            <a:pPr marL="1831975" indent="-452438">
              <a:buFont typeface="Courier New" panose="02070309020205020404" pitchFamily="49" charset="0"/>
              <a:buChar char="o"/>
            </a:pPr>
            <a:r>
              <a:rPr lang="en-US" sz="2000" dirty="0"/>
              <a:t>Take reasonable remedial measures if client or witness</a:t>
            </a:r>
          </a:p>
          <a:p>
            <a:pPr marL="2286000" indent="-442913">
              <a:buFont typeface="Wingdings" pitchFamily="2" charset="2"/>
              <a:buChar char="Ø"/>
            </a:pPr>
            <a:r>
              <a:rPr lang="en-US" sz="1900" dirty="0"/>
              <a:t>offered material evidence lawyer comes to know as false, or</a:t>
            </a:r>
          </a:p>
          <a:p>
            <a:pPr marL="2286000" indent="-454025">
              <a:buFont typeface="Wingdings" pitchFamily="2" charset="2"/>
              <a:buChar char="Ø"/>
            </a:pPr>
            <a:r>
              <a:rPr lang="en-US" sz="1900" dirty="0"/>
              <a:t>has engaged, or intends to engage, in criminal or fraudulent conduct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4B455-57B1-0042-8DA5-67FDF05B8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04800"/>
            <a:ext cx="609599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D18F8-00DF-4884-85DA-ECCF2B65500B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br>
              <a:rPr lang="en-US" i="1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4304" y="2794366"/>
            <a:ext cx="3451226" cy="345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58390"/>
            <a:ext cx="1636128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8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011" y="4951205"/>
            <a:ext cx="1766634" cy="522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DDA4C-24DC-FD49-A059-5B54A05367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209" r="32396"/>
          <a:stretch/>
        </p:blipFill>
        <p:spPr>
          <a:xfrm>
            <a:off x="3808500" y="887355"/>
            <a:ext cx="1797010" cy="6303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167" y="2071437"/>
            <a:ext cx="3265665" cy="111390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75000"/>
                <a:alpha val="40000"/>
              </a:schemeClr>
            </a:glow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C49BCB-8CB6-FD4C-8239-071561D32E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8923" y="5349062"/>
            <a:ext cx="1422400" cy="142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0A4F6-A5A3-0242-83D6-FF8E419AD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90" y="5667376"/>
            <a:ext cx="2222500" cy="90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1C6EAE-9CE8-BF42-ADA1-F1986909B2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659" y="2876005"/>
            <a:ext cx="1422400" cy="142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1ACB6-2974-B24B-A8C1-1A03D1982D2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3176" b="-398"/>
          <a:stretch/>
        </p:blipFill>
        <p:spPr>
          <a:xfrm>
            <a:off x="7162800" y="560503"/>
            <a:ext cx="1219200" cy="1264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0B2B4A-BF91-E545-91F7-65A2FA08BB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5445" y="3663054"/>
            <a:ext cx="1246059" cy="16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5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III.	Entirely New Rules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/>
            </a:pPr>
            <a:r>
              <a:rPr lang="en-US" b="1" dirty="0"/>
              <a:t>New Rule 1.10:		     Imputation of Conflicts</a:t>
            </a:r>
          </a:p>
          <a:p>
            <a:pPr marL="1831975" indent="-908050">
              <a:spcAft>
                <a:spcPts val="600"/>
              </a:spcAft>
              <a:buNone/>
            </a:pPr>
            <a:r>
              <a:rPr lang="en-US" sz="2400" dirty="0"/>
              <a:t>(a)   	Lawyers in a firm shall not knowingly represent a client when any one of them practicing alone would be prohibited from doing so</a:t>
            </a:r>
            <a:endParaRPr lang="en-US" sz="2400" strike="sngStrike" dirty="0"/>
          </a:p>
          <a:p>
            <a:pPr marL="1831975" indent="-908050">
              <a:buNone/>
            </a:pPr>
            <a:r>
              <a:rPr lang="en-US" sz="2400" dirty="0"/>
              <a:t>(a)(2)	</a:t>
            </a:r>
            <a:r>
              <a:rPr lang="en-US" sz="2400" i="1" dirty="0"/>
              <a:t>Statutory</a:t>
            </a:r>
            <a:r>
              <a:rPr lang="en-US" sz="2400" dirty="0"/>
              <a:t> acknowledgment that ethical screens may be effective to cure what would otherwise be an imputed conflict </a:t>
            </a:r>
            <a:r>
              <a:rPr lang="en-US" sz="2800" b="1" dirty="0"/>
              <a:t>	</a:t>
            </a:r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338" y="457200"/>
            <a:ext cx="266007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07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III.	Entirely New Rules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 startAt="2"/>
            </a:pPr>
            <a:r>
              <a:rPr lang="en-US" b="1" dirty="0"/>
              <a:t>New Rule 1.18:		    Duties to Prospective Client</a:t>
            </a:r>
            <a:endParaRPr lang="en-US" dirty="0"/>
          </a:p>
          <a:p>
            <a:pPr marL="1830388" indent="-915988" eaLnBrk="1" hangingPunct="1">
              <a:spcAft>
                <a:spcPts val="1200"/>
              </a:spcAft>
              <a:buAutoNum type="alphaLcParenBoth" startAt="2"/>
            </a:pPr>
            <a:r>
              <a:rPr lang="en-US" sz="2400" dirty="0"/>
              <a:t>Lawyer shall not reveal confidential information of prospective client</a:t>
            </a:r>
          </a:p>
          <a:p>
            <a:pPr marL="1830388" indent="-915988" eaLnBrk="1" hangingPunct="1">
              <a:spcAft>
                <a:spcPts val="0"/>
              </a:spcAft>
              <a:buAutoNum type="alphaLcParenBoth" startAt="2"/>
            </a:pPr>
            <a:r>
              <a:rPr lang="en-US" sz="2400" dirty="0"/>
              <a:t>Prohibits lawyer from representation materially adverse to prospective client</a:t>
            </a:r>
            <a:endParaRPr lang="en-US" sz="2200" dirty="0"/>
          </a:p>
          <a:p>
            <a:pPr marL="2287588" indent="-457200" eaLnBrk="1" hangingPunct="1">
              <a:spcAft>
                <a:spcPts val="0"/>
              </a:spcAft>
            </a:pPr>
            <a:r>
              <a:rPr lang="en-US" sz="2200" dirty="0"/>
              <a:t>in same or substantially related matter </a:t>
            </a:r>
          </a:p>
          <a:p>
            <a:pPr marL="2287588" indent="-457200" eaLnBrk="1" hangingPunct="1">
              <a:spcAft>
                <a:spcPts val="2400"/>
              </a:spcAft>
            </a:pPr>
            <a:r>
              <a:rPr lang="en-US" sz="2200" dirty="0"/>
              <a:t>if the lawyer received confidential information</a:t>
            </a:r>
            <a:endParaRPr lang="en-US" sz="2200" b="1" dirty="0"/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81000"/>
            <a:ext cx="142061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2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III.	Entirely New Rules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 startAt="3"/>
            </a:pPr>
            <a:r>
              <a:rPr lang="en-US" b="1" dirty="0"/>
              <a:t>New Rule 4.1:		 Truthfulness in Statements to Others</a:t>
            </a:r>
            <a:r>
              <a:rPr lang="en-US" dirty="0"/>
              <a:t> </a:t>
            </a:r>
            <a:endParaRPr lang="en-US" b="1" dirty="0"/>
          </a:p>
          <a:p>
            <a:pPr marL="914400" indent="0">
              <a:buNone/>
            </a:pPr>
            <a:r>
              <a:rPr lang="en-US" sz="2400" dirty="0"/>
              <a:t>Lawyer shall not knowingly:</a:t>
            </a:r>
          </a:p>
          <a:p>
            <a:pPr marL="1830388" indent="-915988">
              <a:buNone/>
            </a:pPr>
            <a:r>
              <a:rPr lang="en-US" sz="2400" dirty="0"/>
              <a:t>(a)	make false statement of material fact or law to a 3</a:t>
            </a:r>
            <a:r>
              <a:rPr lang="en-US" sz="2400" baseline="30000" dirty="0"/>
              <a:t>rd</a:t>
            </a:r>
            <a:r>
              <a:rPr lang="en-US" sz="2400" dirty="0"/>
              <a:t> person; or</a:t>
            </a:r>
          </a:p>
          <a:p>
            <a:pPr marL="1830388" indent="-915988">
              <a:buNone/>
            </a:pPr>
            <a:r>
              <a:rPr lang="en-US" sz="2400" dirty="0"/>
              <a:t>(b)	fail to disclose material fact to a 3</a:t>
            </a:r>
            <a:r>
              <a:rPr lang="en-US" sz="2400" baseline="30000" dirty="0"/>
              <a:t>rd</a:t>
            </a:r>
            <a:r>
              <a:rPr lang="en-US" sz="2400" dirty="0"/>
              <a:t> person when disclosure is necessary to avoid assisting criminal or fraudulent act by client</a:t>
            </a:r>
            <a:endParaRPr lang="en-US" sz="2400" b="1" dirty="0"/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04800"/>
            <a:ext cx="14732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89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III.	Entirely New Rules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 startAt="4"/>
            </a:pPr>
            <a:r>
              <a:rPr lang="en-US" b="1" dirty="0"/>
              <a:t>New Rule 4.3:		    	  Dealing with an Unrepresented Person</a:t>
            </a:r>
            <a:r>
              <a:rPr lang="en-US" dirty="0"/>
              <a:t> </a:t>
            </a:r>
            <a:endParaRPr lang="en-US" b="1" dirty="0"/>
          </a:p>
          <a:p>
            <a:pPr marL="1379538" indent="-463550">
              <a:buNone/>
            </a:pPr>
            <a:r>
              <a:rPr lang="en-US" sz="2400" dirty="0"/>
              <a:t>Lawyer shall not:</a:t>
            </a:r>
          </a:p>
          <a:p>
            <a:pPr marL="1379538" indent="-463550">
              <a:buFont typeface="Arial" panose="020B0604020202020204" pitchFamily="34" charset="0"/>
              <a:buChar char="•"/>
            </a:pPr>
            <a:r>
              <a:rPr lang="en-US" sz="2400" dirty="0"/>
              <a:t>state or imply lawyer is disinterested</a:t>
            </a:r>
          </a:p>
          <a:p>
            <a:pPr marL="1379538" indent="-463550">
              <a:buFont typeface="Arial" panose="020B0604020202020204" pitchFamily="34" charset="0"/>
              <a:buChar char="•"/>
            </a:pPr>
            <a:r>
              <a:rPr lang="en-US" sz="2400" dirty="0"/>
              <a:t>fail to correct misunderstanding that lawyer is disinterested </a:t>
            </a:r>
          </a:p>
          <a:p>
            <a:pPr marL="1379538" indent="-463550">
              <a:buFont typeface="Arial" panose="020B0604020202020204" pitchFamily="34" charset="0"/>
              <a:buChar char="•"/>
            </a:pPr>
            <a:r>
              <a:rPr lang="en-US" sz="2400" dirty="0"/>
              <a:t>give legal advice when interests are in conflict</a:t>
            </a:r>
          </a:p>
          <a:p>
            <a:pPr marL="1379538" indent="-463550">
              <a:buFont typeface="Arial" panose="020B0604020202020204" pitchFamily="34" charset="0"/>
              <a:buChar char="•"/>
            </a:pPr>
            <a:r>
              <a:rPr lang="en-US" sz="2400" dirty="0"/>
              <a:t>seek to obtain privileged or confidential info</a:t>
            </a:r>
            <a:endParaRPr lang="en-US" sz="2400" b="1" dirty="0"/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A66C3-8F8C-F442-B69C-814E61F1D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810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92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III.	Entirely New Rules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 startAt="5"/>
            </a:pPr>
            <a:r>
              <a:rPr lang="en-US" b="1" dirty="0"/>
              <a:t>New Rule 4.4:		    Inadvertently Transmitted Writings</a:t>
            </a:r>
            <a:r>
              <a:rPr lang="en-US" dirty="0"/>
              <a:t> </a:t>
            </a:r>
            <a:endParaRPr lang="en-US" b="1" dirty="0"/>
          </a:p>
          <a:p>
            <a:pPr marL="914400" indent="0">
              <a:buNone/>
            </a:pPr>
            <a:r>
              <a:rPr lang="en-US" sz="2600" dirty="0"/>
              <a:t>Where reasonably apparent that a writing was inadvertently sent, and lawyer knows that writing is privileged, lawyer shall: </a:t>
            </a:r>
            <a:endParaRPr lang="en-US" sz="2500" dirty="0"/>
          </a:p>
          <a:p>
            <a:pPr marL="1830388" indent="-687388">
              <a:buNone/>
            </a:pPr>
            <a:r>
              <a:rPr lang="en-US" sz="2500" dirty="0"/>
              <a:t>(a)	refrain from examining writing any more than necessary to determine privilege, and</a:t>
            </a:r>
          </a:p>
          <a:p>
            <a:pPr marL="1830388" indent="-687388">
              <a:buNone/>
            </a:pPr>
            <a:r>
              <a:rPr lang="en-US" sz="2500" dirty="0"/>
              <a:t>(b)	promptly notify sender</a:t>
            </a:r>
            <a:endParaRPr lang="en-US" sz="2500" b="1" dirty="0"/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814" y="304801"/>
            <a:ext cx="158687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33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III.	Entirely New Rules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1200"/>
              </a:spcAft>
              <a:buFont typeface="+mj-lt"/>
              <a:buAutoNum type="alphaUcPeriod" startAt="6"/>
            </a:pPr>
            <a:r>
              <a:rPr lang="en-US" b="1" dirty="0"/>
              <a:t>New Rules 5.1, 5.2 &amp; 5.3: Responsibilities</a:t>
            </a:r>
          </a:p>
          <a:p>
            <a:pPr marL="2286000" indent="-465138" eaLnBrk="1" hangingPunct="1">
              <a:spcAft>
                <a:spcPts val="1200"/>
              </a:spcAft>
            </a:pPr>
            <a:r>
              <a:rPr lang="en-US" b="1" dirty="0"/>
              <a:t>of Managerial and Supervisory Lawyers</a:t>
            </a:r>
            <a:r>
              <a:rPr lang="en-US" dirty="0"/>
              <a:t> </a:t>
            </a:r>
          </a:p>
          <a:p>
            <a:pPr marL="2286000" indent="-465138" eaLnBrk="1" hangingPunct="1">
              <a:spcAft>
                <a:spcPts val="1200"/>
              </a:spcAft>
            </a:pPr>
            <a:r>
              <a:rPr lang="en-US" b="1" dirty="0"/>
              <a:t>of a Subordinate Lawyer</a:t>
            </a:r>
          </a:p>
          <a:p>
            <a:pPr marL="2286000" indent="-465138" eaLnBrk="1" hangingPunct="1">
              <a:spcAft>
                <a:spcPts val="2400"/>
              </a:spcAft>
            </a:pPr>
            <a:r>
              <a:rPr lang="en-US" b="1" dirty="0"/>
              <a:t>Regarding </a:t>
            </a:r>
            <a:r>
              <a:rPr lang="en-US" b="1" dirty="0" err="1"/>
              <a:t>Nonlawyer</a:t>
            </a:r>
            <a:r>
              <a:rPr lang="en-US" b="1" dirty="0"/>
              <a:t> Assistants</a:t>
            </a:r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385" y="381000"/>
            <a:ext cx="179363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45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III.	Entirely New Rules</a:t>
            </a:r>
          </a:p>
          <a:p>
            <a:pPr marL="915988" indent="-452438" eaLnBrk="1" hangingPunct="1">
              <a:buFontTx/>
              <a:buNone/>
            </a:pPr>
            <a:r>
              <a:rPr lang="en-US" sz="2000" b="1" i="1" dirty="0"/>
              <a:t>F.	 Supervisory Responsibilities</a:t>
            </a:r>
            <a:r>
              <a:rPr lang="en-US" sz="2000" i="1" dirty="0"/>
              <a:t> </a:t>
            </a:r>
            <a:endParaRPr lang="en-US" sz="2000" b="1" i="1" dirty="0"/>
          </a:p>
          <a:p>
            <a:pPr marL="0" indent="0" eaLnBrk="1" hangingPunct="1">
              <a:spcBef>
                <a:spcPts val="168"/>
              </a:spcBef>
              <a:buFontTx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700" b="1" dirty="0"/>
              <a:t>New Rule 5.1</a:t>
            </a:r>
          </a:p>
          <a:p>
            <a:pPr marL="800100"/>
            <a:r>
              <a:rPr lang="en-US" sz="2000" dirty="0"/>
              <a:t>Lawyer with managerial authority in a law firm shall make reasonable efforts to ensure firm has in effect measures giving reasonable assurance that all lawyers in firm comply with Rules </a:t>
            </a:r>
          </a:p>
          <a:p>
            <a:pPr marL="11113" indent="0">
              <a:buNone/>
            </a:pPr>
            <a:r>
              <a:rPr lang="en-US" sz="2700" b="1" dirty="0"/>
              <a:t>New Rule 5.2</a:t>
            </a:r>
          </a:p>
          <a:p>
            <a:pPr marL="800100" indent="-331788"/>
            <a:r>
              <a:rPr lang="en-US" sz="2000" dirty="0"/>
              <a:t>Lawyer shall comply with Rules notwithstanding that lawyer acts at direction of another lawyer</a:t>
            </a:r>
            <a:endParaRPr lang="en-US" sz="2000" b="1" i="1" strike="sngStrike" dirty="0"/>
          </a:p>
          <a:p>
            <a:pPr marL="0" indent="0">
              <a:buNone/>
            </a:pPr>
            <a:r>
              <a:rPr lang="en-US" sz="2700" b="1" dirty="0"/>
              <a:t>New Rule 5.3</a:t>
            </a:r>
          </a:p>
          <a:p>
            <a:pPr marL="800100" indent="-331788"/>
            <a:r>
              <a:rPr lang="en-US" sz="2000" dirty="0"/>
              <a:t>Lawyer having direct supervisory authority over </a:t>
            </a:r>
            <a:r>
              <a:rPr lang="en-US" sz="2000" dirty="0" err="1"/>
              <a:t>nonlawyer</a:t>
            </a:r>
            <a:r>
              <a:rPr lang="en-US" sz="2000" dirty="0"/>
              <a:t> shall make reasonable efforts to ensure </a:t>
            </a:r>
            <a:r>
              <a:rPr lang="en-US" sz="2000" dirty="0" err="1"/>
              <a:t>nonlawyer’s</a:t>
            </a:r>
            <a:r>
              <a:rPr lang="en-US" sz="2000" dirty="0"/>
              <a:t> conduct is compatible with lawyer’s professional obligations</a:t>
            </a:r>
            <a:endParaRPr lang="en-US" sz="2000" b="1" i="1" strike="sngStrike" dirty="0"/>
          </a:p>
          <a:p>
            <a:pPr marL="0" indent="0">
              <a:buNone/>
            </a:pPr>
            <a:endParaRPr lang="en-US" sz="2800" b="1" i="1" strike="sngStrike" dirty="0"/>
          </a:p>
        </p:txBody>
      </p:sp>
    </p:spTree>
    <p:extLst>
      <p:ext uri="{BB962C8B-B14F-4D97-AF65-F5344CB8AC3E}">
        <p14:creationId xmlns:p14="http://schemas.microsoft.com/office/powerpoint/2010/main" val="121053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b="1" dirty="0"/>
            </a:br>
            <a:r>
              <a:rPr lang="en-US" b="1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DBDD7-8627-426D-AAAB-4FB5B8FAABF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4389500" cy="35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06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b="1" dirty="0"/>
            </a:br>
            <a:r>
              <a:rPr lang="en-US" b="1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DBDD7-8627-426D-AAAB-4FB5B8FAABF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0F6533-4739-0149-8D32-F8FB79934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2286000" indent="0">
              <a:buNone/>
            </a:pPr>
            <a:endParaRPr lang="en-US" sz="2800" b="1" dirty="0"/>
          </a:p>
          <a:p>
            <a:pPr marL="2286000" indent="0">
              <a:buNone/>
            </a:pPr>
            <a:endParaRPr lang="en-US" sz="2800" b="1" dirty="0"/>
          </a:p>
          <a:p>
            <a:pPr marL="9525" indent="0" algn="ctr">
              <a:buNone/>
            </a:pPr>
            <a:endParaRPr lang="en-US" sz="2800" b="1" dirty="0"/>
          </a:p>
          <a:p>
            <a:pPr marL="9525" indent="0" algn="ctr">
              <a:buNone/>
            </a:pPr>
            <a:r>
              <a:rPr lang="en-US" sz="2800" b="1" dirty="0"/>
              <a:t>Neil J Wertlieb</a:t>
            </a:r>
          </a:p>
          <a:p>
            <a:pPr marL="9525" indent="0" algn="ctr">
              <a:buNone/>
            </a:pPr>
            <a:r>
              <a:rPr lang="en-US" sz="2400" dirty="0"/>
              <a:t>Wertlieb Law Corp</a:t>
            </a:r>
          </a:p>
          <a:p>
            <a:pPr marL="9525" indent="0" algn="ctr">
              <a:buNone/>
            </a:pPr>
            <a:r>
              <a:rPr lang="en-US" sz="2400" dirty="0"/>
              <a:t>(424) 265-9659</a:t>
            </a:r>
          </a:p>
          <a:p>
            <a:pPr marL="9525" indent="0" algn="ctr">
              <a:buNone/>
            </a:pPr>
            <a:r>
              <a:rPr lang="en-US" sz="2400" dirty="0" err="1"/>
              <a:t>www.WertliebLaw.com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6C7A4F-CA13-4D43-9191-EC1F5C8166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656" y="381000"/>
            <a:ext cx="1039643" cy="14478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7710D57-9E51-434F-BAE0-CF837D6E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079129" cy="139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59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333325-DA32-4009-91F9-0BB4260317F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74625" algn="l"/>
              </a:tabLst>
            </a:pPr>
            <a:r>
              <a:rPr lang="en-US" b="1" dirty="0"/>
              <a:t>THE CALIFORNIA RULES OF  PROFESSIONAL CONDUCT </a:t>
            </a:r>
            <a:endParaRPr lang="en-US" sz="2000" b="1" dirty="0"/>
          </a:p>
          <a:p>
            <a:pPr marL="0" indent="0" eaLnBrk="1" hangingPunct="1">
              <a:buFontTx/>
              <a:buNone/>
            </a:pPr>
            <a:endParaRPr lang="en-US" sz="2000" b="1" dirty="0"/>
          </a:p>
          <a:p>
            <a:pPr marL="911225" eaLnBrk="1" hangingPunct="1">
              <a:spcAft>
                <a:spcPts val="1200"/>
              </a:spcAft>
            </a:pPr>
            <a:r>
              <a:rPr lang="en-US" sz="2400" b="1" dirty="0"/>
              <a:t>Failure to comply may result in discipline</a:t>
            </a:r>
          </a:p>
          <a:p>
            <a:pPr marL="911225" eaLnBrk="1" hangingPunct="1"/>
            <a:r>
              <a:rPr lang="en-US" sz="2400" b="1" dirty="0"/>
              <a:t>Comprehensive set of new &amp; amended Rules</a:t>
            </a:r>
          </a:p>
          <a:p>
            <a:pPr marL="1368425" lvl="1" indent="-342900" eaLnBrk="1" hangingPunct="1">
              <a:buFont typeface="Courier New" charset="0"/>
              <a:buChar char="o"/>
            </a:pPr>
            <a:r>
              <a:rPr lang="en-US" sz="2000" b="1" dirty="0"/>
              <a:t>69 new Rules replaced our former 46 Rules</a:t>
            </a:r>
          </a:p>
          <a:p>
            <a:pPr marL="1368425" lvl="1" indent="-342900" eaLnBrk="1" hangingPunct="1">
              <a:buFont typeface="Courier New" charset="0"/>
              <a:buChar char="o"/>
            </a:pPr>
            <a:r>
              <a:rPr lang="en-US" sz="2000" b="1" dirty="0"/>
              <a:t>Adopts organization &amp; numbering of ABA Model Rules</a:t>
            </a:r>
          </a:p>
          <a:p>
            <a:pPr marL="1368425" lvl="1" indent="-342900" eaLnBrk="1" hangingPunct="1">
              <a:buFont typeface="Courier New" charset="0"/>
              <a:buChar char="o"/>
            </a:pPr>
            <a:r>
              <a:rPr lang="en-US" sz="2000" b="1" dirty="0"/>
              <a:t>Effective November 1, 2018</a:t>
            </a:r>
          </a:p>
          <a:p>
            <a:pPr marL="0" indent="0" eaLnBrk="1" hangingPunct="1">
              <a:buFontTx/>
              <a:buNone/>
            </a:pPr>
            <a:endParaRPr lang="en-US" b="1" dirty="0"/>
          </a:p>
          <a:p>
            <a:pPr marL="0" indent="0" eaLnBrk="1" hangingPunct="1">
              <a:buFontTx/>
              <a:buNone/>
            </a:pPr>
            <a:endParaRPr lang="en-US" b="1" dirty="0"/>
          </a:p>
          <a:p>
            <a:pPr marL="0" indent="0" eaLnBrk="1" hangingPunct="1">
              <a:buFontTx/>
              <a:buNone/>
            </a:pPr>
            <a:r>
              <a:rPr lang="en-US" sz="1800" b="1" dirty="0"/>
              <a:t>			</a:t>
            </a:r>
            <a:endParaRPr lang="en-US" b="1" dirty="0"/>
          </a:p>
          <a:p>
            <a:pPr marL="400050" lvl="1" indent="0" eaLnBrk="1" hangingPunct="1"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457200"/>
            <a:ext cx="14478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sz="2000" b="1" i="1" dirty="0"/>
              <a:t>Selected New Rules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376363" indent="-898525" eaLnBrk="1" hangingPunct="1">
              <a:spcAft>
                <a:spcPts val="2400"/>
              </a:spcAft>
              <a:buNone/>
            </a:pPr>
            <a:r>
              <a:rPr lang="en-US" b="1" dirty="0"/>
              <a:t>I.	</a:t>
            </a:r>
            <a:r>
              <a:rPr lang="en-US" sz="2900" b="1" dirty="0"/>
              <a:t>Major Controversial Changes</a:t>
            </a:r>
          </a:p>
          <a:p>
            <a:pPr marL="1376363" indent="-898525" eaLnBrk="1" hangingPunct="1">
              <a:spcAft>
                <a:spcPts val="2400"/>
              </a:spcAft>
              <a:buNone/>
            </a:pPr>
            <a:r>
              <a:rPr lang="en-US" sz="2900" b="1" dirty="0"/>
              <a:t>II.	Important Changes You Should Know</a:t>
            </a:r>
          </a:p>
          <a:p>
            <a:pPr marL="1376363" indent="-898525" eaLnBrk="1" hangingPunct="1">
              <a:buNone/>
            </a:pPr>
            <a:r>
              <a:rPr lang="en-US" sz="2900" b="1" dirty="0"/>
              <a:t>III.	Entirely New Rules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6A8AF-F280-D64D-8233-C533F7527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81000"/>
            <a:ext cx="22098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4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I.  	Major Controversial Changes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AutoNum type="alphaUcPeriod"/>
            </a:pPr>
            <a:r>
              <a:rPr lang="en-US" b="1" dirty="0"/>
              <a:t>New Rule 1.8.10:   	                    Sexual Relations with Client</a:t>
            </a:r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50" y="3657600"/>
            <a:ext cx="2813050" cy="19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I. 	Major Controversial Changes</a:t>
            </a:r>
          </a:p>
          <a:p>
            <a:pPr marL="915988" indent="-452438" eaLnBrk="1" hangingPunct="1">
              <a:buFontTx/>
              <a:buNone/>
            </a:pPr>
            <a:r>
              <a:rPr lang="en-US" sz="2000" b="1" i="1" dirty="0"/>
              <a:t>A.	Sexual Relations with Client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i="1" dirty="0"/>
              <a:t>Former Rule 3-120</a:t>
            </a:r>
            <a:r>
              <a:rPr lang="en-US" sz="2800" dirty="0"/>
              <a:t>:  An attorney shall not</a:t>
            </a:r>
          </a:p>
          <a:p>
            <a:pPr marL="915988" indent="-452438"/>
            <a:r>
              <a:rPr lang="en-US" sz="2700" dirty="0"/>
              <a:t>demand sexual relations as a condition of professional representation; or</a:t>
            </a:r>
          </a:p>
          <a:p>
            <a:pPr marL="915988" indent="-452438"/>
            <a:r>
              <a:rPr lang="en-US" sz="2700" dirty="0"/>
              <a:t>employ coercion, intimidation or undue influence in entering into sexual relations with a client; or</a:t>
            </a:r>
          </a:p>
          <a:p>
            <a:pPr marL="915988" indent="-452438"/>
            <a:r>
              <a:rPr lang="en-US" sz="2700" dirty="0"/>
              <a:t>continue representation if sexual relations cause attorney to perform legal services incompetently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97535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I. 	Major Controversial Changes</a:t>
            </a:r>
          </a:p>
          <a:p>
            <a:pPr marL="915988" indent="-452438" eaLnBrk="1" hangingPunct="1">
              <a:buFontTx/>
              <a:buNone/>
            </a:pPr>
            <a:r>
              <a:rPr lang="en-US" sz="2000" b="1" i="1" dirty="0"/>
              <a:t>A.	Sexual Relations with Client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New Rule 1.8.10 </a:t>
            </a:r>
          </a:p>
          <a:p>
            <a:pPr marL="1379538" indent="-915988" eaLnBrk="1" hangingPunct="1">
              <a:spcAft>
                <a:spcPts val="1800"/>
              </a:spcAft>
              <a:buAutoNum type="alphaLcParenBoth"/>
            </a:pPr>
            <a:r>
              <a:rPr lang="en-US" sz="2800" dirty="0"/>
              <a:t>A lawyer shall not engage in sexual relations with a current client </a:t>
            </a:r>
          </a:p>
          <a:p>
            <a:pPr marL="1831975" indent="-508000" eaLnBrk="1" hangingPunct="1">
              <a:spcAft>
                <a:spcPts val="1800"/>
              </a:spcAft>
            </a:pPr>
            <a:r>
              <a:rPr lang="en-US" sz="2400" dirty="0"/>
              <a:t>who is not the lawyer’s spouse or registered domestic partner, </a:t>
            </a:r>
          </a:p>
          <a:p>
            <a:pPr marL="1831975" indent="-452438" eaLnBrk="1" hangingPunct="1">
              <a:spcAft>
                <a:spcPts val="2400"/>
              </a:spcAft>
            </a:pPr>
            <a:r>
              <a:rPr lang="en-US" sz="2400" dirty="0"/>
              <a:t>unless a consensual sexual relationship existed between them when the lawyer-client relationship commenced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115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I.  	Major Controversial Changes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1831975" indent="-915988" eaLnBrk="1" hangingPunct="1">
              <a:spcAft>
                <a:spcPts val="2400"/>
              </a:spcAft>
              <a:buFont typeface="+mj-lt"/>
              <a:buAutoNum type="alphaUcPeriod" startAt="2"/>
            </a:pPr>
            <a:r>
              <a:rPr lang="en-US" b="1" dirty="0"/>
              <a:t>New Rule 1.15:                 Safekeeping Funds &amp; Property of Clients &amp; Other Persons</a:t>
            </a:r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  <a:p>
            <a:pPr marL="1831975" indent="-915988" eaLnBrk="1" hangingPunct="1">
              <a:spcAft>
                <a:spcPts val="2400"/>
              </a:spcAft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315619"/>
            <a:ext cx="2133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8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47426-3BAF-49AF-B00F-F73F2AA14CB4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364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54025" eaLnBrk="1" hangingPunct="1">
              <a:buFontTx/>
              <a:buNone/>
            </a:pPr>
            <a:r>
              <a:rPr lang="en-US" sz="2000" b="1" i="1" dirty="0"/>
              <a:t>I. 	Major Controversial Changes</a:t>
            </a:r>
          </a:p>
          <a:p>
            <a:pPr marL="915988" indent="-452438" eaLnBrk="1" hangingPunct="1">
              <a:buFontTx/>
              <a:buNone/>
            </a:pPr>
            <a:r>
              <a:rPr lang="en-US" sz="2000" b="1" i="1" dirty="0"/>
              <a:t>B.	Safekeeping Funds &amp; Property of Clients &amp; Other Persons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New Rule 1.15 </a:t>
            </a:r>
          </a:p>
          <a:p>
            <a:pPr marL="1371600" indent="-903288" eaLnBrk="1" hangingPunct="1">
              <a:spcAft>
                <a:spcPts val="2400"/>
              </a:spcAft>
              <a:buAutoNum type="alphaLcParenBoth"/>
            </a:pPr>
            <a:r>
              <a:rPr lang="en-US" sz="2800" dirty="0"/>
              <a:t>All funds received </a:t>
            </a:r>
            <a:r>
              <a:rPr lang="en-US" sz="2800" i="1" dirty="0"/>
              <a:t>or held</a:t>
            </a:r>
            <a:r>
              <a:rPr lang="en-US" sz="2800" dirty="0"/>
              <a:t> by a lawyer or law firm for the benefit of a client, </a:t>
            </a:r>
            <a:r>
              <a:rPr lang="mr-IN" sz="2800" dirty="0"/>
              <a:t>…</a:t>
            </a:r>
            <a:r>
              <a:rPr lang="en-US" sz="2800" dirty="0"/>
              <a:t> including advances for </a:t>
            </a:r>
            <a:r>
              <a:rPr lang="en-US" sz="2800" b="1" i="1" u="sng" dirty="0"/>
              <a:t>fees</a:t>
            </a:r>
            <a:r>
              <a:rPr lang="en-US" sz="2800" dirty="0"/>
              <a:t>, costs and expenses, shall be deposited in [a] “Trust Account” </a:t>
            </a:r>
            <a:r>
              <a:rPr lang="mr-IN" sz="2800" dirty="0"/>
              <a:t>…</a:t>
            </a:r>
            <a:r>
              <a:rPr lang="en-US" sz="2800" dirty="0"/>
              <a:t>  </a:t>
            </a:r>
          </a:p>
          <a:p>
            <a:pPr marL="1830388" indent="-458788" eaLnBrk="1" hangingPunct="1">
              <a:spcAft>
                <a:spcPts val="2400"/>
              </a:spcAft>
            </a:pPr>
            <a:r>
              <a:rPr lang="en-US" sz="2800" i="1" dirty="0"/>
              <a:t>maintained in the State of California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6803783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16928</TotalTime>
  <Words>1380</Words>
  <Application>Microsoft Office PowerPoint</Application>
  <PresentationFormat>On-screen Show (4:3)</PresentationFormat>
  <Paragraphs>237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Courier New</vt:lpstr>
      <vt:lpstr>Times New Roman</vt:lpstr>
      <vt:lpstr>Wingdings</vt:lpstr>
      <vt:lpstr>Default Design</vt:lpstr>
      <vt:lpstr>Custom Design</vt:lpstr>
      <vt:lpstr>  California’s New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Questions?</vt:lpstr>
      <vt:lpstr> Thank You!</vt:lpstr>
    </vt:vector>
  </TitlesOfParts>
  <Company>Milbank Tweed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testxp</dc:creator>
  <cp:lastModifiedBy>Kerrin Hovarter</cp:lastModifiedBy>
  <cp:revision>253</cp:revision>
  <cp:lastPrinted>2019-08-15T19:52:47Z</cp:lastPrinted>
  <dcterms:created xsi:type="dcterms:W3CDTF">2011-03-03T18:30:50Z</dcterms:created>
  <dcterms:modified xsi:type="dcterms:W3CDTF">2021-06-06T01:18:26Z</dcterms:modified>
</cp:coreProperties>
</file>