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1" r:id="rId4"/>
    <p:sldId id="278" r:id="rId5"/>
    <p:sldId id="284" r:id="rId6"/>
    <p:sldId id="279" r:id="rId7"/>
    <p:sldId id="285" r:id="rId8"/>
    <p:sldId id="286" r:id="rId9"/>
    <p:sldId id="276" r:id="rId10"/>
    <p:sldId id="283" r:id="rId11"/>
    <p:sldId id="277" r:id="rId12"/>
    <p:sldId id="287" r:id="rId13"/>
    <p:sldId id="280" r:id="rId14"/>
    <p:sldId id="266" r:id="rId15"/>
    <p:sldId id="261" r:id="rId16"/>
    <p:sldId id="270" r:id="rId17"/>
    <p:sldId id="271" r:id="rId18"/>
    <p:sldId id="272" r:id="rId19"/>
    <p:sldId id="273" r:id="rId20"/>
    <p:sldId id="269" r:id="rId21"/>
    <p:sldId id="274" r:id="rId22"/>
    <p:sldId id="275" r:id="rId23"/>
    <p:sldId id="288" r:id="rId2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599" autoAdjust="0"/>
  </p:normalViewPr>
  <p:slideViewPr>
    <p:cSldViewPr>
      <p:cViewPr varScale="1">
        <p:scale>
          <a:sx n="88" d="100"/>
          <a:sy n="88" d="100"/>
        </p:scale>
        <p:origin x="72" y="45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77D14C5-CED9-4CFC-B338-DFB0C8090B9F}">
      <dgm:prSet phldrT="[Text]"/>
      <dgm:spPr/>
      <dgm:t>
        <a:bodyPr/>
        <a:lstStyle/>
        <a:p>
          <a:r>
            <a:rPr lang="en-US" dirty="0"/>
            <a:t>Revoke</a:t>
          </a:r>
        </a:p>
      </dgm:t>
    </dgm:pt>
    <dgm:pt modelId="{92DFCBC7-BC14-4697-8ECD-BF0D5B1EDA3B}" type="parTrans" cxnId="{7D461F02-AB37-447A-AC6B-D31C4D2EC6A9}">
      <dgm:prSet/>
      <dgm:spPr/>
      <dgm:t>
        <a:bodyPr/>
        <a:lstStyle/>
        <a:p>
          <a:endParaRPr lang="en-US"/>
        </a:p>
      </dgm:t>
    </dgm:pt>
    <dgm:pt modelId="{87E3C0DB-7BEE-424E-8E11-B838D238D595}" type="sibTrans" cxnId="{7D461F02-AB37-447A-AC6B-D31C4D2EC6A9}">
      <dgm:prSet/>
      <dgm:spPr/>
      <dgm:t>
        <a:bodyPr/>
        <a:lstStyle/>
        <a:p>
          <a:endParaRPr lang="en-US"/>
        </a:p>
      </dgm:t>
    </dgm:pt>
    <dgm:pt modelId="{C111C18A-FD96-4E63-821A-54D70D8DC65F}">
      <dgm:prSet phldrT="[Text]"/>
      <dgm:spPr/>
      <dgm:t>
        <a:bodyPr/>
        <a:lstStyle/>
        <a:p>
          <a:r>
            <a:rPr lang="en-US" dirty="0" err="1"/>
            <a:t>PoAs</a:t>
          </a:r>
          <a:endParaRPr lang="en-US" dirty="0"/>
        </a:p>
      </dgm:t>
    </dgm:pt>
    <dgm:pt modelId="{83BE74EF-FAB4-45A2-BBED-7CD5259AB210}" type="parTrans" cxnId="{FFD8B471-C98F-4DB5-8DE3-2AB7E896ADD5}">
      <dgm:prSet/>
      <dgm:spPr/>
      <dgm:t>
        <a:bodyPr/>
        <a:lstStyle/>
        <a:p>
          <a:endParaRPr lang="en-US"/>
        </a:p>
      </dgm:t>
    </dgm:pt>
    <dgm:pt modelId="{B4F34DE2-2DAE-4F88-8C78-BD8892EBF4FF}" type="sibTrans" cxnId="{FFD8B471-C98F-4DB5-8DE3-2AB7E896ADD5}">
      <dgm:prSet/>
      <dgm:spPr/>
      <dgm:t>
        <a:bodyPr/>
        <a:lstStyle/>
        <a:p>
          <a:endParaRPr lang="en-US"/>
        </a:p>
      </dgm:t>
    </dgm:pt>
    <dgm:pt modelId="{33EAD35F-38F2-4CB7-9A6D-B04FFD8A51FD}">
      <dgm:prSet phldrT="[Text]"/>
      <dgm:spPr/>
      <dgm:t>
        <a:bodyPr/>
        <a:lstStyle/>
        <a:p>
          <a:r>
            <a:rPr lang="en-US" dirty="0"/>
            <a:t>Joint Tenancy</a:t>
          </a:r>
        </a:p>
      </dgm:t>
    </dgm:pt>
    <dgm:pt modelId="{81FE7DB1-4BFC-4407-80A9-E5514E94C61D}" type="parTrans" cxnId="{FAC3D40F-8E66-452D-9CA4-C2871F2D10EF}">
      <dgm:prSet/>
      <dgm:spPr/>
      <dgm:t>
        <a:bodyPr/>
        <a:lstStyle/>
        <a:p>
          <a:endParaRPr lang="en-US"/>
        </a:p>
      </dgm:t>
    </dgm:pt>
    <dgm:pt modelId="{4B66B839-1910-459B-92B2-14846EBA7A70}" type="sibTrans" cxnId="{FAC3D40F-8E66-452D-9CA4-C2871F2D10EF}">
      <dgm:prSet/>
      <dgm:spPr/>
      <dgm:t>
        <a:bodyPr/>
        <a:lstStyle/>
        <a:p>
          <a:endParaRPr lang="en-US"/>
        </a:p>
      </dgm:t>
    </dgm:pt>
    <dgm:pt modelId="{3C67E77D-62FA-499D-B5E6-E79A091C5267}">
      <dgm:prSet phldrT="[Text]"/>
      <dgm:spPr/>
      <dgm:t>
        <a:bodyPr/>
        <a:lstStyle/>
        <a:p>
          <a:r>
            <a:rPr lang="en-US" dirty="0"/>
            <a:t>Create</a:t>
          </a:r>
        </a:p>
      </dgm:t>
    </dgm:pt>
    <dgm:pt modelId="{5337D229-E330-4525-B0FA-14EC5A80604A}" type="parTrans" cxnId="{32AA6160-4426-4C4D-93AE-E2F474E37AD9}">
      <dgm:prSet/>
      <dgm:spPr/>
      <dgm:t>
        <a:bodyPr/>
        <a:lstStyle/>
        <a:p>
          <a:endParaRPr lang="en-US"/>
        </a:p>
      </dgm:t>
    </dgm:pt>
    <dgm:pt modelId="{C056AC5D-B04E-4376-A1CB-3EAB7BE5AF5B}" type="sibTrans" cxnId="{32AA6160-4426-4C4D-93AE-E2F474E37AD9}">
      <dgm:prSet/>
      <dgm:spPr/>
      <dgm:t>
        <a:bodyPr/>
        <a:lstStyle/>
        <a:p>
          <a:endParaRPr lang="en-US"/>
        </a:p>
      </dgm:t>
    </dgm:pt>
    <dgm:pt modelId="{D6510970-8F9C-4B45-A0F3-6ACB9AA76D40}">
      <dgm:prSet phldrT="[Text]"/>
      <dgm:spPr/>
      <dgm:t>
        <a:bodyPr/>
        <a:lstStyle/>
        <a:p>
          <a:r>
            <a:rPr lang="en-US" dirty="0"/>
            <a:t>Will</a:t>
          </a:r>
        </a:p>
      </dgm:t>
    </dgm:pt>
    <dgm:pt modelId="{7A9FC291-2B6A-4475-8B09-917F9F09E3AB}" type="parTrans" cxnId="{C6E7222A-5F84-456A-9806-D51868FAF8A9}">
      <dgm:prSet/>
      <dgm:spPr/>
      <dgm:t>
        <a:bodyPr/>
        <a:lstStyle/>
        <a:p>
          <a:endParaRPr lang="en-US"/>
        </a:p>
      </dgm:t>
    </dgm:pt>
    <dgm:pt modelId="{4B87F32C-3630-48F2-9114-4262C0BEEA9E}" type="sibTrans" cxnId="{C6E7222A-5F84-456A-9806-D51868FAF8A9}">
      <dgm:prSet/>
      <dgm:spPr/>
      <dgm:t>
        <a:bodyPr/>
        <a:lstStyle/>
        <a:p>
          <a:endParaRPr lang="en-US"/>
        </a:p>
      </dgm:t>
    </dgm:pt>
    <dgm:pt modelId="{709ED9DC-E391-4C6C-B788-93F1C2EFB6FD}">
      <dgm:prSet phldrT="[Text]"/>
      <dgm:spPr/>
      <dgm:t>
        <a:bodyPr/>
        <a:lstStyle/>
        <a:p>
          <a:r>
            <a:rPr lang="en-US" dirty="0"/>
            <a:t>Trust, but don’t fund it</a:t>
          </a:r>
        </a:p>
      </dgm:t>
    </dgm:pt>
    <dgm:pt modelId="{B5FA6CF0-E0A0-46A0-93C9-B722B31A8A9C}" type="parTrans" cxnId="{78E3C3B3-FD19-41A6-A9CC-BB3375A6FF81}">
      <dgm:prSet/>
      <dgm:spPr/>
      <dgm:t>
        <a:bodyPr/>
        <a:lstStyle/>
        <a:p>
          <a:endParaRPr lang="en-US"/>
        </a:p>
      </dgm:t>
    </dgm:pt>
    <dgm:pt modelId="{F3C03C29-D7FF-4D61-8D75-8B75B2F589EC}" type="sibTrans" cxnId="{78E3C3B3-FD19-41A6-A9CC-BB3375A6FF81}">
      <dgm:prSet/>
      <dgm:spPr/>
      <dgm:t>
        <a:bodyPr/>
        <a:lstStyle/>
        <a:p>
          <a:endParaRPr lang="en-US"/>
        </a:p>
      </dgm:t>
    </dgm:pt>
    <dgm:pt modelId="{9A563BE7-74C1-491F-BB40-8B920E7E8691}">
      <dgm:prSet phldrT="[Text]"/>
      <dgm:spPr/>
      <dgm:t>
        <a:bodyPr/>
        <a:lstStyle/>
        <a:p>
          <a:r>
            <a:rPr lang="en-US" dirty="0" err="1"/>
            <a:t>Nonprobate</a:t>
          </a:r>
          <a:r>
            <a:rPr lang="en-US" dirty="0"/>
            <a:t> Transfers</a:t>
          </a:r>
        </a:p>
      </dgm:t>
    </dgm:pt>
    <dgm:pt modelId="{054EACB2-916D-4DB9-A674-0E06363C5810}" type="parTrans" cxnId="{23387345-A8DA-4986-8BCD-5F0C56AA5BC4}">
      <dgm:prSet/>
      <dgm:spPr/>
      <dgm:t>
        <a:bodyPr/>
        <a:lstStyle/>
        <a:p>
          <a:endParaRPr lang="en-US"/>
        </a:p>
      </dgm:t>
    </dgm:pt>
    <dgm:pt modelId="{7E59C975-6A46-4F6B-860C-2F4192B71C52}" type="sibTrans" cxnId="{23387345-A8DA-4986-8BCD-5F0C56AA5BC4}">
      <dgm:prSet/>
      <dgm:spPr/>
      <dgm:t>
        <a:bodyPr/>
        <a:lstStyle/>
        <a:p>
          <a:endParaRPr lang="en-US"/>
        </a:p>
      </dgm:t>
    </dgm:pt>
    <dgm:pt modelId="{6284A066-0DEA-4F08-94F2-4EA987E07096}">
      <dgm:prSet phldrT="[Text]"/>
      <dgm:spPr/>
      <dgm:t>
        <a:bodyPr/>
        <a:lstStyle/>
        <a:p>
          <a:r>
            <a:rPr lang="en-US" dirty="0"/>
            <a:t>Entire Trust</a:t>
          </a:r>
        </a:p>
      </dgm:t>
    </dgm:pt>
    <dgm:pt modelId="{F9173065-3004-4D7D-B32E-7E22A8C96166}" type="parTrans" cxnId="{989E5C01-CB44-445A-A960-9FD665495E14}">
      <dgm:prSet/>
      <dgm:spPr/>
      <dgm:t>
        <a:bodyPr/>
        <a:lstStyle/>
        <a:p>
          <a:endParaRPr lang="en-US"/>
        </a:p>
      </dgm:t>
    </dgm:pt>
    <dgm:pt modelId="{A57A6351-2849-446E-8BEB-4E6349AA9BD7}" type="sibTrans" cxnId="{989E5C01-CB44-445A-A960-9FD665495E14}">
      <dgm:prSet/>
      <dgm:spPr/>
      <dgm:t>
        <a:bodyPr/>
        <a:lstStyle/>
        <a:p>
          <a:endParaRPr lang="en-US"/>
        </a:p>
      </dgm:t>
    </dgm:pt>
    <dgm:pt modelId="{ED5DCCC5-BCA8-4491-AA37-BAF153ECA184}" type="pres">
      <dgm:prSet presAssocID="{90119837-5B71-4D44-BB01-DB0B084933C8}" presName="linear" presStyleCnt="0">
        <dgm:presLayoutVars>
          <dgm:animLvl val="lvl"/>
          <dgm:resizeHandles val="exact"/>
        </dgm:presLayoutVars>
      </dgm:prSet>
      <dgm:spPr/>
    </dgm:pt>
    <dgm:pt modelId="{A9DD881E-A532-414B-870C-8ADE2076F78C}" type="pres">
      <dgm:prSet presAssocID="{477D14C5-CED9-4CFC-B338-DFB0C8090B9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D5F6E02-AD43-4E7A-935B-DDF5D6C74800}" type="pres">
      <dgm:prSet presAssocID="{477D14C5-CED9-4CFC-B338-DFB0C8090B9F}" presName="childText" presStyleLbl="revTx" presStyleIdx="0" presStyleCnt="2">
        <dgm:presLayoutVars>
          <dgm:bulletEnabled val="1"/>
        </dgm:presLayoutVars>
      </dgm:prSet>
      <dgm:spPr/>
    </dgm:pt>
    <dgm:pt modelId="{81203336-F3DE-4B3A-BCF4-0F68C23AC2BB}" type="pres">
      <dgm:prSet presAssocID="{3C67E77D-62FA-499D-B5E6-E79A091C526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82956A5-ADC8-4959-B856-589B9D9B9635}" type="pres">
      <dgm:prSet presAssocID="{3C67E77D-62FA-499D-B5E6-E79A091C526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89E5C01-CB44-445A-A960-9FD665495E14}" srcId="{477D14C5-CED9-4CFC-B338-DFB0C8090B9F}" destId="{6284A066-0DEA-4F08-94F2-4EA987E07096}" srcOrd="3" destOrd="0" parTransId="{F9173065-3004-4D7D-B32E-7E22A8C96166}" sibTransId="{A57A6351-2849-446E-8BEB-4E6349AA9BD7}"/>
    <dgm:cxn modelId="{7D461F02-AB37-447A-AC6B-D31C4D2EC6A9}" srcId="{90119837-5B71-4D44-BB01-DB0B084933C8}" destId="{477D14C5-CED9-4CFC-B338-DFB0C8090B9F}" srcOrd="0" destOrd="0" parTransId="{92DFCBC7-BC14-4697-8ECD-BF0D5B1EDA3B}" sibTransId="{87E3C0DB-7BEE-424E-8E11-B838D238D595}"/>
    <dgm:cxn modelId="{FAC3D40F-8E66-452D-9CA4-C2871F2D10EF}" srcId="{477D14C5-CED9-4CFC-B338-DFB0C8090B9F}" destId="{33EAD35F-38F2-4CB7-9A6D-B04FFD8A51FD}" srcOrd="1" destOrd="0" parTransId="{81FE7DB1-4BFC-4407-80A9-E5514E94C61D}" sibTransId="{4B66B839-1910-459B-92B2-14846EBA7A70}"/>
    <dgm:cxn modelId="{C6E7222A-5F84-456A-9806-D51868FAF8A9}" srcId="{3C67E77D-62FA-499D-B5E6-E79A091C5267}" destId="{D6510970-8F9C-4B45-A0F3-6ACB9AA76D40}" srcOrd="0" destOrd="0" parTransId="{7A9FC291-2B6A-4475-8B09-917F9F09E3AB}" sibTransId="{4B87F32C-3630-48F2-9114-4262C0BEEA9E}"/>
    <dgm:cxn modelId="{AB09493F-37CB-481D-BE1C-7A521AC3963B}" type="presOf" srcId="{477D14C5-CED9-4CFC-B338-DFB0C8090B9F}" destId="{A9DD881E-A532-414B-870C-8ADE2076F78C}" srcOrd="0" destOrd="0" presId="urn:microsoft.com/office/officeart/2005/8/layout/vList2"/>
    <dgm:cxn modelId="{32AA6160-4426-4C4D-93AE-E2F474E37AD9}" srcId="{90119837-5B71-4D44-BB01-DB0B084933C8}" destId="{3C67E77D-62FA-499D-B5E6-E79A091C5267}" srcOrd="1" destOrd="0" parTransId="{5337D229-E330-4525-B0FA-14EC5A80604A}" sibTransId="{C056AC5D-B04E-4376-A1CB-3EAB7BE5AF5B}"/>
    <dgm:cxn modelId="{23387345-A8DA-4986-8BCD-5F0C56AA5BC4}" srcId="{477D14C5-CED9-4CFC-B338-DFB0C8090B9F}" destId="{9A563BE7-74C1-491F-BB40-8B920E7E8691}" srcOrd="2" destOrd="0" parTransId="{054EACB2-916D-4DB9-A674-0E06363C5810}" sibTransId="{7E59C975-6A46-4F6B-860C-2F4192B71C52}"/>
    <dgm:cxn modelId="{A677E445-9D5B-4C26-A5C5-42BF01249F61}" type="presOf" srcId="{709ED9DC-E391-4C6C-B788-93F1C2EFB6FD}" destId="{782956A5-ADC8-4959-B856-589B9D9B9635}" srcOrd="0" destOrd="1" presId="urn:microsoft.com/office/officeart/2005/8/layout/vList2"/>
    <dgm:cxn modelId="{FFD8B471-C98F-4DB5-8DE3-2AB7E896ADD5}" srcId="{477D14C5-CED9-4CFC-B338-DFB0C8090B9F}" destId="{C111C18A-FD96-4E63-821A-54D70D8DC65F}" srcOrd="0" destOrd="0" parTransId="{83BE74EF-FAB4-45A2-BBED-7CD5259AB210}" sibTransId="{B4F34DE2-2DAE-4F88-8C78-BD8892EBF4FF}"/>
    <dgm:cxn modelId="{87AD0085-41E8-4E29-BBED-9D1036577237}" type="presOf" srcId="{C111C18A-FD96-4E63-821A-54D70D8DC65F}" destId="{CD5F6E02-AD43-4E7A-935B-DDF5D6C74800}" srcOrd="0" destOrd="0" presId="urn:microsoft.com/office/officeart/2005/8/layout/vList2"/>
    <dgm:cxn modelId="{85B80D8C-EBB2-4A80-BB6C-93E30B69F4BB}" type="presOf" srcId="{33EAD35F-38F2-4CB7-9A6D-B04FFD8A51FD}" destId="{CD5F6E02-AD43-4E7A-935B-DDF5D6C74800}" srcOrd="0" destOrd="1" presId="urn:microsoft.com/office/officeart/2005/8/layout/vList2"/>
    <dgm:cxn modelId="{E2EE33AC-3CDB-41AB-99D0-EE89822B0377}" type="presOf" srcId="{90119837-5B71-4D44-BB01-DB0B084933C8}" destId="{ED5DCCC5-BCA8-4491-AA37-BAF153ECA184}" srcOrd="0" destOrd="0" presId="urn:microsoft.com/office/officeart/2005/8/layout/vList2"/>
    <dgm:cxn modelId="{78E3C3B3-FD19-41A6-A9CC-BB3375A6FF81}" srcId="{3C67E77D-62FA-499D-B5E6-E79A091C5267}" destId="{709ED9DC-E391-4C6C-B788-93F1C2EFB6FD}" srcOrd="1" destOrd="0" parTransId="{B5FA6CF0-E0A0-46A0-93C9-B722B31A8A9C}" sibTransId="{F3C03C29-D7FF-4D61-8D75-8B75B2F589EC}"/>
    <dgm:cxn modelId="{220690C2-57A9-49B2-8E1C-BB2404EFC10A}" type="presOf" srcId="{6284A066-0DEA-4F08-94F2-4EA987E07096}" destId="{CD5F6E02-AD43-4E7A-935B-DDF5D6C74800}" srcOrd="0" destOrd="3" presId="urn:microsoft.com/office/officeart/2005/8/layout/vList2"/>
    <dgm:cxn modelId="{80D369CF-62F1-4541-AEE2-AB29E5A204FB}" type="presOf" srcId="{3C67E77D-62FA-499D-B5E6-E79A091C5267}" destId="{81203336-F3DE-4B3A-BCF4-0F68C23AC2BB}" srcOrd="0" destOrd="0" presId="urn:microsoft.com/office/officeart/2005/8/layout/vList2"/>
    <dgm:cxn modelId="{44946EF3-425E-42C8-A6FB-ABA83804B586}" type="presOf" srcId="{D6510970-8F9C-4B45-A0F3-6ACB9AA76D40}" destId="{782956A5-ADC8-4959-B856-589B9D9B9635}" srcOrd="0" destOrd="0" presId="urn:microsoft.com/office/officeart/2005/8/layout/vList2"/>
    <dgm:cxn modelId="{FFF4E3F9-E17B-410F-8CAF-5517894F1DCC}" type="presOf" srcId="{9A563BE7-74C1-491F-BB40-8B920E7E8691}" destId="{CD5F6E02-AD43-4E7A-935B-DDF5D6C74800}" srcOrd="0" destOrd="2" presId="urn:microsoft.com/office/officeart/2005/8/layout/vList2"/>
    <dgm:cxn modelId="{8ED8745E-70AE-4940-BBB9-FB6376BDA0D9}" type="presParOf" srcId="{ED5DCCC5-BCA8-4491-AA37-BAF153ECA184}" destId="{A9DD881E-A532-414B-870C-8ADE2076F78C}" srcOrd="0" destOrd="0" presId="urn:microsoft.com/office/officeart/2005/8/layout/vList2"/>
    <dgm:cxn modelId="{31CF7A1A-6E4D-4D10-861C-4FF0D37EB7F8}" type="presParOf" srcId="{ED5DCCC5-BCA8-4491-AA37-BAF153ECA184}" destId="{CD5F6E02-AD43-4E7A-935B-DDF5D6C74800}" srcOrd="1" destOrd="0" presId="urn:microsoft.com/office/officeart/2005/8/layout/vList2"/>
    <dgm:cxn modelId="{9126909B-F016-45D1-8092-6C3135AB4C8A}" type="presParOf" srcId="{ED5DCCC5-BCA8-4491-AA37-BAF153ECA184}" destId="{81203336-F3DE-4B3A-BCF4-0F68C23AC2BB}" srcOrd="2" destOrd="0" presId="urn:microsoft.com/office/officeart/2005/8/layout/vList2"/>
    <dgm:cxn modelId="{730D2F2D-B4CA-4D4B-834E-CF6050C80AD0}" type="presParOf" srcId="{ED5DCCC5-BCA8-4491-AA37-BAF153ECA184}" destId="{782956A5-ADC8-4959-B856-589B9D9B963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D881E-A532-414B-870C-8ADE2076F78C}">
      <dsp:nvSpPr>
        <dsp:cNvPr id="0" name=""/>
        <dsp:cNvSpPr/>
      </dsp:nvSpPr>
      <dsp:spPr>
        <a:xfrm>
          <a:off x="0" y="74399"/>
          <a:ext cx="4419600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Revoke</a:t>
          </a:r>
        </a:p>
      </dsp:txBody>
      <dsp:txXfrm>
        <a:off x="37467" y="111866"/>
        <a:ext cx="4344666" cy="692586"/>
      </dsp:txXfrm>
    </dsp:sp>
    <dsp:sp modelId="{CD5F6E02-AD43-4E7A-935B-DDF5D6C74800}">
      <dsp:nvSpPr>
        <dsp:cNvPr id="0" name=""/>
        <dsp:cNvSpPr/>
      </dsp:nvSpPr>
      <dsp:spPr>
        <a:xfrm>
          <a:off x="0" y="841919"/>
          <a:ext cx="4419600" cy="1722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 err="1"/>
            <a:t>PoAs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Joint Tenancy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 err="1"/>
            <a:t>Nonprobate</a:t>
          </a:r>
          <a:r>
            <a:rPr lang="en-US" sz="2500" kern="1200" dirty="0"/>
            <a:t> Transfers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Entire Trust</a:t>
          </a:r>
        </a:p>
      </dsp:txBody>
      <dsp:txXfrm>
        <a:off x="0" y="841919"/>
        <a:ext cx="4419600" cy="1722240"/>
      </dsp:txXfrm>
    </dsp:sp>
    <dsp:sp modelId="{81203336-F3DE-4B3A-BCF4-0F68C23AC2BB}">
      <dsp:nvSpPr>
        <dsp:cNvPr id="0" name=""/>
        <dsp:cNvSpPr/>
      </dsp:nvSpPr>
      <dsp:spPr>
        <a:xfrm>
          <a:off x="0" y="2564159"/>
          <a:ext cx="4419600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Create</a:t>
          </a:r>
        </a:p>
      </dsp:txBody>
      <dsp:txXfrm>
        <a:off x="37467" y="2601626"/>
        <a:ext cx="4344666" cy="692586"/>
      </dsp:txXfrm>
    </dsp:sp>
    <dsp:sp modelId="{782956A5-ADC8-4959-B856-589B9D9B9635}">
      <dsp:nvSpPr>
        <dsp:cNvPr id="0" name=""/>
        <dsp:cNvSpPr/>
      </dsp:nvSpPr>
      <dsp:spPr>
        <a:xfrm>
          <a:off x="0" y="3331680"/>
          <a:ext cx="4419600" cy="86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Will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Trust, but don’t fund it</a:t>
          </a:r>
        </a:p>
      </dsp:txBody>
      <dsp:txXfrm>
        <a:off x="0" y="3331680"/>
        <a:ext cx="4419600" cy="86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7/8/2021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7/8/2021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7/8/2021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7/8/2021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7/8/2021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7/8/2021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7/8/2021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7/8/2021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7/8/2021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7/8/2021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7/8/2021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7/8/2021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7/8/2021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Crossover in Family Law and Estates/Trusts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Robbi Rizzo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FIDUCIARY DUTIES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6D6078-CC9F-4359-BF69-5C72433CBDBF}"/>
              </a:ext>
            </a:extLst>
          </p:cNvPr>
          <p:cNvSpPr txBox="1"/>
          <p:nvPr/>
        </p:nvSpPr>
        <p:spPr>
          <a:xfrm>
            <a:off x="1827212" y="1371600"/>
            <a:ext cx="9448800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BUT…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No duty to share investment opportunity after assets are divided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</a:t>
            </a:r>
            <a:r>
              <a:rPr lang="en-US" sz="3200" u="sng" dirty="0"/>
              <a:t>Marriage of Hixson</a:t>
            </a:r>
            <a:r>
              <a:rPr lang="en-US" sz="3200" dirty="0"/>
              <a:t> (2003) 111 Cal.App.4th 1116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Duty to disclose ends at entry of Judgment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</a:t>
            </a:r>
            <a:r>
              <a:rPr lang="en-US" sz="3200" u="sng" dirty="0"/>
              <a:t>Marriage of Sorge</a:t>
            </a:r>
            <a:r>
              <a:rPr lang="en-US" sz="3200" dirty="0"/>
              <a:t> (2012) 202 Cal.App.4th 626</a:t>
            </a:r>
          </a:p>
        </p:txBody>
      </p:sp>
    </p:spTree>
    <p:extLst>
      <p:ext uri="{BB962C8B-B14F-4D97-AF65-F5344CB8AC3E}">
        <p14:creationId xmlns:p14="http://schemas.microsoft.com/office/powerpoint/2010/main" val="46290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TRANSMUTATION AGREEMENTS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6D6078-CC9F-4359-BF69-5C72433CBDBF}"/>
              </a:ext>
            </a:extLst>
          </p:cNvPr>
          <p:cNvSpPr txBox="1"/>
          <p:nvPr/>
        </p:nvSpPr>
        <p:spPr>
          <a:xfrm>
            <a:off x="1827212" y="1371600"/>
            <a:ext cx="9448800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Dual Representation	-	DON’T DO IT!!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Refer both parties for Family Law Consult/Rep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Will there be a right to reimbursement?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Family Code section 2640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Right will continue, absent clear/written waiver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Future Property – inheritances or gifts?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No carve out for death only; it will apply to divorce</a:t>
            </a:r>
          </a:p>
        </p:txBody>
      </p:sp>
    </p:spTree>
    <p:extLst>
      <p:ext uri="{BB962C8B-B14F-4D97-AF65-F5344CB8AC3E}">
        <p14:creationId xmlns:p14="http://schemas.microsoft.com/office/powerpoint/2010/main" val="29268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TRANSMUTATION EXAMPLES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6D6078-CC9F-4359-BF69-5C72433CBDBF}"/>
              </a:ext>
            </a:extLst>
          </p:cNvPr>
          <p:cNvSpPr txBox="1"/>
          <p:nvPr/>
        </p:nvSpPr>
        <p:spPr>
          <a:xfrm>
            <a:off x="1827212" y="1371600"/>
            <a:ext cx="9448800" cy="585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SP$ used to acquire CP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Fixed reimbursement potentially lost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Pre-marriage retirement account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Principal potentially lost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Any appreciation definitely lost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Inheritance or Gifts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Arguably all lost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562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CD6D1-4826-46F1-938D-BB0B4A318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Legally Separated or (just) Separated?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8DE5B-2AF7-4962-B218-858FBCB4DE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/>
              <a:t>Legally Separated</a:t>
            </a:r>
            <a:r>
              <a:rPr lang="en-US" dirty="0"/>
              <a:t>:</a:t>
            </a:r>
          </a:p>
          <a:p>
            <a:r>
              <a:rPr lang="en-US" dirty="0"/>
              <a:t>Judgment of Legal Separation entered</a:t>
            </a:r>
          </a:p>
          <a:p>
            <a:r>
              <a:rPr lang="en-US" dirty="0"/>
              <a:t>Address all issues same as divorce, except still married</a:t>
            </a:r>
          </a:p>
          <a:p>
            <a:r>
              <a:rPr lang="en-US" dirty="0"/>
              <a:t>Must file new divorce case to terminate marital status</a:t>
            </a:r>
          </a:p>
          <a:p>
            <a:r>
              <a:rPr lang="en-US" dirty="0"/>
              <a:t>Married, but cannot file “married, filing jointly” tax returns</a:t>
            </a:r>
          </a:p>
          <a:p>
            <a:pPr lvl="1"/>
            <a:r>
              <a:rPr lang="en-US" dirty="0"/>
              <a:t>IRC 7703(a)</a:t>
            </a:r>
          </a:p>
          <a:p>
            <a:r>
              <a:rPr lang="en-US" dirty="0"/>
              <a:t>Parties must agree or it’s a divorce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C1FE8C-B10B-4E43-8653-5B4A9CA8A4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/>
              <a:t>Separated</a:t>
            </a:r>
            <a:r>
              <a:rPr lang="en-US" dirty="0"/>
              <a:t>:</a:t>
            </a:r>
          </a:p>
          <a:p>
            <a:r>
              <a:rPr lang="en-US" dirty="0"/>
              <a:t>At least one of the party’s has made the decision the marriage is over and actions match that (e.g. move out)</a:t>
            </a:r>
          </a:p>
          <a:p>
            <a:r>
              <a:rPr lang="en-US" dirty="0"/>
              <a:t>Community interest in labor stops (e.g. wages, pension)</a:t>
            </a:r>
          </a:p>
          <a:p>
            <a:r>
              <a:rPr lang="en-US" dirty="0"/>
              <a:t>Community interest in assets continues to trial/division (e.g. residence)</a:t>
            </a:r>
          </a:p>
          <a:p>
            <a:r>
              <a:rPr lang="en-US" dirty="0"/>
              <a:t>Community liability for new debt in one parties’ name generally stops</a:t>
            </a:r>
          </a:p>
        </p:txBody>
      </p:sp>
    </p:spTree>
    <p:extLst>
      <p:ext uri="{BB962C8B-B14F-4D97-AF65-F5344CB8AC3E}">
        <p14:creationId xmlns:p14="http://schemas.microsoft.com/office/powerpoint/2010/main" val="301128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rmAutofit/>
          </a:bodyPr>
          <a:lstStyle/>
          <a:p>
            <a:r>
              <a:rPr lang="en-US" dirty="0"/>
              <a:t>ATROs </a:t>
            </a:r>
            <a:r>
              <a:rPr lang="en-US" sz="2400" dirty="0"/>
              <a:t>(Automatic Temporary Restraining Orders)</a:t>
            </a:r>
          </a:p>
        </p:txBody>
      </p:sp>
      <p:pic>
        <p:nvPicPr>
          <p:cNvPr id="14" name="Picture Placeholder 13" descr="A picture containing text, newspaper, screenshot, document&#10;&#10;Description automatically generated">
            <a:extLst>
              <a:ext uri="{FF2B5EF4-FFF2-40B4-BE49-F238E27FC236}">
                <a16:creationId xmlns:a16="http://schemas.microsoft.com/office/drawing/2014/main" id="{E9645A16-88CF-4700-955B-746F26433F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812" y="1676401"/>
            <a:ext cx="4114800" cy="4495800"/>
          </a:xfrm>
          <a:noFill/>
        </p:spPr>
      </p:pic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F6F004E4-7127-4697-AA17-668F0ADE3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/>
          <a:lstStyle/>
          <a:p>
            <a:r>
              <a:rPr lang="en-US" dirty="0"/>
              <a:t>Page 2 of Summons (FL-110)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7C15C255-19CD-41BB-900C-029CD23FA8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/>
          <a:p>
            <a:r>
              <a:rPr lang="en-US" dirty="0"/>
              <a:t>Family Code Section 2040</a:t>
            </a:r>
          </a:p>
          <a:p>
            <a:r>
              <a:rPr lang="en-US" dirty="0"/>
              <a:t>Effective against Petitioner with filing of Petition.</a:t>
            </a:r>
          </a:p>
          <a:p>
            <a:r>
              <a:rPr lang="en-US" dirty="0"/>
              <a:t>Effective against Respondent with service of Petition on Respondent.</a:t>
            </a:r>
          </a:p>
        </p:txBody>
      </p:sp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ATRO #1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6D6078-CC9F-4359-BF69-5C72433CBDBF}"/>
              </a:ext>
            </a:extLst>
          </p:cNvPr>
          <p:cNvSpPr txBox="1"/>
          <p:nvPr/>
        </p:nvSpPr>
        <p:spPr>
          <a:xfrm>
            <a:off x="1827212" y="1981200"/>
            <a:ext cx="9448800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u="sng" dirty="0"/>
              <a:t>MINOR CHILDREN</a:t>
            </a:r>
            <a:endParaRPr lang="en-US" sz="3200" dirty="0"/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Removal from State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OR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New/Replacement Passport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Requires:  Written Consent OR Court Order.</a:t>
            </a:r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ATRO #2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6D6078-CC9F-4359-BF69-5C72433CBDBF}"/>
              </a:ext>
            </a:extLst>
          </p:cNvPr>
          <p:cNvSpPr txBox="1"/>
          <p:nvPr/>
        </p:nvSpPr>
        <p:spPr>
          <a:xfrm>
            <a:off x="1827212" y="1981200"/>
            <a:ext cx="9448800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u="sng" dirty="0"/>
              <a:t>INSURANCE</a:t>
            </a:r>
            <a:r>
              <a:rPr lang="en-US" sz="3200" dirty="0"/>
              <a:t> (life, health, automobile, disability)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DO NOT:	Cash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	Borrow against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	Cancel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	Transfer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	Dispose of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	Change Beneficiaries</a:t>
            </a:r>
          </a:p>
        </p:txBody>
      </p:sp>
    </p:spTree>
    <p:extLst>
      <p:ext uri="{BB962C8B-B14F-4D97-AF65-F5344CB8AC3E}">
        <p14:creationId xmlns:p14="http://schemas.microsoft.com/office/powerpoint/2010/main" val="244733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ATRO #3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6D6078-CC9F-4359-BF69-5C72433CBDBF}"/>
              </a:ext>
            </a:extLst>
          </p:cNvPr>
          <p:cNvSpPr txBox="1"/>
          <p:nvPr/>
        </p:nvSpPr>
        <p:spPr>
          <a:xfrm>
            <a:off x="1827212" y="1981200"/>
            <a:ext cx="9448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u="sng" dirty="0"/>
              <a:t>PROPERTY</a:t>
            </a:r>
            <a:r>
              <a:rPr lang="en-US" sz="3200" dirty="0"/>
              <a:t> (Real or Personal–Community or Separate)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DO NOT:	Transfer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	Encumber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	Hypothecate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	Conceal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	Dispose of in any way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Except:	Written Consent or Court Order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	Usual Course of Business/Necessities of Life</a:t>
            </a:r>
          </a:p>
        </p:txBody>
      </p:sp>
    </p:spTree>
    <p:extLst>
      <p:ext uri="{BB962C8B-B14F-4D97-AF65-F5344CB8AC3E}">
        <p14:creationId xmlns:p14="http://schemas.microsoft.com/office/powerpoint/2010/main" val="74939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ATRO #4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6D6078-CC9F-4359-BF69-5C72433CBDBF}"/>
              </a:ext>
            </a:extLst>
          </p:cNvPr>
          <p:cNvSpPr txBox="1"/>
          <p:nvPr/>
        </p:nvSpPr>
        <p:spPr>
          <a:xfrm>
            <a:off x="1903412" y="1752600"/>
            <a:ext cx="9448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u="sng" dirty="0"/>
              <a:t>NONPROBATE TRANSFER</a:t>
            </a:r>
            <a:endParaRPr lang="en-US" sz="3200" dirty="0"/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DO NOT:	Create or Modify, if affects property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Except:	Written Consent or Court Order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	Revocation with Notice Served/Filed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Definition:	Transfer on Death (not Will)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	Revocable Trust, POD Account, Etc.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	NOT: Insurance (see #2)</a:t>
            </a:r>
          </a:p>
        </p:txBody>
      </p:sp>
    </p:spTree>
    <p:extLst>
      <p:ext uri="{BB962C8B-B14F-4D97-AF65-F5344CB8AC3E}">
        <p14:creationId xmlns:p14="http://schemas.microsoft.com/office/powerpoint/2010/main" val="312356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ATRO Other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6D6078-CC9F-4359-BF69-5C72433CBDBF}"/>
              </a:ext>
            </a:extLst>
          </p:cNvPr>
          <p:cNvSpPr txBox="1"/>
          <p:nvPr/>
        </p:nvSpPr>
        <p:spPr>
          <a:xfrm>
            <a:off x="1903412" y="1752600"/>
            <a:ext cx="9448800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u="sng" dirty="0"/>
              <a:t>EXTRAORDINARY EXPENDITURES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Notify each other 5+ days prior to incurring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Account to Court for all incurred while ATROs in effect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u="sng" dirty="0"/>
              <a:t>ADDITIONAL ACTIONS ALLOWED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Use funds (CP/SP) to pay attorney/court costs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Create/Modify/Revoke a Will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Create </a:t>
            </a:r>
            <a:r>
              <a:rPr lang="en-US" sz="3200" u="sng" dirty="0"/>
              <a:t>Unfunded</a:t>
            </a:r>
            <a:r>
              <a:rPr lang="en-US" sz="3200" dirty="0"/>
              <a:t> Revocable/Irrevocable Trust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Eliminate Right of Survivorship w/Notice served/filed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Testamentary Disclaimer</a:t>
            </a:r>
          </a:p>
          <a:p>
            <a:pPr>
              <a:lnSpc>
                <a:spcPct val="9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224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Topics: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Premarital Agreements</a:t>
            </a:r>
          </a:p>
          <a:p>
            <a:r>
              <a:rPr lang="en-US" dirty="0"/>
              <a:t>Separate Property Residence - Moore-Marsden</a:t>
            </a:r>
          </a:p>
          <a:p>
            <a:r>
              <a:rPr lang="en-US" dirty="0"/>
              <a:t>Separate Property Business – Van Camp/Pereira </a:t>
            </a:r>
          </a:p>
          <a:p>
            <a:r>
              <a:rPr lang="en-US" dirty="0"/>
              <a:t>Fiduciary Duties</a:t>
            </a:r>
          </a:p>
          <a:p>
            <a:r>
              <a:rPr lang="en-US" dirty="0"/>
              <a:t>Transmutations</a:t>
            </a:r>
          </a:p>
          <a:p>
            <a:r>
              <a:rPr lang="en-US" dirty="0"/>
              <a:t>Legal Separation vs. Separated</a:t>
            </a:r>
          </a:p>
          <a:p>
            <a:r>
              <a:rPr lang="en-US" dirty="0"/>
              <a:t>Standard Family Law Restraining Orders (“ATROs”)</a:t>
            </a:r>
          </a:p>
          <a:p>
            <a:r>
              <a:rPr lang="en-US" dirty="0"/>
              <a:t>Incapacity or Death during Divorce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ACTIONS</a:t>
            </a:r>
          </a:p>
        </p:txBody>
      </p:sp>
      <p:graphicFrame>
        <p:nvGraphicFramePr>
          <p:cNvPr id="4" name="Content Placeholder 3" descr="Vertical bullet list showing 3 groups arranged one below the other and bullet points are present under each group.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34479731"/>
              </p:ext>
            </p:extLst>
          </p:nvPr>
        </p:nvGraphicFramePr>
        <p:xfrm>
          <a:off x="1522413" y="1905000"/>
          <a:ext cx="441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If Client died, what would Client want to happen?</a:t>
            </a:r>
          </a:p>
          <a:p>
            <a:r>
              <a:rPr lang="en-US" dirty="0"/>
              <a:t>If Opposing Party died, what would Client want to happen?</a:t>
            </a:r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Incapacity – Divorce Pending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6D6078-CC9F-4359-BF69-5C72433CBDBF}"/>
              </a:ext>
            </a:extLst>
          </p:cNvPr>
          <p:cNvSpPr txBox="1"/>
          <p:nvPr/>
        </p:nvSpPr>
        <p:spPr>
          <a:xfrm>
            <a:off x="1827212" y="1981200"/>
            <a:ext cx="9448800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What level of capacity does party have?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What level of capacity is required?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Decision to Divorce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	vs.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Marital Settlement Agreement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Powers of Attorney in effect?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Attorney-in-Fact bound by ATROs &amp; Fiduciary Duties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Attorney-in-Fact to be appointed as GAL?</a:t>
            </a:r>
          </a:p>
          <a:p>
            <a:pPr>
              <a:lnSpc>
                <a:spcPct val="9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047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Death – Divorce Pending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6D6078-CC9F-4359-BF69-5C72433CBDBF}"/>
              </a:ext>
            </a:extLst>
          </p:cNvPr>
          <p:cNvSpPr txBox="1"/>
          <p:nvPr/>
        </p:nvSpPr>
        <p:spPr>
          <a:xfrm>
            <a:off x="1827212" y="1981200"/>
            <a:ext cx="9448800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Was marital status terminated?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No = Divorce dismissed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	Now, Probate Code, not Family Code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Yes = Divorce continues, with someone stepping into deceased Party’s shoes to finish</a:t>
            </a:r>
          </a:p>
          <a:p>
            <a:pPr>
              <a:lnSpc>
                <a:spcPct val="9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7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15B7D-E56B-4658-940D-9AE082E1A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0920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CBB51-669D-482F-9869-0ABE7D23A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Premarital Agreements</a:t>
            </a:r>
            <a:br>
              <a:rPr lang="en-US"/>
            </a:br>
            <a:r>
              <a:rPr lang="en-US"/>
              <a:t>	</a:t>
            </a:r>
            <a:r>
              <a:rPr lang="en-US" sz="2400"/>
              <a:t>(</a:t>
            </a:r>
            <a:r>
              <a:rPr lang="en-US" sz="2400" dirty="0"/>
              <a:t>F</a:t>
            </a:r>
            <a:r>
              <a:rPr lang="en-US" sz="2400"/>
              <a:t>amily </a:t>
            </a:r>
            <a:r>
              <a:rPr lang="en-US" sz="2400" dirty="0"/>
              <a:t>Code </a:t>
            </a:r>
            <a:r>
              <a:rPr lang="en-US" sz="2400"/>
              <a:t>sections 1610-1617)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58F78-4963-4950-B790-3201A8B7A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sign before married</a:t>
            </a:r>
          </a:p>
          <a:p>
            <a:r>
              <a:rPr lang="en-US" dirty="0"/>
              <a:t>Final agreement must be presented at least 7 days before signing</a:t>
            </a:r>
          </a:p>
          <a:p>
            <a:r>
              <a:rPr lang="en-US" dirty="0"/>
              <a:t>Must be represented by an attorney to waive/limit spousal support</a:t>
            </a:r>
          </a:p>
          <a:p>
            <a:r>
              <a:rPr lang="en-US" dirty="0"/>
              <a:t>Can address what happens at death, as well as with a divorce</a:t>
            </a:r>
          </a:p>
          <a:p>
            <a:r>
              <a:rPr lang="en-US" dirty="0"/>
              <a:t>Don’t forget to address rights of reimbursement, not just character</a:t>
            </a:r>
          </a:p>
          <a:p>
            <a:r>
              <a:rPr lang="en-US" dirty="0"/>
              <a:t>Labor and what it earns is community, unless addressed/altered</a:t>
            </a:r>
          </a:p>
          <a:p>
            <a:pPr lvl="1"/>
            <a:r>
              <a:rPr lang="en-US" dirty="0"/>
              <a:t>Wages, retirement, possibly profits/appreciation</a:t>
            </a:r>
          </a:p>
          <a:p>
            <a:r>
              <a:rPr lang="en-US" dirty="0"/>
              <a:t>Disclosure is a key component to enforceability</a:t>
            </a:r>
          </a:p>
        </p:txBody>
      </p:sp>
    </p:spTree>
    <p:extLst>
      <p:ext uri="{BB962C8B-B14F-4D97-AF65-F5344CB8AC3E}">
        <p14:creationId xmlns:p14="http://schemas.microsoft.com/office/powerpoint/2010/main" val="4707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Moore-Marsden – Separate Property Residence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6D6078-CC9F-4359-BF69-5C72433CBDBF}"/>
              </a:ext>
            </a:extLst>
          </p:cNvPr>
          <p:cNvSpPr txBox="1"/>
          <p:nvPr/>
        </p:nvSpPr>
        <p:spPr>
          <a:xfrm>
            <a:off x="1827212" y="1371600"/>
            <a:ext cx="9448800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3200" dirty="0"/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Owned by Spouse A prior to marriage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Title remained in Spouse A’s name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Mortgage payments made with community earnings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Community accrues an interest through pay down of principal or value-added improvements (no interest, taxes, insurance)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No offset for value of occupancy by community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Valued at “time of trial” (not date of separation)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Possible proportionate fair rental value post-separation</a:t>
            </a:r>
          </a:p>
        </p:txBody>
      </p:sp>
    </p:spTree>
    <p:extLst>
      <p:ext uri="{BB962C8B-B14F-4D97-AF65-F5344CB8AC3E}">
        <p14:creationId xmlns:p14="http://schemas.microsoft.com/office/powerpoint/2010/main" val="81597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MOORE-MARSDEN EXAMPLES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6D6078-CC9F-4359-BF69-5C72433CBDBF}"/>
              </a:ext>
            </a:extLst>
          </p:cNvPr>
          <p:cNvSpPr txBox="1"/>
          <p:nvPr/>
        </p:nvSpPr>
        <p:spPr>
          <a:xfrm>
            <a:off x="1827212" y="1371600"/>
            <a:ext cx="9448800" cy="541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3200" dirty="0"/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Never changed title, mortgage paid with earnings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3200" dirty="0"/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Refinanced after marriage, both parties on title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3200" dirty="0"/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Remodeled during marriage with earnings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3200" dirty="0"/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What data needed?</a:t>
            </a: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FMV and loan balance at date of:  Purchase, Marriage, Transmutation (if any), Separation and Trial</a:t>
            </a: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Docs re: remodeling funds &amp; value added</a:t>
            </a:r>
          </a:p>
        </p:txBody>
      </p:sp>
    </p:spTree>
    <p:extLst>
      <p:ext uri="{BB962C8B-B14F-4D97-AF65-F5344CB8AC3E}">
        <p14:creationId xmlns:p14="http://schemas.microsoft.com/office/powerpoint/2010/main" val="100906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Van Camp/Pereira – Separate Property Business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6D6078-CC9F-4359-BF69-5C72433CBDBF}"/>
              </a:ext>
            </a:extLst>
          </p:cNvPr>
          <p:cNvSpPr txBox="1"/>
          <p:nvPr/>
        </p:nvSpPr>
        <p:spPr>
          <a:xfrm>
            <a:off x="1827212" y="1371600"/>
            <a:ext cx="9448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3200" dirty="0"/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Started/owned by Spouse A prior to marriage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Ownership remained in Spouse A’s name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Worked in business during marriage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Community may share in appreciation during marriage due to Spouse A’s labor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Van Camp = Appreciation primarily due to capital investment, not Spouse A’s labor</a:t>
            </a: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800" dirty="0"/>
              <a:t>Reasonable comp to community, balance is separate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Pereira = Appreciation primarily due to Spouse A’s personal labor</a:t>
            </a:r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800" dirty="0"/>
              <a:t>Reasonable return to Spouse A, balance is community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410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228600"/>
            <a:ext cx="9143998" cy="1020762"/>
          </a:xfrm>
        </p:spPr>
        <p:txBody>
          <a:bodyPr>
            <a:normAutofit/>
          </a:bodyPr>
          <a:lstStyle/>
          <a:p>
            <a:r>
              <a:rPr lang="en-US" sz="2800" dirty="0"/>
              <a:t>Van Camp Example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6D6078-CC9F-4359-BF69-5C72433CBDBF}"/>
              </a:ext>
            </a:extLst>
          </p:cNvPr>
          <p:cNvSpPr txBox="1"/>
          <p:nvPr/>
        </p:nvSpPr>
        <p:spPr>
          <a:xfrm>
            <a:off x="1827212" y="1371600"/>
            <a:ext cx="9448800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3200" dirty="0"/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Online business started by W before marriage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Significant capital invested prior to marriage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Venture capital investment during marriage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Employees grew significantly during marriage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Market for product expanded due to trends and other circumstances outside W’s control</a:t>
            </a:r>
          </a:p>
        </p:txBody>
      </p:sp>
    </p:spTree>
    <p:extLst>
      <p:ext uri="{BB962C8B-B14F-4D97-AF65-F5344CB8AC3E}">
        <p14:creationId xmlns:p14="http://schemas.microsoft.com/office/powerpoint/2010/main" val="216213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228600"/>
            <a:ext cx="9143998" cy="1020762"/>
          </a:xfrm>
        </p:spPr>
        <p:txBody>
          <a:bodyPr>
            <a:normAutofit/>
          </a:bodyPr>
          <a:lstStyle/>
          <a:p>
            <a:r>
              <a:rPr lang="en-US" sz="2800" dirty="0"/>
              <a:t>Pereira Example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6D6078-CC9F-4359-BF69-5C72433CBDBF}"/>
              </a:ext>
            </a:extLst>
          </p:cNvPr>
          <p:cNvSpPr txBox="1"/>
          <p:nvPr/>
        </p:nvSpPr>
        <p:spPr>
          <a:xfrm>
            <a:off x="1827212" y="1371600"/>
            <a:ext cx="94488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3200" dirty="0"/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Financial services business started by H &lt; marriage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H is sole owner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Services provided by H w/minimal EEs/Ks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H personally involved in all aspects/works long hours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H’s reputation has grown and is well-known</a:t>
            </a:r>
          </a:p>
        </p:txBody>
      </p:sp>
    </p:spTree>
    <p:extLst>
      <p:ext uri="{BB962C8B-B14F-4D97-AF65-F5344CB8AC3E}">
        <p14:creationId xmlns:p14="http://schemas.microsoft.com/office/powerpoint/2010/main" val="47151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FIDUCIARY DUTIES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6D6078-CC9F-4359-BF69-5C72433CBDBF}"/>
              </a:ext>
            </a:extLst>
          </p:cNvPr>
          <p:cNvSpPr txBox="1"/>
          <p:nvPr/>
        </p:nvSpPr>
        <p:spPr>
          <a:xfrm>
            <a:off x="1827212" y="1371600"/>
            <a:ext cx="9448800" cy="541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Applies during marriage AND after separation, until division of assets/debts is complete</a:t>
            </a:r>
          </a:p>
          <a:p>
            <a:pPr indent="-457200">
              <a:lnSpc>
                <a:spcPct val="90000"/>
              </a:lnSpc>
            </a:pPr>
            <a:r>
              <a:rPr lang="en-US" sz="3200" dirty="0"/>
              <a:t>	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Requires full disclosure and equal access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Duty=highest good faith/fair dealing; no unfair advantage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Must account for/hold as trustee benefit/profit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Family Code sections 721; 1100</a:t>
            </a:r>
          </a:p>
        </p:txBody>
      </p:sp>
    </p:spTree>
    <p:extLst>
      <p:ext uri="{BB962C8B-B14F-4D97-AF65-F5344CB8AC3E}">
        <p14:creationId xmlns:p14="http://schemas.microsoft.com/office/powerpoint/2010/main" val="85900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1152</Words>
  <Application>Microsoft Office PowerPoint</Application>
  <PresentationFormat>Custom</PresentationFormat>
  <Paragraphs>204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Consolas</vt:lpstr>
      <vt:lpstr>Corbel</vt:lpstr>
      <vt:lpstr>Wingdings</vt:lpstr>
      <vt:lpstr>Chalkboard 16x9</vt:lpstr>
      <vt:lpstr>Crossover in Family Law and Estates/Trusts</vt:lpstr>
      <vt:lpstr>Topics:</vt:lpstr>
      <vt:lpstr>Premarital Agreements  (Family Code sections 1610-1617)</vt:lpstr>
      <vt:lpstr>Moore-Marsden – Separate Property Residence</vt:lpstr>
      <vt:lpstr>MOORE-MARSDEN EXAMPLES</vt:lpstr>
      <vt:lpstr>Van Camp/Pereira – Separate Property Business</vt:lpstr>
      <vt:lpstr>Van Camp Example</vt:lpstr>
      <vt:lpstr>Pereira Example</vt:lpstr>
      <vt:lpstr>FIDUCIARY DUTIES</vt:lpstr>
      <vt:lpstr>FIDUCIARY DUTIES</vt:lpstr>
      <vt:lpstr>TRANSMUTATION AGREEMENTS</vt:lpstr>
      <vt:lpstr>TRANSMUTATION EXAMPLES</vt:lpstr>
      <vt:lpstr>Legally Separated or (just) Separated?</vt:lpstr>
      <vt:lpstr>ATROs (Automatic Temporary Restraining Orders)</vt:lpstr>
      <vt:lpstr>ATRO #1</vt:lpstr>
      <vt:lpstr>ATRO #2</vt:lpstr>
      <vt:lpstr>ATRO #3</vt:lpstr>
      <vt:lpstr>ATRO #4</vt:lpstr>
      <vt:lpstr>ATRO Other</vt:lpstr>
      <vt:lpstr>POTENTIAL ACTIONS</vt:lpstr>
      <vt:lpstr>Incapacity – Divorce Pending</vt:lpstr>
      <vt:lpstr>Death – Divorce Pending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Law and Estates &amp; Trusts Crossover</dc:title>
  <dc:creator>Robbi Rizzo</dc:creator>
  <cp:lastModifiedBy>Kerrin Hovarter</cp:lastModifiedBy>
  <cp:revision>29</cp:revision>
  <dcterms:created xsi:type="dcterms:W3CDTF">2021-04-01T19:24:27Z</dcterms:created>
  <dcterms:modified xsi:type="dcterms:W3CDTF">2021-07-08T16:03:59Z</dcterms:modified>
</cp:coreProperties>
</file>