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82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3F0-ABBF-4CFA-AE2C-34D2D6849A6C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3F29-F0B3-414F-ADEB-A3EC1471730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68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3F0-ABBF-4CFA-AE2C-34D2D6849A6C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3F29-F0B3-414F-ADEB-A3EC14717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4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3F0-ABBF-4CFA-AE2C-34D2D6849A6C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3F29-F0B3-414F-ADEB-A3EC14717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4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3F0-ABBF-4CFA-AE2C-34D2D6849A6C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3F29-F0B3-414F-ADEB-A3EC14717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0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3F0-ABBF-4CFA-AE2C-34D2D6849A6C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3F29-F0B3-414F-ADEB-A3EC1471730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50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3F0-ABBF-4CFA-AE2C-34D2D6849A6C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3F29-F0B3-414F-ADEB-A3EC14717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8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3F0-ABBF-4CFA-AE2C-34D2D6849A6C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3F29-F0B3-414F-ADEB-A3EC14717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2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3F0-ABBF-4CFA-AE2C-34D2D6849A6C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3F29-F0B3-414F-ADEB-A3EC14717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4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3F0-ABBF-4CFA-AE2C-34D2D6849A6C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3F29-F0B3-414F-ADEB-A3EC14717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8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6B3D3F0-ABBF-4CFA-AE2C-34D2D6849A6C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B03F29-F0B3-414F-ADEB-A3EC14717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1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3F0-ABBF-4CFA-AE2C-34D2D6849A6C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3F29-F0B3-414F-ADEB-A3EC14717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3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6B3D3F0-ABBF-4CFA-AE2C-34D2D6849A6C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B03F29-F0B3-414F-ADEB-A3EC1471730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Conservatorships in California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AN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603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#</a:t>
            </a:r>
            <a:r>
              <a:rPr lang="en-US" dirty="0" err="1" smtClean="0"/>
              <a:t>FreeBritney</a:t>
            </a:r>
            <a:endParaRPr lang="en-US" dirty="0"/>
          </a:p>
        </p:txBody>
      </p:sp>
      <p:pic>
        <p:nvPicPr>
          <p:cNvPr id="4" name="Content Placeholder 3" descr="Britney: Piece of Me - Wikipedia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119" y="1846263"/>
            <a:ext cx="5730081" cy="4022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8358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Cruising Altitude: 30,000 miles</a:t>
            </a:r>
            <a:endParaRPr lang="en-US" dirty="0"/>
          </a:p>
        </p:txBody>
      </p:sp>
      <p:pic>
        <p:nvPicPr>
          <p:cNvPr id="4" name="Content Placeholder 3" descr="Download Airplane Clipart HQ PNG Image | FreePNGIm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714" y="1846263"/>
            <a:ext cx="8580898" cy="4022725"/>
          </a:xfrm>
        </p:spPr>
      </p:pic>
    </p:spTree>
    <p:extLst>
      <p:ext uri="{BB962C8B-B14F-4D97-AF65-F5344CB8AC3E}">
        <p14:creationId xmlns:p14="http://schemas.microsoft.com/office/powerpoint/2010/main" val="41333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	Conservatorship of the Person</a:t>
            </a:r>
            <a:br>
              <a:rPr lang="en-US" dirty="0" smtClean="0"/>
            </a:br>
            <a:r>
              <a:rPr lang="en-US" dirty="0" smtClean="0"/>
              <a:t>2. 	Conservatorship of the Estate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Limited Conservatorship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/>
              <a:t>Developmental Disability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2400" dirty="0" smtClean="0"/>
              <a:t>California Regional Center Assessment – 30 days’ notice</a:t>
            </a:r>
          </a:p>
          <a:p>
            <a:pPr lvl="5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71400" lvl="5" indent="0">
              <a:buNone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LPS Conservatorship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/>
              <a:t>W&amp;I </a:t>
            </a:r>
            <a:r>
              <a:rPr lang="en-US" sz="2400" dirty="0"/>
              <a:t>§5150 (</a:t>
            </a:r>
            <a:r>
              <a:rPr lang="en-US" sz="2400" dirty="0" smtClean="0"/>
              <a:t>72 </a:t>
            </a:r>
            <a:r>
              <a:rPr lang="en-US" sz="2400" dirty="0" err="1" smtClean="0"/>
              <a:t>hrs</a:t>
            </a:r>
            <a:r>
              <a:rPr lang="en-US" sz="2400" dirty="0"/>
              <a:t>); </a:t>
            </a:r>
            <a:endParaRPr lang="en-US" sz="2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/>
              <a:t>§5250 </a:t>
            </a:r>
            <a:r>
              <a:rPr lang="en-US" sz="2400" dirty="0"/>
              <a:t>(14 </a:t>
            </a:r>
            <a:r>
              <a:rPr lang="en-US" sz="2400" dirty="0" smtClean="0"/>
              <a:t>days – Court Hearing; “Gravely Disabled”)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/>
              <a:t>§</a:t>
            </a:r>
            <a:r>
              <a:rPr lang="en-US" sz="2400" dirty="0"/>
              <a:t>5350 </a:t>
            </a:r>
            <a:r>
              <a:rPr lang="en-US" sz="2400" dirty="0" smtClean="0"/>
              <a:t>LPS (Public Guardian –</a:t>
            </a:r>
            <a:r>
              <a:rPr lang="en-US" sz="2400" dirty="0"/>
              <a:t> </a:t>
            </a:r>
            <a:r>
              <a:rPr lang="en-US" sz="2400" dirty="0" smtClean="0"/>
              <a:t>1 </a:t>
            </a:r>
            <a:r>
              <a:rPr lang="en-US" sz="2400" dirty="0"/>
              <a:t>year) [</a:t>
            </a:r>
            <a:r>
              <a:rPr lang="en-US" sz="2400" dirty="0" err="1" smtClean="0"/>
              <a:t>Lanterman</a:t>
            </a:r>
            <a:r>
              <a:rPr lang="en-US" sz="2400" dirty="0" smtClean="0"/>
              <a:t>-</a:t>
            </a:r>
            <a:r>
              <a:rPr lang="en-US" sz="2400" dirty="0" err="1" smtClean="0"/>
              <a:t>Petris</a:t>
            </a:r>
            <a:r>
              <a:rPr lang="en-US" sz="2400" dirty="0" smtClean="0"/>
              <a:t>-Short </a:t>
            </a:r>
            <a:r>
              <a:rPr lang="en-US" sz="2400" dirty="0"/>
              <a:t>A</a:t>
            </a:r>
            <a:r>
              <a:rPr lang="en-US" sz="2400" dirty="0" smtClean="0"/>
              <a:t>ct</a:t>
            </a:r>
            <a:r>
              <a:rPr lang="en-US" sz="2400" dirty="0"/>
              <a:t>]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1464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Filing Conservatorship Petitions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000" dirty="0" smtClean="0"/>
              <a:t>Jurisdiction: Probate Court</a:t>
            </a:r>
          </a:p>
          <a:p>
            <a:pPr lvl="1"/>
            <a:r>
              <a:rPr lang="en-US" sz="2000" dirty="0" smtClean="0"/>
              <a:t>Venue: </a:t>
            </a:r>
            <a:r>
              <a:rPr lang="en-US" sz="2000" dirty="0"/>
              <a:t>County of proposed conservatee’s </a:t>
            </a:r>
            <a:r>
              <a:rPr lang="en-US" sz="2000" dirty="0" smtClean="0"/>
              <a:t>residence/county of conservatee’s </a:t>
            </a:r>
            <a:r>
              <a:rPr lang="en-US" sz="2000" dirty="0"/>
              <a:t>best </a:t>
            </a:r>
            <a:r>
              <a:rPr lang="en-US" sz="2000" dirty="0" smtClean="0"/>
              <a:t>interest</a:t>
            </a:r>
          </a:p>
          <a:p>
            <a:pPr lvl="1"/>
            <a:r>
              <a:rPr lang="en-US" sz="2000" dirty="0" smtClean="0"/>
              <a:t>Judicial </a:t>
            </a:r>
            <a:r>
              <a:rPr lang="en-US" sz="2000" dirty="0"/>
              <a:t>Council </a:t>
            </a:r>
            <a:r>
              <a:rPr lang="en-US" sz="2000" dirty="0" smtClean="0"/>
              <a:t>Forms</a:t>
            </a:r>
          </a:p>
          <a:p>
            <a:pPr lvl="1"/>
            <a:r>
              <a:rPr lang="en-US" sz="2000" dirty="0" smtClean="0"/>
              <a:t>Temporary Petition </a:t>
            </a:r>
            <a:r>
              <a:rPr lang="en-US" sz="2000" dirty="0" smtClean="0"/>
              <a:t>(Optional)</a:t>
            </a:r>
            <a:endParaRPr lang="en-US" sz="2000" dirty="0" smtClean="0"/>
          </a:p>
          <a:p>
            <a:pPr lvl="1"/>
            <a:r>
              <a:rPr lang="en-US" sz="2000" dirty="0" smtClean="0"/>
              <a:t>General </a:t>
            </a:r>
            <a:r>
              <a:rPr lang="en-US" sz="2000" dirty="0"/>
              <a:t>Petition  </a:t>
            </a:r>
            <a:endParaRPr lang="en-US" sz="2000" dirty="0" smtClean="0"/>
          </a:p>
          <a:p>
            <a:pPr lvl="1"/>
            <a:r>
              <a:rPr lang="en-US" sz="2000" dirty="0" smtClean="0"/>
              <a:t>Court </a:t>
            </a:r>
            <a:r>
              <a:rPr lang="en-US" sz="2000" dirty="0"/>
              <a:t>Investigator assigned – report to Court in advance of general </a:t>
            </a:r>
            <a:r>
              <a:rPr lang="en-US" sz="2000" dirty="0" smtClean="0"/>
              <a:t>hearing </a:t>
            </a:r>
          </a:p>
          <a:p>
            <a:pPr lvl="1"/>
            <a:r>
              <a:rPr lang="en-US" sz="2000" dirty="0" smtClean="0"/>
              <a:t>Court-appointed </a:t>
            </a:r>
            <a:r>
              <a:rPr lang="en-US" sz="2000" dirty="0"/>
              <a:t>Counsel - The proposed conservatee has a right to counsel, to present evidence, and to confront and cross-examine witnesses. </a:t>
            </a:r>
            <a:r>
              <a:rPr lang="en-US" sz="2000" dirty="0" smtClean="0"/>
              <a:t>(</a:t>
            </a:r>
            <a:r>
              <a:rPr lang="en-US" sz="2000" dirty="0" err="1" smtClean="0"/>
              <a:t>PRC</a:t>
            </a:r>
            <a:r>
              <a:rPr lang="en-US" sz="2000" dirty="0" smtClean="0"/>
              <a:t> </a:t>
            </a:r>
            <a:r>
              <a:rPr lang="en-US" sz="2000" dirty="0"/>
              <a:t>§2253(f</a:t>
            </a:r>
            <a:r>
              <a:rPr lang="en-US" sz="2000" dirty="0" smtClean="0"/>
              <a:t>).)</a:t>
            </a:r>
          </a:p>
          <a:p>
            <a:pPr lvl="4"/>
            <a:r>
              <a:rPr lang="en-US" sz="2000" dirty="0"/>
              <a:t>If filing a temporary petition, must file a general petition at the same time.</a:t>
            </a:r>
          </a:p>
          <a:p>
            <a:pPr lvl="4"/>
            <a:r>
              <a:rPr lang="en-US" sz="2000" dirty="0"/>
              <a:t>Filing/Court Fees are approximately $1,000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Probate Examiner</a:t>
            </a:r>
          </a:p>
          <a:p>
            <a:pPr lvl="1"/>
            <a:r>
              <a:rPr lang="en-US" sz="2000" dirty="0" smtClean="0"/>
              <a:t>Filing in other California counties </a:t>
            </a:r>
            <a:r>
              <a:rPr lang="en-US" sz="2000" dirty="0" smtClean="0"/>
              <a:t>– observe </a:t>
            </a:r>
            <a:r>
              <a:rPr lang="en-US" sz="2000" dirty="0" smtClean="0"/>
              <a:t>local rules and forms </a:t>
            </a:r>
          </a:p>
          <a:p>
            <a:pPr lvl="4"/>
            <a:endParaRPr lang="en-US" sz="1800" dirty="0"/>
          </a:p>
          <a:p>
            <a:pPr lvl="4"/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088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Conservatorship of the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 smtClean="0"/>
              <a:t>The </a:t>
            </a:r>
            <a:r>
              <a:rPr lang="en-US" sz="2000" dirty="0"/>
              <a:t>c</a:t>
            </a:r>
            <a:r>
              <a:rPr lang="en-US" sz="2000" dirty="0" smtClean="0"/>
              <a:t>onservator </a:t>
            </a:r>
            <a:r>
              <a:rPr lang="en-US" sz="2000" dirty="0"/>
              <a:t>manages the personal care of another (the conservatee) who cannot properly provide for their personal needs for physical health, medical care, food, clothing, or shelter. </a:t>
            </a:r>
            <a:r>
              <a:rPr lang="en-US" sz="2000" dirty="0" smtClean="0"/>
              <a:t>(</a:t>
            </a:r>
            <a:r>
              <a:rPr lang="en-US" sz="2000" dirty="0" err="1" smtClean="0"/>
              <a:t>PRC</a:t>
            </a:r>
            <a:r>
              <a:rPr lang="en-US" sz="2000" dirty="0" smtClean="0"/>
              <a:t> </a:t>
            </a:r>
            <a:r>
              <a:rPr lang="en-US" sz="2000" dirty="0"/>
              <a:t>§1801(a</a:t>
            </a:r>
            <a:r>
              <a:rPr lang="en-US" sz="2000" dirty="0" smtClean="0"/>
              <a:t>).)</a:t>
            </a:r>
          </a:p>
          <a:p>
            <a:pPr lvl="3"/>
            <a:r>
              <a:rPr lang="en-US" sz="2000" dirty="0" smtClean="0"/>
              <a:t>“care</a:t>
            </a:r>
            <a:r>
              <a:rPr lang="en-US" sz="2000" dirty="0"/>
              <a:t>, custody and control” </a:t>
            </a:r>
            <a:r>
              <a:rPr lang="en-US" sz="2000" dirty="0" smtClean="0"/>
              <a:t>(</a:t>
            </a:r>
            <a:r>
              <a:rPr lang="en-US" sz="2000" dirty="0" err="1" smtClean="0"/>
              <a:t>PRC</a:t>
            </a:r>
            <a:r>
              <a:rPr lang="en-US" sz="2000" dirty="0" smtClean="0"/>
              <a:t> </a:t>
            </a:r>
            <a:r>
              <a:rPr lang="en-US" sz="2000" dirty="0"/>
              <a:t>§§2351–2352</a:t>
            </a:r>
            <a:r>
              <a:rPr lang="en-US" sz="2000" dirty="0" smtClean="0"/>
              <a:t>.) </a:t>
            </a:r>
            <a:endParaRPr lang="en-US" sz="2000" dirty="0"/>
          </a:p>
          <a:p>
            <a:endParaRPr lang="en-US" dirty="0"/>
          </a:p>
          <a:p>
            <a:pPr lvl="1"/>
            <a:r>
              <a:rPr lang="en-US" sz="2000" dirty="0" smtClean="0"/>
              <a:t>The conservatee is </a:t>
            </a:r>
            <a:r>
              <a:rPr lang="en-US" sz="2000" dirty="0"/>
              <a:t>presumed to have the capacity to make medical decisions. </a:t>
            </a:r>
            <a:r>
              <a:rPr lang="en-US" sz="2000" dirty="0" smtClean="0"/>
              <a:t>(</a:t>
            </a:r>
            <a:r>
              <a:rPr lang="en-US" sz="2000" dirty="0" err="1" smtClean="0"/>
              <a:t>PRC</a:t>
            </a:r>
            <a:r>
              <a:rPr lang="en-US" sz="2000" dirty="0" smtClean="0"/>
              <a:t> </a:t>
            </a:r>
            <a:r>
              <a:rPr lang="en-US" sz="2000" dirty="0"/>
              <a:t>§2354</a:t>
            </a:r>
            <a:r>
              <a:rPr lang="en-US" sz="2000" dirty="0" smtClean="0"/>
              <a:t>.)</a:t>
            </a:r>
          </a:p>
          <a:p>
            <a:pPr lvl="3"/>
            <a:r>
              <a:rPr lang="en-US" sz="2000" dirty="0" smtClean="0"/>
              <a:t>This </a:t>
            </a:r>
            <a:r>
              <a:rPr lang="en-US" sz="2000" dirty="0"/>
              <a:t>presumption is rebuttable, and the court may find that the conservatee lacks the capacity to give informed consent to any form of health </a:t>
            </a:r>
            <a:r>
              <a:rPr lang="en-US" sz="2000" dirty="0" smtClean="0"/>
              <a:t>care </a:t>
            </a:r>
            <a:r>
              <a:rPr lang="en-US" sz="2000" dirty="0"/>
              <a:t>on a petition requesting that the conservator have exclusive medical powers under </a:t>
            </a:r>
            <a:r>
              <a:rPr lang="en-US" sz="2000" dirty="0" err="1"/>
              <a:t>PRC</a:t>
            </a:r>
            <a:r>
              <a:rPr lang="en-US" sz="2000" dirty="0"/>
              <a:t> §2355.</a:t>
            </a:r>
          </a:p>
          <a:p>
            <a:pPr marL="384048" lvl="2" indent="0">
              <a:buNone/>
            </a:pPr>
            <a:endParaRPr lang="en-US" sz="2000" dirty="0"/>
          </a:p>
          <a:p>
            <a:pPr lvl="2"/>
            <a:r>
              <a:rPr lang="en-US" sz="2000" dirty="0" smtClean="0"/>
              <a:t>“Dementia Powers” – Capacity Declaration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97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Conservatorship of the Estate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/>
              <a:t>The conservator manages the financial affairs of another person who is substantially unable to manage their own financial resources or to resist fraud or undue influence. </a:t>
            </a:r>
            <a:r>
              <a:rPr lang="en-US" sz="2000" dirty="0" smtClean="0"/>
              <a:t>(</a:t>
            </a:r>
            <a:r>
              <a:rPr lang="en-US" sz="2000" dirty="0" err="1" smtClean="0"/>
              <a:t>PRC</a:t>
            </a:r>
            <a:r>
              <a:rPr lang="en-US" sz="2000" dirty="0" smtClean="0"/>
              <a:t> </a:t>
            </a:r>
            <a:r>
              <a:rPr lang="en-US" sz="2000" dirty="0"/>
              <a:t>§1801(b</a:t>
            </a:r>
            <a:r>
              <a:rPr lang="en-US" sz="2000" dirty="0" smtClean="0"/>
              <a:t>).)</a:t>
            </a:r>
          </a:p>
          <a:p>
            <a:pPr lvl="3"/>
            <a:r>
              <a:rPr lang="en-US" sz="2000" dirty="0" smtClean="0"/>
              <a:t>Standard </a:t>
            </a:r>
            <a:r>
              <a:rPr lang="en-US" sz="2000" dirty="0"/>
              <a:t>of </a:t>
            </a:r>
            <a:r>
              <a:rPr lang="en-US" sz="2000" dirty="0" smtClean="0"/>
              <a:t>care of the </a:t>
            </a:r>
            <a:r>
              <a:rPr lang="en-US" sz="2000" dirty="0"/>
              <a:t>conservatee’s </a:t>
            </a:r>
            <a:r>
              <a:rPr lang="en-US" sz="2000" dirty="0" smtClean="0"/>
              <a:t>assets: ordinary </a:t>
            </a:r>
            <a:r>
              <a:rPr lang="en-US" sz="2000" dirty="0"/>
              <a:t>care and diligence. </a:t>
            </a:r>
            <a:r>
              <a:rPr lang="en-US" sz="2000" dirty="0" smtClean="0"/>
              <a:t>(</a:t>
            </a:r>
            <a:r>
              <a:rPr lang="en-US" sz="2000" dirty="0" err="1" smtClean="0"/>
              <a:t>PRC</a:t>
            </a:r>
            <a:r>
              <a:rPr lang="en-US" sz="2000" dirty="0" smtClean="0"/>
              <a:t> </a:t>
            </a:r>
            <a:r>
              <a:rPr lang="en-US" sz="2000" dirty="0"/>
              <a:t>§2401</a:t>
            </a:r>
            <a:r>
              <a:rPr lang="en-US" sz="2000" dirty="0" smtClean="0"/>
              <a:t>.)</a:t>
            </a:r>
          </a:p>
          <a:p>
            <a:pPr lvl="3"/>
            <a:endParaRPr lang="en-US" sz="2000" dirty="0" smtClean="0"/>
          </a:p>
          <a:p>
            <a:pPr lvl="1"/>
            <a:r>
              <a:rPr lang="en-US" sz="2000" dirty="0" smtClean="0"/>
              <a:t>The conservatee </a:t>
            </a:r>
            <a:r>
              <a:rPr lang="en-US" sz="2000" dirty="0"/>
              <a:t>is presumed to lack capacity to contract; to sell, transfer, or convey property; to make gifts; to incur debts (except in limited circumstances); to delegate powers; to waive any rights; </a:t>
            </a:r>
            <a:r>
              <a:rPr lang="en-US" sz="2000" dirty="0" smtClean="0"/>
              <a:t>and </a:t>
            </a:r>
            <a:r>
              <a:rPr lang="en-US" sz="2000" dirty="0"/>
              <a:t>to serve as a fiduciary. </a:t>
            </a:r>
            <a:r>
              <a:rPr lang="en-US" sz="2000" dirty="0" smtClean="0"/>
              <a:t>(</a:t>
            </a:r>
            <a:r>
              <a:rPr lang="en-US" sz="2000" dirty="0" err="1" smtClean="0"/>
              <a:t>PRC</a:t>
            </a:r>
            <a:r>
              <a:rPr lang="en-US" sz="2000" dirty="0" smtClean="0"/>
              <a:t> </a:t>
            </a:r>
            <a:r>
              <a:rPr lang="en-US" sz="2000" dirty="0"/>
              <a:t>§§1870, 1872</a:t>
            </a:r>
            <a:r>
              <a:rPr lang="en-US" sz="2000" dirty="0" smtClean="0"/>
              <a:t>.)</a:t>
            </a:r>
          </a:p>
          <a:p>
            <a:pPr lvl="3"/>
            <a:r>
              <a:rPr lang="en-US" sz="2000" dirty="0" smtClean="0"/>
              <a:t>Must </a:t>
            </a:r>
            <a:r>
              <a:rPr lang="en-US" sz="2000" dirty="0"/>
              <a:t>bond or put funds in blocked </a:t>
            </a:r>
            <a:r>
              <a:rPr lang="en-US" sz="2000" dirty="0" smtClean="0"/>
              <a:t>account.</a:t>
            </a:r>
          </a:p>
          <a:p>
            <a:pPr lvl="4"/>
            <a:r>
              <a:rPr lang="en-US" sz="2000" dirty="0" smtClean="0"/>
              <a:t>Timing of bond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5596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Temporary Conservatorships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Automatic </a:t>
            </a:r>
            <a:r>
              <a:rPr lang="en-US" sz="2400" i="1" dirty="0" smtClean="0"/>
              <a:t>Ex Parte </a:t>
            </a:r>
            <a:r>
              <a:rPr lang="en-US" sz="2400" dirty="0" smtClean="0"/>
              <a:t>Review</a:t>
            </a:r>
          </a:p>
          <a:p>
            <a:pPr lvl="1"/>
            <a:r>
              <a:rPr lang="en-US" sz="2400" dirty="0" smtClean="0"/>
              <a:t>No Citation</a:t>
            </a:r>
          </a:p>
          <a:p>
            <a:pPr lvl="1"/>
            <a:r>
              <a:rPr lang="en-US" sz="2400" dirty="0" smtClean="0"/>
              <a:t>No Court Investigator Report </a:t>
            </a:r>
          </a:p>
          <a:p>
            <a:pPr lvl="1"/>
            <a:r>
              <a:rPr lang="en-US" sz="2400" dirty="0" smtClean="0"/>
              <a:t>Expiration Date:  General Hearing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03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“Least Restrictive Alternative”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/>
              <a:t>The Court must make an express finding that the granting of the conservatorship of the person or estate is the </a:t>
            </a:r>
            <a:r>
              <a:rPr lang="en-US" sz="2400" dirty="0" smtClean="0"/>
              <a:t>“least </a:t>
            </a:r>
            <a:r>
              <a:rPr lang="en-US" sz="2400" dirty="0"/>
              <a:t>restrictive </a:t>
            </a:r>
            <a:r>
              <a:rPr lang="en-US" sz="2400" dirty="0" smtClean="0"/>
              <a:t>alternative” </a:t>
            </a:r>
            <a:r>
              <a:rPr lang="en-US" sz="2400" dirty="0"/>
              <a:t>need for the protection of the conservatee.  </a:t>
            </a:r>
            <a:r>
              <a:rPr lang="en-US" sz="2400" dirty="0" smtClean="0"/>
              <a:t>(</a:t>
            </a:r>
            <a:r>
              <a:rPr lang="en-US" sz="2400" dirty="0" err="1" smtClean="0"/>
              <a:t>PRC</a:t>
            </a:r>
            <a:r>
              <a:rPr lang="en-US" sz="2400" dirty="0" smtClean="0"/>
              <a:t> 1800.3(b).)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In the </a:t>
            </a:r>
            <a:r>
              <a:rPr lang="en-US" sz="2400" dirty="0"/>
              <a:t>Petition for Conservatorship, Petitioner must address the </a:t>
            </a:r>
            <a:r>
              <a:rPr lang="en-US" sz="2400" dirty="0" smtClean="0"/>
              <a:t>following (Confidential </a:t>
            </a:r>
            <a:r>
              <a:rPr lang="en-US" sz="2400" dirty="0"/>
              <a:t>Supplemental Information</a:t>
            </a:r>
            <a:r>
              <a:rPr lang="en-US" sz="2400" dirty="0" smtClean="0"/>
              <a:t>):</a:t>
            </a:r>
          </a:p>
          <a:p>
            <a:pPr lvl="3"/>
            <a:r>
              <a:rPr lang="en-US" sz="2400" dirty="0" smtClean="0"/>
              <a:t>Voluntary </a:t>
            </a:r>
            <a:r>
              <a:rPr lang="en-US" sz="2400" dirty="0"/>
              <a:t>acceptance of </a:t>
            </a:r>
            <a:r>
              <a:rPr lang="en-US" sz="2400" dirty="0" smtClean="0"/>
              <a:t>assistance</a:t>
            </a:r>
          </a:p>
          <a:p>
            <a:pPr lvl="3"/>
            <a:r>
              <a:rPr lang="en-US" sz="2400" dirty="0" smtClean="0"/>
              <a:t>Power </a:t>
            </a:r>
            <a:r>
              <a:rPr lang="en-US" sz="2400" dirty="0"/>
              <a:t>of </a:t>
            </a:r>
            <a:r>
              <a:rPr lang="en-US" sz="2400" dirty="0" smtClean="0"/>
              <a:t>attorney</a:t>
            </a:r>
          </a:p>
          <a:p>
            <a:pPr lvl="3"/>
            <a:r>
              <a:rPr lang="en-US" sz="2400" dirty="0" smtClean="0"/>
              <a:t>Trust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145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Different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 smtClean="0"/>
              <a:t>Proposed </a:t>
            </a:r>
            <a:r>
              <a:rPr lang="en-US" sz="2800" dirty="0"/>
              <a:t>conservatee – </a:t>
            </a:r>
            <a:r>
              <a:rPr lang="en-US" sz="2800" dirty="0" smtClean="0"/>
              <a:t>Dementia/Alzheimer’s </a:t>
            </a:r>
            <a:endParaRPr lang="en-US" sz="2800" dirty="0"/>
          </a:p>
          <a:p>
            <a:pPr lvl="1"/>
            <a:r>
              <a:rPr lang="en-US" sz="2800" dirty="0" smtClean="0"/>
              <a:t>Proposed </a:t>
            </a:r>
            <a:r>
              <a:rPr lang="en-US" sz="2800" dirty="0"/>
              <a:t>conservatee seeks his/her own </a:t>
            </a:r>
            <a:r>
              <a:rPr lang="en-US" sz="2800" dirty="0" smtClean="0"/>
              <a:t>conservatorship</a:t>
            </a:r>
          </a:p>
          <a:p>
            <a:pPr lvl="1"/>
            <a:r>
              <a:rPr lang="en-US" sz="2800" dirty="0" smtClean="0"/>
              <a:t>Proposed </a:t>
            </a:r>
            <a:r>
              <a:rPr lang="en-US" sz="2800" dirty="0"/>
              <a:t>conservatee turning </a:t>
            </a:r>
            <a:r>
              <a:rPr lang="en-US" sz="2800" dirty="0" smtClean="0"/>
              <a:t>18</a:t>
            </a:r>
          </a:p>
          <a:p>
            <a:pPr lvl="1"/>
            <a:r>
              <a:rPr lang="en-US" sz="2800" dirty="0" smtClean="0"/>
              <a:t>Limited Conservatorship</a:t>
            </a:r>
          </a:p>
          <a:p>
            <a:pPr lvl="1"/>
            <a:r>
              <a:rPr lang="en-US" sz="2800" dirty="0" smtClean="0"/>
              <a:t>Substituted </a:t>
            </a:r>
            <a:r>
              <a:rPr lang="en-US" sz="2800" dirty="0"/>
              <a:t>Judgment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1060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</TotalTime>
  <Words>527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Retrospect</vt:lpstr>
      <vt:lpstr>Conservatorships in California</vt:lpstr>
      <vt:lpstr>Cruising Altitude: 30,000 miles</vt:lpstr>
      <vt:lpstr>1.  Conservatorship of the Person 2.  Conservatorship of the Estate</vt:lpstr>
      <vt:lpstr>Filing Conservatorship Petitions</vt:lpstr>
      <vt:lpstr>Conservatorship of the Person</vt:lpstr>
      <vt:lpstr>Conservatorship of the Estate</vt:lpstr>
      <vt:lpstr>Temporary Conservatorships</vt:lpstr>
      <vt:lpstr>“Least Restrictive Alternative”</vt:lpstr>
      <vt:lpstr>Different Scenarios</vt:lpstr>
      <vt:lpstr>#FreeBritney</vt:lpstr>
    </vt:vector>
  </TitlesOfParts>
  <Company>McCormick Barstow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Conservatorships in California</dc:title>
  <dc:creator>George Thomas</dc:creator>
  <cp:lastModifiedBy>Natalie R. Nuttall</cp:lastModifiedBy>
  <cp:revision>7</cp:revision>
  <dcterms:created xsi:type="dcterms:W3CDTF">2021-09-01T16:26:47Z</dcterms:created>
  <dcterms:modified xsi:type="dcterms:W3CDTF">2021-09-15T20:04:10Z</dcterms:modified>
</cp:coreProperties>
</file>