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271" r:id="rId2"/>
    <p:sldId id="275" r:id="rId3"/>
    <p:sldId id="261" r:id="rId4"/>
    <p:sldId id="263" r:id="rId5"/>
    <p:sldId id="267" r:id="rId6"/>
    <p:sldId id="262" r:id="rId7"/>
    <p:sldId id="268" r:id="rId8"/>
    <p:sldId id="265" r:id="rId9"/>
    <p:sldId id="266" r:id="rId10"/>
    <p:sldId id="269" r:id="rId11"/>
    <p:sldId id="276" r:id="rId12"/>
    <p:sldId id="277" r:id="rId13"/>
    <p:sldId id="278" r:id="rId14"/>
    <p:sldId id="279" r:id="rId15"/>
    <p:sldId id="280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11F"/>
    <a:srgbClr val="AC2602"/>
    <a:srgbClr val="000000"/>
    <a:srgbClr val="306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76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224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CD7A41-6FB6-48BB-BE0F-C46885597BF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8C8A16-A8BA-4E8C-8F25-0C9BB54B3BC2}">
      <dgm:prSet/>
      <dgm:spPr/>
      <dgm:t>
        <a:bodyPr/>
        <a:lstStyle/>
        <a:p>
          <a:r>
            <a:rPr lang="en-US" dirty="0"/>
            <a:t>Improving eﬃciency by reducing overlapping services</a:t>
          </a:r>
        </a:p>
      </dgm:t>
    </dgm:pt>
    <dgm:pt modelId="{85CAA649-8C27-43E6-955F-566B9D957C2F}" type="parTrans" cxnId="{7C102657-088B-4AEF-BA24-863FE30150CD}">
      <dgm:prSet/>
      <dgm:spPr/>
      <dgm:t>
        <a:bodyPr/>
        <a:lstStyle/>
        <a:p>
          <a:endParaRPr lang="en-US"/>
        </a:p>
      </dgm:t>
    </dgm:pt>
    <dgm:pt modelId="{ECF34F09-3251-492F-AF6E-22FFB6EF6F1B}" type="sibTrans" cxnId="{7C102657-088B-4AEF-BA24-863FE30150CD}">
      <dgm:prSet/>
      <dgm:spPr/>
      <dgm:t>
        <a:bodyPr/>
        <a:lstStyle/>
        <a:p>
          <a:endParaRPr lang="en-US"/>
        </a:p>
      </dgm:t>
    </dgm:pt>
    <dgm:pt modelId="{D2585EE1-B39E-46FE-BEB3-0E882C53C499}">
      <dgm:prSet/>
      <dgm:spPr/>
      <dgm:t>
        <a:bodyPr/>
        <a:lstStyle/>
        <a:p>
          <a:r>
            <a:rPr lang="en-US" dirty="0"/>
            <a:t>Sharing resources and expertise</a:t>
          </a:r>
        </a:p>
      </dgm:t>
    </dgm:pt>
    <dgm:pt modelId="{FDB580B8-245D-48EC-BC30-62F111FB3196}" type="parTrans" cxnId="{279683CE-4BFB-4C84-8A0D-898601EAEA28}">
      <dgm:prSet/>
      <dgm:spPr/>
      <dgm:t>
        <a:bodyPr/>
        <a:lstStyle/>
        <a:p>
          <a:endParaRPr lang="en-US"/>
        </a:p>
      </dgm:t>
    </dgm:pt>
    <dgm:pt modelId="{B9ABCFC8-BC7E-403A-AB60-5762A5612B67}" type="sibTrans" cxnId="{279683CE-4BFB-4C84-8A0D-898601EAEA28}">
      <dgm:prSet/>
      <dgm:spPr/>
      <dgm:t>
        <a:bodyPr/>
        <a:lstStyle/>
        <a:p>
          <a:endParaRPr lang="en-US"/>
        </a:p>
      </dgm:t>
    </dgm:pt>
    <dgm:pt modelId="{ED653DC1-3160-413C-802E-5D5367341877}">
      <dgm:prSet/>
      <dgm:spPr/>
      <dgm:t>
        <a:bodyPr/>
        <a:lstStyle/>
        <a:p>
          <a:r>
            <a:rPr lang="en-US" dirty="0"/>
            <a:t>Coordinating plans and actions</a:t>
          </a:r>
        </a:p>
      </dgm:t>
    </dgm:pt>
    <dgm:pt modelId="{FBD29F56-B84F-44AB-BF41-B4BE95FA80D4}" type="parTrans" cxnId="{65D09C54-C913-4F88-9851-53B88C8FB0CA}">
      <dgm:prSet/>
      <dgm:spPr/>
      <dgm:t>
        <a:bodyPr/>
        <a:lstStyle/>
        <a:p>
          <a:endParaRPr lang="en-US"/>
        </a:p>
      </dgm:t>
    </dgm:pt>
    <dgm:pt modelId="{3FEB7519-1A71-4706-A2D2-2D92B870628A}" type="sibTrans" cxnId="{65D09C54-C913-4F88-9851-53B88C8FB0CA}">
      <dgm:prSet/>
      <dgm:spPr/>
      <dgm:t>
        <a:bodyPr/>
        <a:lstStyle/>
        <a:p>
          <a:endParaRPr lang="en-US"/>
        </a:p>
      </dgm:t>
    </dgm:pt>
    <dgm:pt modelId="{3A18F936-8E02-7644-A219-D5C93F29006B}" type="pres">
      <dgm:prSet presAssocID="{BDCD7A41-6FB6-48BB-BE0F-C46885597BF1}" presName="cycle" presStyleCnt="0">
        <dgm:presLayoutVars>
          <dgm:dir/>
          <dgm:resizeHandles val="exact"/>
        </dgm:presLayoutVars>
      </dgm:prSet>
      <dgm:spPr/>
    </dgm:pt>
    <dgm:pt modelId="{A5FE8942-2F07-714B-98B8-28397F7E3D89}" type="pres">
      <dgm:prSet presAssocID="{9D8C8A16-A8BA-4E8C-8F25-0C9BB54B3BC2}" presName="node" presStyleLbl="node1" presStyleIdx="0" presStyleCnt="3">
        <dgm:presLayoutVars>
          <dgm:bulletEnabled val="1"/>
        </dgm:presLayoutVars>
      </dgm:prSet>
      <dgm:spPr/>
    </dgm:pt>
    <dgm:pt modelId="{65A7C932-0391-E544-A5DC-D30249660C0F}" type="pres">
      <dgm:prSet presAssocID="{9D8C8A16-A8BA-4E8C-8F25-0C9BB54B3BC2}" presName="spNode" presStyleCnt="0"/>
      <dgm:spPr/>
    </dgm:pt>
    <dgm:pt modelId="{DDE901C5-8FE2-2B41-BD54-6709829F8A95}" type="pres">
      <dgm:prSet presAssocID="{ECF34F09-3251-492F-AF6E-22FFB6EF6F1B}" presName="sibTrans" presStyleLbl="sibTrans1D1" presStyleIdx="0" presStyleCnt="3"/>
      <dgm:spPr/>
    </dgm:pt>
    <dgm:pt modelId="{1AE6B4EE-66C0-A74B-919C-CC29F3DC4279}" type="pres">
      <dgm:prSet presAssocID="{D2585EE1-B39E-46FE-BEB3-0E882C53C499}" presName="node" presStyleLbl="node1" presStyleIdx="1" presStyleCnt="3">
        <dgm:presLayoutVars>
          <dgm:bulletEnabled val="1"/>
        </dgm:presLayoutVars>
      </dgm:prSet>
      <dgm:spPr/>
    </dgm:pt>
    <dgm:pt modelId="{A14A55E1-78D4-9E41-8704-DAA3D412A6FD}" type="pres">
      <dgm:prSet presAssocID="{D2585EE1-B39E-46FE-BEB3-0E882C53C499}" presName="spNode" presStyleCnt="0"/>
      <dgm:spPr/>
    </dgm:pt>
    <dgm:pt modelId="{62C81C41-A83D-4547-8C41-82D74ACC5BD5}" type="pres">
      <dgm:prSet presAssocID="{B9ABCFC8-BC7E-403A-AB60-5762A5612B67}" presName="sibTrans" presStyleLbl="sibTrans1D1" presStyleIdx="1" presStyleCnt="3"/>
      <dgm:spPr/>
    </dgm:pt>
    <dgm:pt modelId="{2A6BE770-ED04-8341-888D-80F1E157C8F1}" type="pres">
      <dgm:prSet presAssocID="{ED653DC1-3160-413C-802E-5D5367341877}" presName="node" presStyleLbl="node1" presStyleIdx="2" presStyleCnt="3">
        <dgm:presLayoutVars>
          <dgm:bulletEnabled val="1"/>
        </dgm:presLayoutVars>
      </dgm:prSet>
      <dgm:spPr/>
    </dgm:pt>
    <dgm:pt modelId="{CC0EED8E-693C-4A46-8478-621A7432FE7F}" type="pres">
      <dgm:prSet presAssocID="{ED653DC1-3160-413C-802E-5D5367341877}" presName="spNode" presStyleCnt="0"/>
      <dgm:spPr/>
    </dgm:pt>
    <dgm:pt modelId="{301E8E08-765F-8649-BCC5-A0365B63769F}" type="pres">
      <dgm:prSet presAssocID="{3FEB7519-1A71-4706-A2D2-2D92B870628A}" presName="sibTrans" presStyleLbl="sibTrans1D1" presStyleIdx="2" presStyleCnt="3"/>
      <dgm:spPr/>
    </dgm:pt>
  </dgm:ptLst>
  <dgm:cxnLst>
    <dgm:cxn modelId="{4C7BB328-2901-5F43-A766-545F24FC6A98}" type="presOf" srcId="{B9ABCFC8-BC7E-403A-AB60-5762A5612B67}" destId="{62C81C41-A83D-4547-8C41-82D74ACC5BD5}" srcOrd="0" destOrd="0" presId="urn:microsoft.com/office/officeart/2005/8/layout/cycle6"/>
    <dgm:cxn modelId="{EE52B14C-73D3-FB49-A347-F16F1B376F6F}" type="presOf" srcId="{D2585EE1-B39E-46FE-BEB3-0E882C53C499}" destId="{1AE6B4EE-66C0-A74B-919C-CC29F3DC4279}" srcOrd="0" destOrd="0" presId="urn:microsoft.com/office/officeart/2005/8/layout/cycle6"/>
    <dgm:cxn modelId="{558D8F52-87CC-2D4B-B9F8-3A3CBA0E4931}" type="presOf" srcId="{ECF34F09-3251-492F-AF6E-22FFB6EF6F1B}" destId="{DDE901C5-8FE2-2B41-BD54-6709829F8A95}" srcOrd="0" destOrd="0" presId="urn:microsoft.com/office/officeart/2005/8/layout/cycle6"/>
    <dgm:cxn modelId="{65D09C54-C913-4F88-9851-53B88C8FB0CA}" srcId="{BDCD7A41-6FB6-48BB-BE0F-C46885597BF1}" destId="{ED653DC1-3160-413C-802E-5D5367341877}" srcOrd="2" destOrd="0" parTransId="{FBD29F56-B84F-44AB-BF41-B4BE95FA80D4}" sibTransId="{3FEB7519-1A71-4706-A2D2-2D92B870628A}"/>
    <dgm:cxn modelId="{7C102657-088B-4AEF-BA24-863FE30150CD}" srcId="{BDCD7A41-6FB6-48BB-BE0F-C46885597BF1}" destId="{9D8C8A16-A8BA-4E8C-8F25-0C9BB54B3BC2}" srcOrd="0" destOrd="0" parTransId="{85CAA649-8C27-43E6-955F-566B9D957C2F}" sibTransId="{ECF34F09-3251-492F-AF6E-22FFB6EF6F1B}"/>
    <dgm:cxn modelId="{71A4E05A-399E-BF40-B7BD-BD46D5F2C56D}" type="presOf" srcId="{BDCD7A41-6FB6-48BB-BE0F-C46885597BF1}" destId="{3A18F936-8E02-7644-A219-D5C93F29006B}" srcOrd="0" destOrd="0" presId="urn:microsoft.com/office/officeart/2005/8/layout/cycle6"/>
    <dgm:cxn modelId="{F7BC877B-F118-754A-95CB-38CB949D03E7}" type="presOf" srcId="{3FEB7519-1A71-4706-A2D2-2D92B870628A}" destId="{301E8E08-765F-8649-BCC5-A0365B63769F}" srcOrd="0" destOrd="0" presId="urn:microsoft.com/office/officeart/2005/8/layout/cycle6"/>
    <dgm:cxn modelId="{F7B634BF-7D4C-F049-86AD-11F1DF91C67B}" type="presOf" srcId="{9D8C8A16-A8BA-4E8C-8F25-0C9BB54B3BC2}" destId="{A5FE8942-2F07-714B-98B8-28397F7E3D89}" srcOrd="0" destOrd="0" presId="urn:microsoft.com/office/officeart/2005/8/layout/cycle6"/>
    <dgm:cxn modelId="{279683CE-4BFB-4C84-8A0D-898601EAEA28}" srcId="{BDCD7A41-6FB6-48BB-BE0F-C46885597BF1}" destId="{D2585EE1-B39E-46FE-BEB3-0E882C53C499}" srcOrd="1" destOrd="0" parTransId="{FDB580B8-245D-48EC-BC30-62F111FB3196}" sibTransId="{B9ABCFC8-BC7E-403A-AB60-5762A5612B67}"/>
    <dgm:cxn modelId="{D02F97E7-4C9B-4049-B6E4-45BBCA837974}" type="presOf" srcId="{ED653DC1-3160-413C-802E-5D5367341877}" destId="{2A6BE770-ED04-8341-888D-80F1E157C8F1}" srcOrd="0" destOrd="0" presId="urn:microsoft.com/office/officeart/2005/8/layout/cycle6"/>
    <dgm:cxn modelId="{50C7FB52-ADB0-4043-817D-EE277F57E7BB}" type="presParOf" srcId="{3A18F936-8E02-7644-A219-D5C93F29006B}" destId="{A5FE8942-2F07-714B-98B8-28397F7E3D89}" srcOrd="0" destOrd="0" presId="urn:microsoft.com/office/officeart/2005/8/layout/cycle6"/>
    <dgm:cxn modelId="{09A04291-2D57-BB44-A186-47AB744D20E9}" type="presParOf" srcId="{3A18F936-8E02-7644-A219-D5C93F29006B}" destId="{65A7C932-0391-E544-A5DC-D30249660C0F}" srcOrd="1" destOrd="0" presId="urn:microsoft.com/office/officeart/2005/8/layout/cycle6"/>
    <dgm:cxn modelId="{5DC36FE8-D18B-2F40-B6B2-EFFA36CA2619}" type="presParOf" srcId="{3A18F936-8E02-7644-A219-D5C93F29006B}" destId="{DDE901C5-8FE2-2B41-BD54-6709829F8A95}" srcOrd="2" destOrd="0" presId="urn:microsoft.com/office/officeart/2005/8/layout/cycle6"/>
    <dgm:cxn modelId="{3CDDC2C7-6C75-4945-9B63-32E110586A2B}" type="presParOf" srcId="{3A18F936-8E02-7644-A219-D5C93F29006B}" destId="{1AE6B4EE-66C0-A74B-919C-CC29F3DC4279}" srcOrd="3" destOrd="0" presId="urn:microsoft.com/office/officeart/2005/8/layout/cycle6"/>
    <dgm:cxn modelId="{517623E1-F51F-5341-94FF-01CFEC34A9BB}" type="presParOf" srcId="{3A18F936-8E02-7644-A219-D5C93F29006B}" destId="{A14A55E1-78D4-9E41-8704-DAA3D412A6FD}" srcOrd="4" destOrd="0" presId="urn:microsoft.com/office/officeart/2005/8/layout/cycle6"/>
    <dgm:cxn modelId="{22BE83E5-9F1A-D347-9664-7FDC6F01DF3F}" type="presParOf" srcId="{3A18F936-8E02-7644-A219-D5C93F29006B}" destId="{62C81C41-A83D-4547-8C41-82D74ACC5BD5}" srcOrd="5" destOrd="0" presId="urn:microsoft.com/office/officeart/2005/8/layout/cycle6"/>
    <dgm:cxn modelId="{B581F790-9867-A04A-851E-D0CBF64BF85E}" type="presParOf" srcId="{3A18F936-8E02-7644-A219-D5C93F29006B}" destId="{2A6BE770-ED04-8341-888D-80F1E157C8F1}" srcOrd="6" destOrd="0" presId="urn:microsoft.com/office/officeart/2005/8/layout/cycle6"/>
    <dgm:cxn modelId="{57051F46-9048-C446-B20A-A93E830E0744}" type="presParOf" srcId="{3A18F936-8E02-7644-A219-D5C93F29006B}" destId="{CC0EED8E-693C-4A46-8478-621A7432FE7F}" srcOrd="7" destOrd="0" presId="urn:microsoft.com/office/officeart/2005/8/layout/cycle6"/>
    <dgm:cxn modelId="{C2877CF4-4D62-BD44-9F97-2600A133D575}" type="presParOf" srcId="{3A18F936-8E02-7644-A219-D5C93F29006B}" destId="{301E8E08-765F-8649-BCC5-A0365B63769F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6FA924-8EBE-46D7-B78E-BA2CF0AB920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60C4A4-9554-48B7-8803-CFB43DD7BA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Flexibility and ease of formation</a:t>
          </a:r>
        </a:p>
      </dgm:t>
    </dgm:pt>
    <dgm:pt modelId="{3FEB24AA-16B5-4E20-B312-29D84AECE26C}" type="parTrans" cxnId="{7640EA5F-3BC7-4FCD-9F2C-67956B09FCE8}">
      <dgm:prSet/>
      <dgm:spPr/>
      <dgm:t>
        <a:bodyPr/>
        <a:lstStyle/>
        <a:p>
          <a:endParaRPr lang="en-US"/>
        </a:p>
      </dgm:t>
    </dgm:pt>
    <dgm:pt modelId="{6EA7C5A4-A6C3-4A53-AA62-F8CA8B9A8D69}" type="sibTrans" cxnId="{7640EA5F-3BC7-4FCD-9F2C-67956B09FCE8}">
      <dgm:prSet/>
      <dgm:spPr/>
      <dgm:t>
        <a:bodyPr/>
        <a:lstStyle/>
        <a:p>
          <a:endParaRPr lang="en-US"/>
        </a:p>
      </dgm:t>
    </dgm:pt>
    <dgm:pt modelId="{150AD79C-BF4F-42BF-8550-A32CCFB654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Ability to ﬁnance projects</a:t>
          </a:r>
        </a:p>
      </dgm:t>
    </dgm:pt>
    <dgm:pt modelId="{0A089DB5-53BD-423A-99CE-746F78701DC0}" type="parTrans" cxnId="{69FDFC07-1ACA-4AE6-82C5-6404F8DF92CB}">
      <dgm:prSet/>
      <dgm:spPr/>
      <dgm:t>
        <a:bodyPr/>
        <a:lstStyle/>
        <a:p>
          <a:endParaRPr lang="en-US"/>
        </a:p>
      </dgm:t>
    </dgm:pt>
    <dgm:pt modelId="{B62AE32A-EA8B-43B2-AB11-64FC0E7D58BB}" type="sibTrans" cxnId="{69FDFC07-1ACA-4AE6-82C5-6404F8DF92CB}">
      <dgm:prSet/>
      <dgm:spPr/>
      <dgm:t>
        <a:bodyPr/>
        <a:lstStyle/>
        <a:p>
          <a:endParaRPr lang="en-US"/>
        </a:p>
      </dgm:t>
    </dgm:pt>
    <dgm:pt modelId="{799C7D94-4C3C-4E37-AFD9-B6FD30695B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Coordination on regional problems</a:t>
          </a:r>
        </a:p>
      </dgm:t>
    </dgm:pt>
    <dgm:pt modelId="{57F8C6E1-236E-425A-BD1A-06728B1C0626}" type="parTrans" cxnId="{6B296F3D-9A48-4AB6-A30C-19723DE9C185}">
      <dgm:prSet/>
      <dgm:spPr/>
      <dgm:t>
        <a:bodyPr/>
        <a:lstStyle/>
        <a:p>
          <a:endParaRPr lang="en-US"/>
        </a:p>
      </dgm:t>
    </dgm:pt>
    <dgm:pt modelId="{F7EC4838-7944-4BED-A512-22566428D8EB}" type="sibTrans" cxnId="{6B296F3D-9A48-4AB6-A30C-19723DE9C185}">
      <dgm:prSet/>
      <dgm:spPr/>
      <dgm:t>
        <a:bodyPr/>
        <a:lstStyle/>
        <a:p>
          <a:endParaRPr lang="en-US"/>
        </a:p>
      </dgm:t>
    </dgm:pt>
    <dgm:pt modelId="{E29E3B56-6E76-456C-92CF-7957ED325C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Improved ability to secure grants with demonstration of regional cooperation</a:t>
          </a:r>
        </a:p>
      </dgm:t>
    </dgm:pt>
    <dgm:pt modelId="{670D6F3B-DC52-4D4D-AB90-413C854BCF4C}" type="parTrans" cxnId="{58D037DC-1A75-476A-8433-A2D66AFB74A7}">
      <dgm:prSet/>
      <dgm:spPr/>
      <dgm:t>
        <a:bodyPr/>
        <a:lstStyle/>
        <a:p>
          <a:endParaRPr lang="en-US"/>
        </a:p>
      </dgm:t>
    </dgm:pt>
    <dgm:pt modelId="{1FAC9DA4-03CE-4FEF-8476-E9B44AAAE9C1}" type="sibTrans" cxnId="{58D037DC-1A75-476A-8433-A2D66AFB74A7}">
      <dgm:prSet/>
      <dgm:spPr/>
      <dgm:t>
        <a:bodyPr/>
        <a:lstStyle/>
        <a:p>
          <a:endParaRPr lang="en-US"/>
        </a:p>
      </dgm:t>
    </dgm:pt>
    <dgm:pt modelId="{7E97B7C2-FC11-E248-B0FF-1AA8A59C7FA2}" type="pres">
      <dgm:prSet presAssocID="{D56FA924-8EBE-46D7-B78E-BA2CF0AB9200}" presName="vert0" presStyleCnt="0">
        <dgm:presLayoutVars>
          <dgm:dir/>
          <dgm:animOne val="branch"/>
          <dgm:animLvl val="lvl"/>
        </dgm:presLayoutVars>
      </dgm:prSet>
      <dgm:spPr/>
    </dgm:pt>
    <dgm:pt modelId="{C1E20BE0-E7E3-154F-AE3D-85E193D4FA32}" type="pres">
      <dgm:prSet presAssocID="{C660C4A4-9554-48B7-8803-CFB43DD7BA0E}" presName="thickLine" presStyleLbl="alignNode1" presStyleIdx="0" presStyleCnt="4"/>
      <dgm:spPr/>
    </dgm:pt>
    <dgm:pt modelId="{079DA3FB-110B-4A45-9392-5C1ACB6DBB33}" type="pres">
      <dgm:prSet presAssocID="{C660C4A4-9554-48B7-8803-CFB43DD7BA0E}" presName="horz1" presStyleCnt="0"/>
      <dgm:spPr/>
    </dgm:pt>
    <dgm:pt modelId="{B73DCF54-B6C1-4049-BC80-0AC12F1C255A}" type="pres">
      <dgm:prSet presAssocID="{C660C4A4-9554-48B7-8803-CFB43DD7BA0E}" presName="tx1" presStyleLbl="revTx" presStyleIdx="0" presStyleCnt="4"/>
      <dgm:spPr/>
    </dgm:pt>
    <dgm:pt modelId="{BD327394-049E-7646-8EB1-9C8FD8C3B4DC}" type="pres">
      <dgm:prSet presAssocID="{C660C4A4-9554-48B7-8803-CFB43DD7BA0E}" presName="vert1" presStyleCnt="0"/>
      <dgm:spPr/>
    </dgm:pt>
    <dgm:pt modelId="{9A27898C-F716-3E49-B02A-4D340D443CE7}" type="pres">
      <dgm:prSet presAssocID="{150AD79C-BF4F-42BF-8550-A32CCFB654D0}" presName="thickLine" presStyleLbl="alignNode1" presStyleIdx="1" presStyleCnt="4"/>
      <dgm:spPr/>
    </dgm:pt>
    <dgm:pt modelId="{515BE345-E702-2240-967D-9EB18FFF0F85}" type="pres">
      <dgm:prSet presAssocID="{150AD79C-BF4F-42BF-8550-A32CCFB654D0}" presName="horz1" presStyleCnt="0"/>
      <dgm:spPr/>
    </dgm:pt>
    <dgm:pt modelId="{01750DC1-8489-0D4C-8F4C-0658FE5D906C}" type="pres">
      <dgm:prSet presAssocID="{150AD79C-BF4F-42BF-8550-A32CCFB654D0}" presName="tx1" presStyleLbl="revTx" presStyleIdx="1" presStyleCnt="4"/>
      <dgm:spPr/>
    </dgm:pt>
    <dgm:pt modelId="{A07A285D-E6F8-9644-8EF8-7A64EDBE293F}" type="pres">
      <dgm:prSet presAssocID="{150AD79C-BF4F-42BF-8550-A32CCFB654D0}" presName="vert1" presStyleCnt="0"/>
      <dgm:spPr/>
    </dgm:pt>
    <dgm:pt modelId="{2C725152-47F4-524C-90A2-D3A880411C02}" type="pres">
      <dgm:prSet presAssocID="{799C7D94-4C3C-4E37-AFD9-B6FD30695BB1}" presName="thickLine" presStyleLbl="alignNode1" presStyleIdx="2" presStyleCnt="4"/>
      <dgm:spPr/>
    </dgm:pt>
    <dgm:pt modelId="{5A6FEA49-8A33-B54A-B584-2289C5C71216}" type="pres">
      <dgm:prSet presAssocID="{799C7D94-4C3C-4E37-AFD9-B6FD30695BB1}" presName="horz1" presStyleCnt="0"/>
      <dgm:spPr/>
    </dgm:pt>
    <dgm:pt modelId="{0A804326-72CA-C442-AEB6-BD1EFBC834C4}" type="pres">
      <dgm:prSet presAssocID="{799C7D94-4C3C-4E37-AFD9-B6FD30695BB1}" presName="tx1" presStyleLbl="revTx" presStyleIdx="2" presStyleCnt="4"/>
      <dgm:spPr/>
    </dgm:pt>
    <dgm:pt modelId="{0105D9A8-3F28-634F-9F11-B479CC5DBFBC}" type="pres">
      <dgm:prSet presAssocID="{799C7D94-4C3C-4E37-AFD9-B6FD30695BB1}" presName="vert1" presStyleCnt="0"/>
      <dgm:spPr/>
    </dgm:pt>
    <dgm:pt modelId="{19F08C16-C61D-6E47-B6E2-FEF69D9A056A}" type="pres">
      <dgm:prSet presAssocID="{E29E3B56-6E76-456C-92CF-7957ED325C36}" presName="thickLine" presStyleLbl="alignNode1" presStyleIdx="3" presStyleCnt="4"/>
      <dgm:spPr/>
    </dgm:pt>
    <dgm:pt modelId="{0A8C0FC7-BC36-D245-92E6-8025D645E9AD}" type="pres">
      <dgm:prSet presAssocID="{E29E3B56-6E76-456C-92CF-7957ED325C36}" presName="horz1" presStyleCnt="0"/>
      <dgm:spPr/>
    </dgm:pt>
    <dgm:pt modelId="{E231ED27-E76F-E14C-8B96-B357594F15E6}" type="pres">
      <dgm:prSet presAssocID="{E29E3B56-6E76-456C-92CF-7957ED325C36}" presName="tx1" presStyleLbl="revTx" presStyleIdx="3" presStyleCnt="4"/>
      <dgm:spPr/>
    </dgm:pt>
    <dgm:pt modelId="{8AEE84DD-31CF-684E-9559-451F887D48B0}" type="pres">
      <dgm:prSet presAssocID="{E29E3B56-6E76-456C-92CF-7957ED325C36}" presName="vert1" presStyleCnt="0"/>
      <dgm:spPr/>
    </dgm:pt>
  </dgm:ptLst>
  <dgm:cxnLst>
    <dgm:cxn modelId="{69FDFC07-1ACA-4AE6-82C5-6404F8DF92CB}" srcId="{D56FA924-8EBE-46D7-B78E-BA2CF0AB9200}" destId="{150AD79C-BF4F-42BF-8550-A32CCFB654D0}" srcOrd="1" destOrd="0" parTransId="{0A089DB5-53BD-423A-99CE-746F78701DC0}" sibTransId="{B62AE32A-EA8B-43B2-AB11-64FC0E7D58BB}"/>
    <dgm:cxn modelId="{BD6DF609-8B74-6B4F-9DF0-6DC76A5F4D06}" type="presOf" srcId="{150AD79C-BF4F-42BF-8550-A32CCFB654D0}" destId="{01750DC1-8489-0D4C-8F4C-0658FE5D906C}" srcOrd="0" destOrd="0" presId="urn:microsoft.com/office/officeart/2008/layout/LinedList"/>
    <dgm:cxn modelId="{6B296F3D-9A48-4AB6-A30C-19723DE9C185}" srcId="{D56FA924-8EBE-46D7-B78E-BA2CF0AB9200}" destId="{799C7D94-4C3C-4E37-AFD9-B6FD30695BB1}" srcOrd="2" destOrd="0" parTransId="{57F8C6E1-236E-425A-BD1A-06728B1C0626}" sibTransId="{F7EC4838-7944-4BED-A512-22566428D8EB}"/>
    <dgm:cxn modelId="{199D903D-7857-394D-BCE0-ED8CB34EF945}" type="presOf" srcId="{D56FA924-8EBE-46D7-B78E-BA2CF0AB9200}" destId="{7E97B7C2-FC11-E248-B0FF-1AA8A59C7FA2}" srcOrd="0" destOrd="0" presId="urn:microsoft.com/office/officeart/2008/layout/LinedList"/>
    <dgm:cxn modelId="{A50F274B-FB44-4640-84F1-448A29421FC2}" type="presOf" srcId="{E29E3B56-6E76-456C-92CF-7957ED325C36}" destId="{E231ED27-E76F-E14C-8B96-B357594F15E6}" srcOrd="0" destOrd="0" presId="urn:microsoft.com/office/officeart/2008/layout/LinedList"/>
    <dgm:cxn modelId="{6AEA445C-53F1-D442-9BA3-1AB17E81FDCD}" type="presOf" srcId="{799C7D94-4C3C-4E37-AFD9-B6FD30695BB1}" destId="{0A804326-72CA-C442-AEB6-BD1EFBC834C4}" srcOrd="0" destOrd="0" presId="urn:microsoft.com/office/officeart/2008/layout/LinedList"/>
    <dgm:cxn modelId="{7640EA5F-3BC7-4FCD-9F2C-67956B09FCE8}" srcId="{D56FA924-8EBE-46D7-B78E-BA2CF0AB9200}" destId="{C660C4A4-9554-48B7-8803-CFB43DD7BA0E}" srcOrd="0" destOrd="0" parTransId="{3FEB24AA-16B5-4E20-B312-29D84AECE26C}" sibTransId="{6EA7C5A4-A6C3-4A53-AA62-F8CA8B9A8D69}"/>
    <dgm:cxn modelId="{870A6F83-B756-3445-9CAB-D7E51653C6E1}" type="presOf" srcId="{C660C4A4-9554-48B7-8803-CFB43DD7BA0E}" destId="{B73DCF54-B6C1-4049-BC80-0AC12F1C255A}" srcOrd="0" destOrd="0" presId="urn:microsoft.com/office/officeart/2008/layout/LinedList"/>
    <dgm:cxn modelId="{58D037DC-1A75-476A-8433-A2D66AFB74A7}" srcId="{D56FA924-8EBE-46D7-B78E-BA2CF0AB9200}" destId="{E29E3B56-6E76-456C-92CF-7957ED325C36}" srcOrd="3" destOrd="0" parTransId="{670D6F3B-DC52-4D4D-AB90-413C854BCF4C}" sibTransId="{1FAC9DA4-03CE-4FEF-8476-E9B44AAAE9C1}"/>
    <dgm:cxn modelId="{1F27C4AB-2641-454C-9225-7725C5BAB977}" type="presParOf" srcId="{7E97B7C2-FC11-E248-B0FF-1AA8A59C7FA2}" destId="{C1E20BE0-E7E3-154F-AE3D-85E193D4FA32}" srcOrd="0" destOrd="0" presId="urn:microsoft.com/office/officeart/2008/layout/LinedList"/>
    <dgm:cxn modelId="{575C5D5F-1097-0C47-9526-0EB37305183C}" type="presParOf" srcId="{7E97B7C2-FC11-E248-B0FF-1AA8A59C7FA2}" destId="{079DA3FB-110B-4A45-9392-5C1ACB6DBB33}" srcOrd="1" destOrd="0" presId="urn:microsoft.com/office/officeart/2008/layout/LinedList"/>
    <dgm:cxn modelId="{993EEEFE-1694-3541-83A1-CA0B91BC8E0E}" type="presParOf" srcId="{079DA3FB-110B-4A45-9392-5C1ACB6DBB33}" destId="{B73DCF54-B6C1-4049-BC80-0AC12F1C255A}" srcOrd="0" destOrd="0" presId="urn:microsoft.com/office/officeart/2008/layout/LinedList"/>
    <dgm:cxn modelId="{21874E46-22BD-5347-834F-D47B9F008949}" type="presParOf" srcId="{079DA3FB-110B-4A45-9392-5C1ACB6DBB33}" destId="{BD327394-049E-7646-8EB1-9C8FD8C3B4DC}" srcOrd="1" destOrd="0" presId="urn:microsoft.com/office/officeart/2008/layout/LinedList"/>
    <dgm:cxn modelId="{E3ECEA10-4189-6347-A0E1-167EB40126EB}" type="presParOf" srcId="{7E97B7C2-FC11-E248-B0FF-1AA8A59C7FA2}" destId="{9A27898C-F716-3E49-B02A-4D340D443CE7}" srcOrd="2" destOrd="0" presId="urn:microsoft.com/office/officeart/2008/layout/LinedList"/>
    <dgm:cxn modelId="{C30EE82E-BBCD-D84E-AF3B-37CE3B51AFF5}" type="presParOf" srcId="{7E97B7C2-FC11-E248-B0FF-1AA8A59C7FA2}" destId="{515BE345-E702-2240-967D-9EB18FFF0F85}" srcOrd="3" destOrd="0" presId="urn:microsoft.com/office/officeart/2008/layout/LinedList"/>
    <dgm:cxn modelId="{A68C8735-2805-AE4D-B369-D6ACE9220CF3}" type="presParOf" srcId="{515BE345-E702-2240-967D-9EB18FFF0F85}" destId="{01750DC1-8489-0D4C-8F4C-0658FE5D906C}" srcOrd="0" destOrd="0" presId="urn:microsoft.com/office/officeart/2008/layout/LinedList"/>
    <dgm:cxn modelId="{2FF3184C-9F89-3546-83F5-83BE0794D568}" type="presParOf" srcId="{515BE345-E702-2240-967D-9EB18FFF0F85}" destId="{A07A285D-E6F8-9644-8EF8-7A64EDBE293F}" srcOrd="1" destOrd="0" presId="urn:microsoft.com/office/officeart/2008/layout/LinedList"/>
    <dgm:cxn modelId="{51C82746-1645-474B-B200-CEB514FEFA47}" type="presParOf" srcId="{7E97B7C2-FC11-E248-B0FF-1AA8A59C7FA2}" destId="{2C725152-47F4-524C-90A2-D3A880411C02}" srcOrd="4" destOrd="0" presId="urn:microsoft.com/office/officeart/2008/layout/LinedList"/>
    <dgm:cxn modelId="{ADECD749-C745-4049-83F2-91DAC8E368C0}" type="presParOf" srcId="{7E97B7C2-FC11-E248-B0FF-1AA8A59C7FA2}" destId="{5A6FEA49-8A33-B54A-B584-2289C5C71216}" srcOrd="5" destOrd="0" presId="urn:microsoft.com/office/officeart/2008/layout/LinedList"/>
    <dgm:cxn modelId="{8C5051DD-B75C-E24A-8261-FA32CC553B2C}" type="presParOf" srcId="{5A6FEA49-8A33-B54A-B584-2289C5C71216}" destId="{0A804326-72CA-C442-AEB6-BD1EFBC834C4}" srcOrd="0" destOrd="0" presId="urn:microsoft.com/office/officeart/2008/layout/LinedList"/>
    <dgm:cxn modelId="{093090CE-A3B3-6B4D-9B11-610DA87A744E}" type="presParOf" srcId="{5A6FEA49-8A33-B54A-B584-2289C5C71216}" destId="{0105D9A8-3F28-634F-9F11-B479CC5DBFBC}" srcOrd="1" destOrd="0" presId="urn:microsoft.com/office/officeart/2008/layout/LinedList"/>
    <dgm:cxn modelId="{B6B598F7-7F53-C640-B712-AE29DFE5E609}" type="presParOf" srcId="{7E97B7C2-FC11-E248-B0FF-1AA8A59C7FA2}" destId="{19F08C16-C61D-6E47-B6E2-FEF69D9A056A}" srcOrd="6" destOrd="0" presId="urn:microsoft.com/office/officeart/2008/layout/LinedList"/>
    <dgm:cxn modelId="{B5D772F9-F832-454E-8995-760980549CD7}" type="presParOf" srcId="{7E97B7C2-FC11-E248-B0FF-1AA8A59C7FA2}" destId="{0A8C0FC7-BC36-D245-92E6-8025D645E9AD}" srcOrd="7" destOrd="0" presId="urn:microsoft.com/office/officeart/2008/layout/LinedList"/>
    <dgm:cxn modelId="{E3DCEE01-31B7-7541-8790-EA2CF27B0A83}" type="presParOf" srcId="{0A8C0FC7-BC36-D245-92E6-8025D645E9AD}" destId="{E231ED27-E76F-E14C-8B96-B357594F15E6}" srcOrd="0" destOrd="0" presId="urn:microsoft.com/office/officeart/2008/layout/LinedList"/>
    <dgm:cxn modelId="{DD36C4B1-C997-5D49-AF28-28FF387D5B76}" type="presParOf" srcId="{0A8C0FC7-BC36-D245-92E6-8025D645E9AD}" destId="{8AEE84DD-31CF-684E-9559-451F887D48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035170-4C78-4C23-BEC3-D3AAD60E02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D7F66B4-1A4F-4B58-A1EF-6D8F5D264A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Prioritizing and enhancing existing programs that focus on holistic and </a:t>
          </a:r>
          <a:r>
            <a:rPr lang="en-US" b="1" u="sng" dirty="0"/>
            <a:t>targeted intervention </a:t>
          </a:r>
          <a:r>
            <a:rPr lang="en-US" dirty="0"/>
            <a:t>strategies.</a:t>
          </a:r>
        </a:p>
      </dgm:t>
    </dgm:pt>
    <dgm:pt modelId="{89FB7619-BD97-469B-8175-5EB225C59037}" type="parTrans" cxnId="{61972D36-9FF7-45FB-AEB4-FD84C7FE527E}">
      <dgm:prSet/>
      <dgm:spPr/>
      <dgm:t>
        <a:bodyPr/>
        <a:lstStyle/>
        <a:p>
          <a:endParaRPr lang="en-US"/>
        </a:p>
      </dgm:t>
    </dgm:pt>
    <dgm:pt modelId="{1EE1B9B8-F3FD-4686-B210-21E491E832AA}" type="sibTrans" cxnId="{61972D36-9FF7-45FB-AEB4-FD84C7FE527E}">
      <dgm:prSet/>
      <dgm:spPr/>
      <dgm:t>
        <a:bodyPr/>
        <a:lstStyle/>
        <a:p>
          <a:endParaRPr lang="en-US"/>
        </a:p>
      </dgm:t>
    </dgm:pt>
    <dgm:pt modelId="{84D46E8C-4714-4421-9C42-7895CCB89B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Calibrating and enforcing the use of </a:t>
          </a:r>
          <a:r>
            <a:rPr lang="en-US" b="1" u="sng" dirty="0"/>
            <a:t>client tracking </a:t>
          </a:r>
          <a:r>
            <a:rPr lang="en-US" dirty="0"/>
            <a:t>protocol and database systems (i.e., HMIS).</a:t>
          </a:r>
        </a:p>
      </dgm:t>
    </dgm:pt>
    <dgm:pt modelId="{6CECD124-7AD3-4ACA-BFE2-A4AA6FBFEE73}" type="parTrans" cxnId="{19EF4B73-204B-44D2-82B2-13B626E9B602}">
      <dgm:prSet/>
      <dgm:spPr/>
      <dgm:t>
        <a:bodyPr/>
        <a:lstStyle/>
        <a:p>
          <a:endParaRPr lang="en-US"/>
        </a:p>
      </dgm:t>
    </dgm:pt>
    <dgm:pt modelId="{CA093A99-35DB-46E3-AE38-5DA1EE0DCF41}" type="sibTrans" cxnId="{19EF4B73-204B-44D2-82B2-13B626E9B602}">
      <dgm:prSet/>
      <dgm:spPr/>
      <dgm:t>
        <a:bodyPr/>
        <a:lstStyle/>
        <a:p>
          <a:endParaRPr lang="en-US"/>
        </a:p>
      </dgm:t>
    </dgm:pt>
    <dgm:pt modelId="{DC8A61D6-135D-4A83-86CB-CD7044A4A2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Creating and </a:t>
          </a:r>
          <a:r>
            <a:rPr lang="en-US" b="1" u="sng" dirty="0"/>
            <a:t>utilizing metrics </a:t>
          </a:r>
          <a:r>
            <a:rPr lang="en-US" dirty="0"/>
            <a:t>to track inputs and outcomes of coordinated/individualized services.</a:t>
          </a:r>
        </a:p>
      </dgm:t>
    </dgm:pt>
    <dgm:pt modelId="{7730BC56-5F04-4AA4-83AA-89727FA096B6}" type="parTrans" cxnId="{EF97F5B4-3E4A-4413-9B5B-3E34570B9EE8}">
      <dgm:prSet/>
      <dgm:spPr/>
      <dgm:t>
        <a:bodyPr/>
        <a:lstStyle/>
        <a:p>
          <a:endParaRPr lang="en-US"/>
        </a:p>
      </dgm:t>
    </dgm:pt>
    <dgm:pt modelId="{BF5DF44E-6A9B-41B9-89F1-F53CE1AD8CD4}" type="sibTrans" cxnId="{EF97F5B4-3E4A-4413-9B5B-3E34570B9EE8}">
      <dgm:prSet/>
      <dgm:spPr/>
      <dgm:t>
        <a:bodyPr/>
        <a:lstStyle/>
        <a:p>
          <a:endParaRPr lang="en-US"/>
        </a:p>
      </dgm:t>
    </dgm:pt>
    <dgm:pt modelId="{31CC10BF-7A84-4053-9A53-0C4849CC5E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Establishing benchmarks and </a:t>
          </a:r>
          <a:r>
            <a:rPr lang="en-US" b="1" u="sng" dirty="0"/>
            <a:t>real-time feedback </a:t>
          </a:r>
          <a:r>
            <a:rPr lang="en-US" dirty="0"/>
            <a:t>mechanisms to support ongoing gap analyses, funding allocations, and service coordination.</a:t>
          </a:r>
        </a:p>
      </dgm:t>
    </dgm:pt>
    <dgm:pt modelId="{4D1B8A5A-A331-4142-A907-163476E82F8D}" type="parTrans" cxnId="{3B91297B-9718-421A-AF64-3C7048A67BAB}">
      <dgm:prSet/>
      <dgm:spPr/>
      <dgm:t>
        <a:bodyPr/>
        <a:lstStyle/>
        <a:p>
          <a:endParaRPr lang="en-US"/>
        </a:p>
      </dgm:t>
    </dgm:pt>
    <dgm:pt modelId="{025155B1-E33E-465A-B37E-0B9AEDE1C08C}" type="sibTrans" cxnId="{3B91297B-9718-421A-AF64-3C7048A67BAB}">
      <dgm:prSet/>
      <dgm:spPr/>
      <dgm:t>
        <a:bodyPr/>
        <a:lstStyle/>
        <a:p>
          <a:endParaRPr lang="en-US"/>
        </a:p>
      </dgm:t>
    </dgm:pt>
    <dgm:pt modelId="{619D5F19-345B-455C-AF54-237D880D81C3}" type="pres">
      <dgm:prSet presAssocID="{4D035170-4C78-4C23-BEC3-D3AAD60E0298}" presName="root" presStyleCnt="0">
        <dgm:presLayoutVars>
          <dgm:dir/>
          <dgm:resizeHandles val="exact"/>
        </dgm:presLayoutVars>
      </dgm:prSet>
      <dgm:spPr/>
    </dgm:pt>
    <dgm:pt modelId="{ED56939C-553F-4DE2-8A55-EC5769952692}" type="pres">
      <dgm:prSet presAssocID="{CD7F66B4-1A4F-4B58-A1EF-6D8F5D264A69}" presName="compNode" presStyleCnt="0"/>
      <dgm:spPr/>
    </dgm:pt>
    <dgm:pt modelId="{BE60AB2A-C52A-4D5B-87C3-0B9329DE25A4}" type="pres">
      <dgm:prSet presAssocID="{CD7F66B4-1A4F-4B58-A1EF-6D8F5D264A69}" presName="bgRect" presStyleLbl="bgShp" presStyleIdx="0" presStyleCnt="4"/>
      <dgm:spPr/>
    </dgm:pt>
    <dgm:pt modelId="{71EBCEAB-3C82-4A87-B3CE-E8BD49564FA0}" type="pres">
      <dgm:prSet presAssocID="{CD7F66B4-1A4F-4B58-A1EF-6D8F5D264A6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2B1FCB5F-0226-41B4-AB1D-A562323FDA68}" type="pres">
      <dgm:prSet presAssocID="{CD7F66B4-1A4F-4B58-A1EF-6D8F5D264A69}" presName="spaceRect" presStyleCnt="0"/>
      <dgm:spPr/>
    </dgm:pt>
    <dgm:pt modelId="{0DCFD5B4-6FE6-461B-9CFC-C26D90E8E9AE}" type="pres">
      <dgm:prSet presAssocID="{CD7F66B4-1A4F-4B58-A1EF-6D8F5D264A69}" presName="parTx" presStyleLbl="revTx" presStyleIdx="0" presStyleCnt="4">
        <dgm:presLayoutVars>
          <dgm:chMax val="0"/>
          <dgm:chPref val="0"/>
        </dgm:presLayoutVars>
      </dgm:prSet>
      <dgm:spPr/>
    </dgm:pt>
    <dgm:pt modelId="{33B0BB31-CDE8-4FEA-AFE7-86FF89BE95B4}" type="pres">
      <dgm:prSet presAssocID="{1EE1B9B8-F3FD-4686-B210-21E491E832AA}" presName="sibTrans" presStyleCnt="0"/>
      <dgm:spPr/>
    </dgm:pt>
    <dgm:pt modelId="{D2FA67CF-3D3B-4B2F-B8D0-B5E4873B1D25}" type="pres">
      <dgm:prSet presAssocID="{84D46E8C-4714-4421-9C42-7895CCB89BBD}" presName="compNode" presStyleCnt="0"/>
      <dgm:spPr/>
    </dgm:pt>
    <dgm:pt modelId="{964353A0-FB65-4B36-B416-5FFF69780214}" type="pres">
      <dgm:prSet presAssocID="{84D46E8C-4714-4421-9C42-7895CCB89BBD}" presName="bgRect" presStyleLbl="bgShp" presStyleIdx="1" presStyleCnt="4"/>
      <dgm:spPr/>
    </dgm:pt>
    <dgm:pt modelId="{278DAA00-3270-425A-83B3-F22BF39987D6}" type="pres">
      <dgm:prSet presAssocID="{84D46E8C-4714-4421-9C42-7895CCB89BB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53BE868E-8036-4FB8-BCEC-CDDA2E6DBE68}" type="pres">
      <dgm:prSet presAssocID="{84D46E8C-4714-4421-9C42-7895CCB89BBD}" presName="spaceRect" presStyleCnt="0"/>
      <dgm:spPr/>
    </dgm:pt>
    <dgm:pt modelId="{BCC2F4F7-5A6A-44CA-9E01-895D0B9E08DF}" type="pres">
      <dgm:prSet presAssocID="{84D46E8C-4714-4421-9C42-7895CCB89BBD}" presName="parTx" presStyleLbl="revTx" presStyleIdx="1" presStyleCnt="4">
        <dgm:presLayoutVars>
          <dgm:chMax val="0"/>
          <dgm:chPref val="0"/>
        </dgm:presLayoutVars>
      </dgm:prSet>
      <dgm:spPr/>
    </dgm:pt>
    <dgm:pt modelId="{45EBEDE9-E9DD-4FAB-9A45-4B48902E6E12}" type="pres">
      <dgm:prSet presAssocID="{CA093A99-35DB-46E3-AE38-5DA1EE0DCF41}" presName="sibTrans" presStyleCnt="0"/>
      <dgm:spPr/>
    </dgm:pt>
    <dgm:pt modelId="{738A9730-9541-4DA8-A6AE-8D083888BFE7}" type="pres">
      <dgm:prSet presAssocID="{DC8A61D6-135D-4A83-86CB-CD7044A4A2E4}" presName="compNode" presStyleCnt="0"/>
      <dgm:spPr/>
    </dgm:pt>
    <dgm:pt modelId="{4B5A553C-D38A-498E-BFDA-A0D72209BFE3}" type="pres">
      <dgm:prSet presAssocID="{DC8A61D6-135D-4A83-86CB-CD7044A4A2E4}" presName="bgRect" presStyleLbl="bgShp" presStyleIdx="2" presStyleCnt="4"/>
      <dgm:spPr/>
    </dgm:pt>
    <dgm:pt modelId="{72C57BF7-3714-4C2E-B404-528C3DB501D3}" type="pres">
      <dgm:prSet presAssocID="{DC8A61D6-135D-4A83-86CB-CD7044A4A2E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417E1875-77C3-483C-900E-69400AAF48B0}" type="pres">
      <dgm:prSet presAssocID="{DC8A61D6-135D-4A83-86CB-CD7044A4A2E4}" presName="spaceRect" presStyleCnt="0"/>
      <dgm:spPr/>
    </dgm:pt>
    <dgm:pt modelId="{B8250C8F-231F-4B88-A68E-1EB07A5F4103}" type="pres">
      <dgm:prSet presAssocID="{DC8A61D6-135D-4A83-86CB-CD7044A4A2E4}" presName="parTx" presStyleLbl="revTx" presStyleIdx="2" presStyleCnt="4">
        <dgm:presLayoutVars>
          <dgm:chMax val="0"/>
          <dgm:chPref val="0"/>
        </dgm:presLayoutVars>
      </dgm:prSet>
      <dgm:spPr/>
    </dgm:pt>
    <dgm:pt modelId="{8CBA51EC-33D3-413A-8BA6-CF601CA8FAB9}" type="pres">
      <dgm:prSet presAssocID="{BF5DF44E-6A9B-41B9-89F1-F53CE1AD8CD4}" presName="sibTrans" presStyleCnt="0"/>
      <dgm:spPr/>
    </dgm:pt>
    <dgm:pt modelId="{F7B7144F-1F03-49D1-9D7D-F452C127CF1F}" type="pres">
      <dgm:prSet presAssocID="{31CC10BF-7A84-4053-9A53-0C4849CC5E39}" presName="compNode" presStyleCnt="0"/>
      <dgm:spPr/>
    </dgm:pt>
    <dgm:pt modelId="{78D1CDA7-6B5D-40D2-90B9-6C57A7898643}" type="pres">
      <dgm:prSet presAssocID="{31CC10BF-7A84-4053-9A53-0C4849CC5E39}" presName="bgRect" presStyleLbl="bgShp" presStyleIdx="3" presStyleCnt="4"/>
      <dgm:spPr/>
    </dgm:pt>
    <dgm:pt modelId="{28526C39-4CB5-44AD-9F2B-B998675BD865}" type="pres">
      <dgm:prSet presAssocID="{31CC10BF-7A84-4053-9A53-0C4849CC5E3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B104450B-49EA-4275-9DDE-35C28A5715B8}" type="pres">
      <dgm:prSet presAssocID="{31CC10BF-7A84-4053-9A53-0C4849CC5E39}" presName="spaceRect" presStyleCnt="0"/>
      <dgm:spPr/>
    </dgm:pt>
    <dgm:pt modelId="{B6582D52-F4BE-45F1-A1B6-A4204AE30D28}" type="pres">
      <dgm:prSet presAssocID="{31CC10BF-7A84-4053-9A53-0C4849CC5E3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0DE3C24-0832-4760-8E4B-BD69E57B022A}" type="presOf" srcId="{31CC10BF-7A84-4053-9A53-0C4849CC5E39}" destId="{B6582D52-F4BE-45F1-A1B6-A4204AE30D28}" srcOrd="0" destOrd="0" presId="urn:microsoft.com/office/officeart/2018/2/layout/IconVerticalSolidList"/>
    <dgm:cxn modelId="{61972D36-9FF7-45FB-AEB4-FD84C7FE527E}" srcId="{4D035170-4C78-4C23-BEC3-D3AAD60E0298}" destId="{CD7F66B4-1A4F-4B58-A1EF-6D8F5D264A69}" srcOrd="0" destOrd="0" parTransId="{89FB7619-BD97-469B-8175-5EB225C59037}" sibTransId="{1EE1B9B8-F3FD-4686-B210-21E491E832AA}"/>
    <dgm:cxn modelId="{EEACCF3B-C7F7-4516-89FB-9FBC2FC1AFE0}" type="presOf" srcId="{4D035170-4C78-4C23-BEC3-D3AAD60E0298}" destId="{619D5F19-345B-455C-AF54-237D880D81C3}" srcOrd="0" destOrd="0" presId="urn:microsoft.com/office/officeart/2018/2/layout/IconVerticalSolidList"/>
    <dgm:cxn modelId="{03D8755D-0011-4F13-9DBB-2B178C0C2517}" type="presOf" srcId="{CD7F66B4-1A4F-4B58-A1EF-6D8F5D264A69}" destId="{0DCFD5B4-6FE6-461B-9CFC-C26D90E8E9AE}" srcOrd="0" destOrd="0" presId="urn:microsoft.com/office/officeart/2018/2/layout/IconVerticalSolidList"/>
    <dgm:cxn modelId="{19EF4B73-204B-44D2-82B2-13B626E9B602}" srcId="{4D035170-4C78-4C23-BEC3-D3AAD60E0298}" destId="{84D46E8C-4714-4421-9C42-7895CCB89BBD}" srcOrd="1" destOrd="0" parTransId="{6CECD124-7AD3-4ACA-BFE2-A4AA6FBFEE73}" sibTransId="{CA093A99-35DB-46E3-AE38-5DA1EE0DCF41}"/>
    <dgm:cxn modelId="{3B91297B-9718-421A-AF64-3C7048A67BAB}" srcId="{4D035170-4C78-4C23-BEC3-D3AAD60E0298}" destId="{31CC10BF-7A84-4053-9A53-0C4849CC5E39}" srcOrd="3" destOrd="0" parTransId="{4D1B8A5A-A331-4142-A907-163476E82F8D}" sibTransId="{025155B1-E33E-465A-B37E-0B9AEDE1C08C}"/>
    <dgm:cxn modelId="{FCD76398-4F20-45CB-9956-40C79521CB13}" type="presOf" srcId="{DC8A61D6-135D-4A83-86CB-CD7044A4A2E4}" destId="{B8250C8F-231F-4B88-A68E-1EB07A5F4103}" srcOrd="0" destOrd="0" presId="urn:microsoft.com/office/officeart/2018/2/layout/IconVerticalSolidList"/>
    <dgm:cxn modelId="{FEF6B3B2-E9D9-4377-8663-55BDF932E4E8}" type="presOf" srcId="{84D46E8C-4714-4421-9C42-7895CCB89BBD}" destId="{BCC2F4F7-5A6A-44CA-9E01-895D0B9E08DF}" srcOrd="0" destOrd="0" presId="urn:microsoft.com/office/officeart/2018/2/layout/IconVerticalSolidList"/>
    <dgm:cxn modelId="{EF97F5B4-3E4A-4413-9B5B-3E34570B9EE8}" srcId="{4D035170-4C78-4C23-BEC3-D3AAD60E0298}" destId="{DC8A61D6-135D-4A83-86CB-CD7044A4A2E4}" srcOrd="2" destOrd="0" parTransId="{7730BC56-5F04-4AA4-83AA-89727FA096B6}" sibTransId="{BF5DF44E-6A9B-41B9-89F1-F53CE1AD8CD4}"/>
    <dgm:cxn modelId="{0BE62B51-47A3-4813-8CD5-1F094F629A10}" type="presParOf" srcId="{619D5F19-345B-455C-AF54-237D880D81C3}" destId="{ED56939C-553F-4DE2-8A55-EC5769952692}" srcOrd="0" destOrd="0" presId="urn:microsoft.com/office/officeart/2018/2/layout/IconVerticalSolidList"/>
    <dgm:cxn modelId="{9DFC7ED5-026B-4786-B1DA-83D5DAF267FD}" type="presParOf" srcId="{ED56939C-553F-4DE2-8A55-EC5769952692}" destId="{BE60AB2A-C52A-4D5B-87C3-0B9329DE25A4}" srcOrd="0" destOrd="0" presId="urn:microsoft.com/office/officeart/2018/2/layout/IconVerticalSolidList"/>
    <dgm:cxn modelId="{904A4284-E66C-421F-A0F1-AADC3D6A66AA}" type="presParOf" srcId="{ED56939C-553F-4DE2-8A55-EC5769952692}" destId="{71EBCEAB-3C82-4A87-B3CE-E8BD49564FA0}" srcOrd="1" destOrd="0" presId="urn:microsoft.com/office/officeart/2018/2/layout/IconVerticalSolidList"/>
    <dgm:cxn modelId="{7C05785A-D12E-4C4A-8434-997D3244030A}" type="presParOf" srcId="{ED56939C-553F-4DE2-8A55-EC5769952692}" destId="{2B1FCB5F-0226-41B4-AB1D-A562323FDA68}" srcOrd="2" destOrd="0" presId="urn:microsoft.com/office/officeart/2018/2/layout/IconVerticalSolidList"/>
    <dgm:cxn modelId="{D6CC6A08-9773-484B-A1CC-C774C6F12E46}" type="presParOf" srcId="{ED56939C-553F-4DE2-8A55-EC5769952692}" destId="{0DCFD5B4-6FE6-461B-9CFC-C26D90E8E9AE}" srcOrd="3" destOrd="0" presId="urn:microsoft.com/office/officeart/2018/2/layout/IconVerticalSolidList"/>
    <dgm:cxn modelId="{5B89B553-505F-4C7C-B4F9-7832FEA56A81}" type="presParOf" srcId="{619D5F19-345B-455C-AF54-237D880D81C3}" destId="{33B0BB31-CDE8-4FEA-AFE7-86FF89BE95B4}" srcOrd="1" destOrd="0" presId="urn:microsoft.com/office/officeart/2018/2/layout/IconVerticalSolidList"/>
    <dgm:cxn modelId="{014BF035-F97E-4468-A802-C799F515368E}" type="presParOf" srcId="{619D5F19-345B-455C-AF54-237D880D81C3}" destId="{D2FA67CF-3D3B-4B2F-B8D0-B5E4873B1D25}" srcOrd="2" destOrd="0" presId="urn:microsoft.com/office/officeart/2018/2/layout/IconVerticalSolidList"/>
    <dgm:cxn modelId="{00376007-66E1-4A0E-934E-D5F5F7398469}" type="presParOf" srcId="{D2FA67CF-3D3B-4B2F-B8D0-B5E4873B1D25}" destId="{964353A0-FB65-4B36-B416-5FFF69780214}" srcOrd="0" destOrd="0" presId="urn:microsoft.com/office/officeart/2018/2/layout/IconVerticalSolidList"/>
    <dgm:cxn modelId="{AC2757E3-2EDF-4B77-9A7F-517758716BA9}" type="presParOf" srcId="{D2FA67CF-3D3B-4B2F-B8D0-B5E4873B1D25}" destId="{278DAA00-3270-425A-83B3-F22BF39987D6}" srcOrd="1" destOrd="0" presId="urn:microsoft.com/office/officeart/2018/2/layout/IconVerticalSolidList"/>
    <dgm:cxn modelId="{A4F5DE86-18CB-4976-9B59-C889BB2658CD}" type="presParOf" srcId="{D2FA67CF-3D3B-4B2F-B8D0-B5E4873B1D25}" destId="{53BE868E-8036-4FB8-BCEC-CDDA2E6DBE68}" srcOrd="2" destOrd="0" presId="urn:microsoft.com/office/officeart/2018/2/layout/IconVerticalSolidList"/>
    <dgm:cxn modelId="{91EDD9A6-4D39-4137-AD50-FE44DF0C4906}" type="presParOf" srcId="{D2FA67CF-3D3B-4B2F-B8D0-B5E4873B1D25}" destId="{BCC2F4F7-5A6A-44CA-9E01-895D0B9E08DF}" srcOrd="3" destOrd="0" presId="urn:microsoft.com/office/officeart/2018/2/layout/IconVerticalSolidList"/>
    <dgm:cxn modelId="{9BB90BA0-B9AF-4A32-8EDE-87CAEA6D8D45}" type="presParOf" srcId="{619D5F19-345B-455C-AF54-237D880D81C3}" destId="{45EBEDE9-E9DD-4FAB-9A45-4B48902E6E12}" srcOrd="3" destOrd="0" presId="urn:microsoft.com/office/officeart/2018/2/layout/IconVerticalSolidList"/>
    <dgm:cxn modelId="{9ACA969C-F178-4572-8FB3-57EFDA5B1A97}" type="presParOf" srcId="{619D5F19-345B-455C-AF54-237D880D81C3}" destId="{738A9730-9541-4DA8-A6AE-8D083888BFE7}" srcOrd="4" destOrd="0" presId="urn:microsoft.com/office/officeart/2018/2/layout/IconVerticalSolidList"/>
    <dgm:cxn modelId="{838CD870-7FDD-4F97-A8F6-5C50E538F946}" type="presParOf" srcId="{738A9730-9541-4DA8-A6AE-8D083888BFE7}" destId="{4B5A553C-D38A-498E-BFDA-A0D72209BFE3}" srcOrd="0" destOrd="0" presId="urn:microsoft.com/office/officeart/2018/2/layout/IconVerticalSolidList"/>
    <dgm:cxn modelId="{99FC997D-6E6E-437A-B1DB-3B528F45D145}" type="presParOf" srcId="{738A9730-9541-4DA8-A6AE-8D083888BFE7}" destId="{72C57BF7-3714-4C2E-B404-528C3DB501D3}" srcOrd="1" destOrd="0" presId="urn:microsoft.com/office/officeart/2018/2/layout/IconVerticalSolidList"/>
    <dgm:cxn modelId="{C882992A-3485-4B53-BF8E-B4CB0691213A}" type="presParOf" srcId="{738A9730-9541-4DA8-A6AE-8D083888BFE7}" destId="{417E1875-77C3-483C-900E-69400AAF48B0}" srcOrd="2" destOrd="0" presId="urn:microsoft.com/office/officeart/2018/2/layout/IconVerticalSolidList"/>
    <dgm:cxn modelId="{0B573841-67F5-4C5C-A7D9-38FE21946781}" type="presParOf" srcId="{738A9730-9541-4DA8-A6AE-8D083888BFE7}" destId="{B8250C8F-231F-4B88-A68E-1EB07A5F4103}" srcOrd="3" destOrd="0" presId="urn:microsoft.com/office/officeart/2018/2/layout/IconVerticalSolidList"/>
    <dgm:cxn modelId="{AFE5222D-BF9E-4F0E-BFEC-9E237CF9719D}" type="presParOf" srcId="{619D5F19-345B-455C-AF54-237D880D81C3}" destId="{8CBA51EC-33D3-413A-8BA6-CF601CA8FAB9}" srcOrd="5" destOrd="0" presId="urn:microsoft.com/office/officeart/2018/2/layout/IconVerticalSolidList"/>
    <dgm:cxn modelId="{57966F29-694A-49B9-9DC1-AEFED06C3E9F}" type="presParOf" srcId="{619D5F19-345B-455C-AF54-237D880D81C3}" destId="{F7B7144F-1F03-49D1-9D7D-F452C127CF1F}" srcOrd="6" destOrd="0" presId="urn:microsoft.com/office/officeart/2018/2/layout/IconVerticalSolidList"/>
    <dgm:cxn modelId="{A72B69D4-E7B6-42F1-953F-6A24D5267E74}" type="presParOf" srcId="{F7B7144F-1F03-49D1-9D7D-F452C127CF1F}" destId="{78D1CDA7-6B5D-40D2-90B9-6C57A7898643}" srcOrd="0" destOrd="0" presId="urn:microsoft.com/office/officeart/2018/2/layout/IconVerticalSolidList"/>
    <dgm:cxn modelId="{52F8443F-7270-4362-83FF-28BDF68E2163}" type="presParOf" srcId="{F7B7144F-1F03-49D1-9D7D-F452C127CF1F}" destId="{28526C39-4CB5-44AD-9F2B-B998675BD865}" srcOrd="1" destOrd="0" presId="urn:microsoft.com/office/officeart/2018/2/layout/IconVerticalSolidList"/>
    <dgm:cxn modelId="{612B37D7-BA87-4007-BC36-EA952AD9C99E}" type="presParOf" srcId="{F7B7144F-1F03-49D1-9D7D-F452C127CF1F}" destId="{B104450B-49EA-4275-9DDE-35C28A5715B8}" srcOrd="2" destOrd="0" presId="urn:microsoft.com/office/officeart/2018/2/layout/IconVerticalSolidList"/>
    <dgm:cxn modelId="{8AC078C0-BD36-466F-8E20-F2DC9B8F28EC}" type="presParOf" srcId="{F7B7144F-1F03-49D1-9D7D-F452C127CF1F}" destId="{B6582D52-F4BE-45F1-A1B6-A4204AE30D2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CE7E1C-78A3-4252-9ADA-F2E8B106A40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B14E959-2E75-4045-B904-E271CBF16811}">
      <dgm:prSet/>
      <dgm:spPr/>
      <dgm:t>
        <a:bodyPr/>
        <a:lstStyle/>
        <a:p>
          <a:r>
            <a:rPr lang="en-US"/>
            <a:t>County Supervisors immediately create a task force</a:t>
          </a:r>
        </a:p>
      </dgm:t>
    </dgm:pt>
    <dgm:pt modelId="{4D416D31-5C3D-4105-BAD1-F95F14954EA8}" type="parTrans" cxnId="{E122B763-2709-426B-87D5-346B5D02C63D}">
      <dgm:prSet/>
      <dgm:spPr/>
      <dgm:t>
        <a:bodyPr/>
        <a:lstStyle/>
        <a:p>
          <a:endParaRPr lang="en-US"/>
        </a:p>
      </dgm:t>
    </dgm:pt>
    <dgm:pt modelId="{A56402DE-D673-41FA-987B-2E7010572E3D}" type="sibTrans" cxnId="{E122B763-2709-426B-87D5-346B5D02C63D}">
      <dgm:prSet/>
      <dgm:spPr/>
      <dgm:t>
        <a:bodyPr/>
        <a:lstStyle/>
        <a:p>
          <a:endParaRPr lang="en-US"/>
        </a:p>
      </dgm:t>
    </dgm:pt>
    <dgm:pt modelId="{1C8E6539-0E3D-471A-B300-70C1C14DDD62}">
      <dgm:prSet/>
      <dgm:spPr/>
      <dgm:t>
        <a:bodyPr/>
        <a:lstStyle/>
        <a:p>
          <a:r>
            <a:rPr lang="en-US"/>
            <a:t>City council members place the issue on their agenda </a:t>
          </a:r>
        </a:p>
      </dgm:t>
    </dgm:pt>
    <dgm:pt modelId="{F51653D7-9B35-48A2-91A6-60A0C23CC7F3}" type="parTrans" cxnId="{06FED785-7A34-4AFA-9147-3A659117D3D1}">
      <dgm:prSet/>
      <dgm:spPr/>
      <dgm:t>
        <a:bodyPr/>
        <a:lstStyle/>
        <a:p>
          <a:endParaRPr lang="en-US"/>
        </a:p>
      </dgm:t>
    </dgm:pt>
    <dgm:pt modelId="{B78C309D-B6FB-43D5-AA52-E2E4F71FE3ED}" type="sibTrans" cxnId="{06FED785-7A34-4AFA-9147-3A659117D3D1}">
      <dgm:prSet/>
      <dgm:spPr/>
      <dgm:t>
        <a:bodyPr/>
        <a:lstStyle/>
        <a:p>
          <a:endParaRPr lang="en-US"/>
        </a:p>
      </dgm:t>
    </dgm:pt>
    <dgm:pt modelId="{2871EEF1-23E6-454F-9EAB-B03B18874EAE}">
      <dgm:prSet/>
      <dgm:spPr/>
      <dgm:t>
        <a:bodyPr/>
        <a:lstStyle/>
        <a:p>
          <a:r>
            <a:rPr lang="en-US"/>
            <a:t>Citizens call for reform and reorganization</a:t>
          </a:r>
        </a:p>
      </dgm:t>
    </dgm:pt>
    <dgm:pt modelId="{D9087C37-4824-470B-8E46-0EF9405AC3FB}" type="parTrans" cxnId="{2A0F7B30-B5AC-4D6C-9692-22AD5D7DB920}">
      <dgm:prSet/>
      <dgm:spPr/>
      <dgm:t>
        <a:bodyPr/>
        <a:lstStyle/>
        <a:p>
          <a:endParaRPr lang="en-US"/>
        </a:p>
      </dgm:t>
    </dgm:pt>
    <dgm:pt modelId="{ED116872-0EA4-4D05-A4AA-AAEE2E13D3E2}" type="sibTrans" cxnId="{2A0F7B30-B5AC-4D6C-9692-22AD5D7DB920}">
      <dgm:prSet/>
      <dgm:spPr/>
      <dgm:t>
        <a:bodyPr/>
        <a:lstStyle/>
        <a:p>
          <a:endParaRPr lang="en-US"/>
        </a:p>
      </dgm:t>
    </dgm:pt>
    <dgm:pt modelId="{3A69D793-87FE-E14D-B584-FABFFF1CFB85}" type="pres">
      <dgm:prSet presAssocID="{63CE7E1C-78A3-4252-9ADA-F2E8B106A406}" presName="linear" presStyleCnt="0">
        <dgm:presLayoutVars>
          <dgm:animLvl val="lvl"/>
          <dgm:resizeHandles val="exact"/>
        </dgm:presLayoutVars>
      </dgm:prSet>
      <dgm:spPr/>
    </dgm:pt>
    <dgm:pt modelId="{406FB583-78ED-5E4F-A01F-DC2DF014ED08}" type="pres">
      <dgm:prSet presAssocID="{5B14E959-2E75-4045-B904-E271CBF1681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8CDC3B-D476-FF48-B3C3-07CD8D16680A}" type="pres">
      <dgm:prSet presAssocID="{A56402DE-D673-41FA-987B-2E7010572E3D}" presName="spacer" presStyleCnt="0"/>
      <dgm:spPr/>
    </dgm:pt>
    <dgm:pt modelId="{034DD933-FB5F-9148-ADDD-DD702284D243}" type="pres">
      <dgm:prSet presAssocID="{1C8E6539-0E3D-471A-B300-70C1C14DDD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5D8EF26-272C-4649-A989-3B3C8F5F75A0}" type="pres">
      <dgm:prSet presAssocID="{B78C309D-B6FB-43D5-AA52-E2E4F71FE3ED}" presName="spacer" presStyleCnt="0"/>
      <dgm:spPr/>
    </dgm:pt>
    <dgm:pt modelId="{0A487EC9-F6F4-8248-9D36-B8434736948A}" type="pres">
      <dgm:prSet presAssocID="{2871EEF1-23E6-454F-9EAB-B03B18874EA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C80823-F36C-4F44-8B27-3DD3F00B25DA}" type="presOf" srcId="{5B14E959-2E75-4045-B904-E271CBF16811}" destId="{406FB583-78ED-5E4F-A01F-DC2DF014ED08}" srcOrd="0" destOrd="0" presId="urn:microsoft.com/office/officeart/2005/8/layout/vList2"/>
    <dgm:cxn modelId="{2A0F7B30-B5AC-4D6C-9692-22AD5D7DB920}" srcId="{63CE7E1C-78A3-4252-9ADA-F2E8B106A406}" destId="{2871EEF1-23E6-454F-9EAB-B03B18874EAE}" srcOrd="2" destOrd="0" parTransId="{D9087C37-4824-470B-8E46-0EF9405AC3FB}" sibTransId="{ED116872-0EA4-4D05-A4AA-AAEE2E13D3E2}"/>
    <dgm:cxn modelId="{EBF69C53-59E3-1641-A6D6-EB94485D3990}" type="presOf" srcId="{1C8E6539-0E3D-471A-B300-70C1C14DDD62}" destId="{034DD933-FB5F-9148-ADDD-DD702284D243}" srcOrd="0" destOrd="0" presId="urn:microsoft.com/office/officeart/2005/8/layout/vList2"/>
    <dgm:cxn modelId="{011A0A61-3829-6A46-AE69-A457EDD104AD}" type="presOf" srcId="{2871EEF1-23E6-454F-9EAB-B03B18874EAE}" destId="{0A487EC9-F6F4-8248-9D36-B8434736948A}" srcOrd="0" destOrd="0" presId="urn:microsoft.com/office/officeart/2005/8/layout/vList2"/>
    <dgm:cxn modelId="{E122B763-2709-426B-87D5-346B5D02C63D}" srcId="{63CE7E1C-78A3-4252-9ADA-F2E8B106A406}" destId="{5B14E959-2E75-4045-B904-E271CBF16811}" srcOrd="0" destOrd="0" parTransId="{4D416D31-5C3D-4105-BAD1-F95F14954EA8}" sibTransId="{A56402DE-D673-41FA-987B-2E7010572E3D}"/>
    <dgm:cxn modelId="{FD92D67A-1031-B04B-AD6E-1CC2838FF35C}" type="presOf" srcId="{63CE7E1C-78A3-4252-9ADA-F2E8B106A406}" destId="{3A69D793-87FE-E14D-B584-FABFFF1CFB85}" srcOrd="0" destOrd="0" presId="urn:microsoft.com/office/officeart/2005/8/layout/vList2"/>
    <dgm:cxn modelId="{06FED785-7A34-4AFA-9147-3A659117D3D1}" srcId="{63CE7E1C-78A3-4252-9ADA-F2E8B106A406}" destId="{1C8E6539-0E3D-471A-B300-70C1C14DDD62}" srcOrd="1" destOrd="0" parTransId="{F51653D7-9B35-48A2-91A6-60A0C23CC7F3}" sibTransId="{B78C309D-B6FB-43D5-AA52-E2E4F71FE3ED}"/>
    <dgm:cxn modelId="{5B26734A-A071-4740-A8F1-EEB53DFE0C05}" type="presParOf" srcId="{3A69D793-87FE-E14D-B584-FABFFF1CFB85}" destId="{406FB583-78ED-5E4F-A01F-DC2DF014ED08}" srcOrd="0" destOrd="0" presId="urn:microsoft.com/office/officeart/2005/8/layout/vList2"/>
    <dgm:cxn modelId="{616722DF-7856-CE4C-B04E-840A9CD75898}" type="presParOf" srcId="{3A69D793-87FE-E14D-B584-FABFFF1CFB85}" destId="{848CDC3B-D476-FF48-B3C3-07CD8D16680A}" srcOrd="1" destOrd="0" presId="urn:microsoft.com/office/officeart/2005/8/layout/vList2"/>
    <dgm:cxn modelId="{A685DB65-6CE8-2641-9E77-87D022E3C643}" type="presParOf" srcId="{3A69D793-87FE-E14D-B584-FABFFF1CFB85}" destId="{034DD933-FB5F-9148-ADDD-DD702284D243}" srcOrd="2" destOrd="0" presId="urn:microsoft.com/office/officeart/2005/8/layout/vList2"/>
    <dgm:cxn modelId="{3D624A26-FFE6-DA42-A250-61700F482F1D}" type="presParOf" srcId="{3A69D793-87FE-E14D-B584-FABFFF1CFB85}" destId="{25D8EF26-272C-4649-A989-3B3C8F5F75A0}" srcOrd="3" destOrd="0" presId="urn:microsoft.com/office/officeart/2005/8/layout/vList2"/>
    <dgm:cxn modelId="{5AA9598E-61CD-524D-B0A3-914AEFC11C47}" type="presParOf" srcId="{3A69D793-87FE-E14D-B584-FABFFF1CFB85}" destId="{0A487EC9-F6F4-8248-9D36-B843473694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E8942-2F07-714B-98B8-28397F7E3D89}">
      <dsp:nvSpPr>
        <dsp:cNvPr id="0" name=""/>
        <dsp:cNvSpPr/>
      </dsp:nvSpPr>
      <dsp:spPr>
        <a:xfrm>
          <a:off x="1544080" y="464916"/>
          <a:ext cx="2053751" cy="1334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Improving eﬃciency by reducing overlapping services</a:t>
          </a:r>
        </a:p>
      </dsp:txBody>
      <dsp:txXfrm>
        <a:off x="1609246" y="530082"/>
        <a:ext cx="1923419" cy="1204606"/>
      </dsp:txXfrm>
    </dsp:sp>
    <dsp:sp modelId="{DDE901C5-8FE2-2B41-BD54-6709829F8A95}">
      <dsp:nvSpPr>
        <dsp:cNvPr id="0" name=""/>
        <dsp:cNvSpPr/>
      </dsp:nvSpPr>
      <dsp:spPr>
        <a:xfrm>
          <a:off x="789319" y="1132385"/>
          <a:ext cx="3563272" cy="3563272"/>
        </a:xfrm>
        <a:custGeom>
          <a:avLst/>
          <a:gdLst/>
          <a:ahLst/>
          <a:cxnLst/>
          <a:rect l="0" t="0" r="0" b="0"/>
          <a:pathLst>
            <a:path>
              <a:moveTo>
                <a:pt x="2823456" y="336354"/>
              </a:moveTo>
              <a:arcTo wR="1781636" hR="1781636" stAng="18347139" swAng="364954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6B4EE-66C0-A74B-919C-CC29F3DC4279}">
      <dsp:nvSpPr>
        <dsp:cNvPr id="0" name=""/>
        <dsp:cNvSpPr/>
      </dsp:nvSpPr>
      <dsp:spPr>
        <a:xfrm>
          <a:off x="3087022" y="3137370"/>
          <a:ext cx="2053751" cy="1334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Sharing resources and expertise</a:t>
          </a:r>
        </a:p>
      </dsp:txBody>
      <dsp:txXfrm>
        <a:off x="3152188" y="3202536"/>
        <a:ext cx="1923419" cy="1204606"/>
      </dsp:txXfrm>
    </dsp:sp>
    <dsp:sp modelId="{62C81C41-A83D-4547-8C41-82D74ACC5BD5}">
      <dsp:nvSpPr>
        <dsp:cNvPr id="0" name=""/>
        <dsp:cNvSpPr/>
      </dsp:nvSpPr>
      <dsp:spPr>
        <a:xfrm>
          <a:off x="789319" y="1132385"/>
          <a:ext cx="3563272" cy="3563272"/>
        </a:xfrm>
        <a:custGeom>
          <a:avLst/>
          <a:gdLst/>
          <a:ahLst/>
          <a:cxnLst/>
          <a:rect l="0" t="0" r="0" b="0"/>
          <a:pathLst>
            <a:path>
              <a:moveTo>
                <a:pt x="2630181" y="3348224"/>
              </a:moveTo>
              <a:arcTo wR="1781636" hR="1781636" stAng="3693463" swAng="34130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E770-ED04-8341-888D-80F1E157C8F1}">
      <dsp:nvSpPr>
        <dsp:cNvPr id="0" name=""/>
        <dsp:cNvSpPr/>
      </dsp:nvSpPr>
      <dsp:spPr>
        <a:xfrm>
          <a:off x="1137" y="3137370"/>
          <a:ext cx="2053751" cy="13349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Coordinating plans and actions</a:t>
          </a:r>
        </a:p>
      </dsp:txBody>
      <dsp:txXfrm>
        <a:off x="66303" y="3202536"/>
        <a:ext cx="1923419" cy="1204606"/>
      </dsp:txXfrm>
    </dsp:sp>
    <dsp:sp modelId="{301E8E08-765F-8649-BCC5-A0365B63769F}">
      <dsp:nvSpPr>
        <dsp:cNvPr id="0" name=""/>
        <dsp:cNvSpPr/>
      </dsp:nvSpPr>
      <dsp:spPr>
        <a:xfrm>
          <a:off x="789319" y="1132385"/>
          <a:ext cx="3563272" cy="3563272"/>
        </a:xfrm>
        <a:custGeom>
          <a:avLst/>
          <a:gdLst/>
          <a:ahLst/>
          <a:cxnLst/>
          <a:rect l="0" t="0" r="0" b="0"/>
          <a:pathLst>
            <a:path>
              <a:moveTo>
                <a:pt x="11848" y="1986764"/>
              </a:moveTo>
              <a:arcTo wR="1781636" hR="1781636" stAng="10403316" swAng="364954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20BE0-E7E3-154F-AE3D-85E193D4FA32}">
      <dsp:nvSpPr>
        <dsp:cNvPr id="0" name=""/>
        <dsp:cNvSpPr/>
      </dsp:nvSpPr>
      <dsp:spPr>
        <a:xfrm>
          <a:off x="0" y="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DCF54-B6C1-4049-BC80-0AC12F1C255A}">
      <dsp:nvSpPr>
        <dsp:cNvPr id="0" name=""/>
        <dsp:cNvSpPr/>
      </dsp:nvSpPr>
      <dsp:spPr>
        <a:xfrm>
          <a:off x="0" y="0"/>
          <a:ext cx="617219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Flexibility and ease of formation</a:t>
          </a:r>
        </a:p>
      </dsp:txBody>
      <dsp:txXfrm>
        <a:off x="0" y="0"/>
        <a:ext cx="6172199" cy="780982"/>
      </dsp:txXfrm>
    </dsp:sp>
    <dsp:sp modelId="{9A27898C-F716-3E49-B02A-4D340D443CE7}">
      <dsp:nvSpPr>
        <dsp:cNvPr id="0" name=""/>
        <dsp:cNvSpPr/>
      </dsp:nvSpPr>
      <dsp:spPr>
        <a:xfrm>
          <a:off x="0" y="780982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50DC1-8489-0D4C-8F4C-0658FE5D906C}">
      <dsp:nvSpPr>
        <dsp:cNvPr id="0" name=""/>
        <dsp:cNvSpPr/>
      </dsp:nvSpPr>
      <dsp:spPr>
        <a:xfrm>
          <a:off x="0" y="780982"/>
          <a:ext cx="617219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Ability to ﬁnance projects</a:t>
          </a:r>
        </a:p>
      </dsp:txBody>
      <dsp:txXfrm>
        <a:off x="0" y="780982"/>
        <a:ext cx="6172199" cy="780982"/>
      </dsp:txXfrm>
    </dsp:sp>
    <dsp:sp modelId="{2C725152-47F4-524C-90A2-D3A880411C02}">
      <dsp:nvSpPr>
        <dsp:cNvPr id="0" name=""/>
        <dsp:cNvSpPr/>
      </dsp:nvSpPr>
      <dsp:spPr>
        <a:xfrm>
          <a:off x="0" y="1561965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04326-72CA-C442-AEB6-BD1EFBC834C4}">
      <dsp:nvSpPr>
        <dsp:cNvPr id="0" name=""/>
        <dsp:cNvSpPr/>
      </dsp:nvSpPr>
      <dsp:spPr>
        <a:xfrm>
          <a:off x="0" y="1561965"/>
          <a:ext cx="617219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Coordination on regional problems</a:t>
          </a:r>
        </a:p>
      </dsp:txBody>
      <dsp:txXfrm>
        <a:off x="0" y="1561965"/>
        <a:ext cx="6172199" cy="780982"/>
      </dsp:txXfrm>
    </dsp:sp>
    <dsp:sp modelId="{19F08C16-C61D-6E47-B6E2-FEF69D9A056A}">
      <dsp:nvSpPr>
        <dsp:cNvPr id="0" name=""/>
        <dsp:cNvSpPr/>
      </dsp:nvSpPr>
      <dsp:spPr>
        <a:xfrm>
          <a:off x="0" y="2342948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1ED27-E76F-E14C-8B96-B357594F15E6}">
      <dsp:nvSpPr>
        <dsp:cNvPr id="0" name=""/>
        <dsp:cNvSpPr/>
      </dsp:nvSpPr>
      <dsp:spPr>
        <a:xfrm>
          <a:off x="0" y="2342948"/>
          <a:ext cx="6172199" cy="780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Improved ability to secure grants with demonstration of regional cooperation</a:t>
          </a:r>
        </a:p>
      </dsp:txBody>
      <dsp:txXfrm>
        <a:off x="0" y="2342948"/>
        <a:ext cx="6172199" cy="7809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0AB2A-C52A-4D5B-87C3-0B9329DE25A4}">
      <dsp:nvSpPr>
        <dsp:cNvPr id="0" name=""/>
        <dsp:cNvSpPr/>
      </dsp:nvSpPr>
      <dsp:spPr>
        <a:xfrm>
          <a:off x="0" y="1996"/>
          <a:ext cx="6572250" cy="1011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CEAB-3C82-4A87-B3CE-E8BD49564FA0}">
      <dsp:nvSpPr>
        <dsp:cNvPr id="0" name=""/>
        <dsp:cNvSpPr/>
      </dsp:nvSpPr>
      <dsp:spPr>
        <a:xfrm>
          <a:off x="306094" y="229670"/>
          <a:ext cx="556536" cy="556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FD5B4-6FE6-461B-9CFC-C26D90E8E9AE}">
      <dsp:nvSpPr>
        <dsp:cNvPr id="0" name=""/>
        <dsp:cNvSpPr/>
      </dsp:nvSpPr>
      <dsp:spPr>
        <a:xfrm>
          <a:off x="1168726" y="1996"/>
          <a:ext cx="5403523" cy="1011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91" tIns="107091" rIns="107091" bIns="10709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Prioritizing and enhancing existing programs that focus on holistic and </a:t>
          </a:r>
          <a:r>
            <a:rPr lang="en-US" sz="1700" b="1" u="sng" kern="1200" dirty="0"/>
            <a:t>targeted intervention </a:t>
          </a:r>
          <a:r>
            <a:rPr lang="en-US" sz="1700" kern="1200" dirty="0"/>
            <a:t>strategies.</a:t>
          </a:r>
        </a:p>
      </dsp:txBody>
      <dsp:txXfrm>
        <a:off x="1168726" y="1996"/>
        <a:ext cx="5403523" cy="1011884"/>
      </dsp:txXfrm>
    </dsp:sp>
    <dsp:sp modelId="{964353A0-FB65-4B36-B416-5FFF69780214}">
      <dsp:nvSpPr>
        <dsp:cNvPr id="0" name=""/>
        <dsp:cNvSpPr/>
      </dsp:nvSpPr>
      <dsp:spPr>
        <a:xfrm>
          <a:off x="0" y="1266851"/>
          <a:ext cx="6572250" cy="1011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DAA00-3270-425A-83B3-F22BF39987D6}">
      <dsp:nvSpPr>
        <dsp:cNvPr id="0" name=""/>
        <dsp:cNvSpPr/>
      </dsp:nvSpPr>
      <dsp:spPr>
        <a:xfrm>
          <a:off x="306094" y="1494525"/>
          <a:ext cx="556536" cy="556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2F4F7-5A6A-44CA-9E01-895D0B9E08DF}">
      <dsp:nvSpPr>
        <dsp:cNvPr id="0" name=""/>
        <dsp:cNvSpPr/>
      </dsp:nvSpPr>
      <dsp:spPr>
        <a:xfrm>
          <a:off x="1168726" y="1266851"/>
          <a:ext cx="5403523" cy="1011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91" tIns="107091" rIns="107091" bIns="10709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Calibrating and enforcing the use of </a:t>
          </a:r>
          <a:r>
            <a:rPr lang="en-US" sz="1700" b="1" u="sng" kern="1200" dirty="0"/>
            <a:t>client tracking </a:t>
          </a:r>
          <a:r>
            <a:rPr lang="en-US" sz="1700" kern="1200" dirty="0"/>
            <a:t>protocol and database systems (i.e., HMIS).</a:t>
          </a:r>
        </a:p>
      </dsp:txBody>
      <dsp:txXfrm>
        <a:off x="1168726" y="1266851"/>
        <a:ext cx="5403523" cy="1011884"/>
      </dsp:txXfrm>
    </dsp:sp>
    <dsp:sp modelId="{4B5A553C-D38A-498E-BFDA-A0D72209BFE3}">
      <dsp:nvSpPr>
        <dsp:cNvPr id="0" name=""/>
        <dsp:cNvSpPr/>
      </dsp:nvSpPr>
      <dsp:spPr>
        <a:xfrm>
          <a:off x="0" y="2531707"/>
          <a:ext cx="6572250" cy="1011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57BF7-3714-4C2E-B404-528C3DB501D3}">
      <dsp:nvSpPr>
        <dsp:cNvPr id="0" name=""/>
        <dsp:cNvSpPr/>
      </dsp:nvSpPr>
      <dsp:spPr>
        <a:xfrm>
          <a:off x="306094" y="2759380"/>
          <a:ext cx="556536" cy="556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50C8F-231F-4B88-A68E-1EB07A5F4103}">
      <dsp:nvSpPr>
        <dsp:cNvPr id="0" name=""/>
        <dsp:cNvSpPr/>
      </dsp:nvSpPr>
      <dsp:spPr>
        <a:xfrm>
          <a:off x="1168726" y="2531707"/>
          <a:ext cx="5403523" cy="1011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91" tIns="107091" rIns="107091" bIns="10709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Creating and </a:t>
          </a:r>
          <a:r>
            <a:rPr lang="en-US" sz="1700" b="1" u="sng" kern="1200" dirty="0"/>
            <a:t>utilizing metrics </a:t>
          </a:r>
          <a:r>
            <a:rPr lang="en-US" sz="1700" kern="1200" dirty="0"/>
            <a:t>to track inputs and outcomes of coordinated/individualized services.</a:t>
          </a:r>
        </a:p>
      </dsp:txBody>
      <dsp:txXfrm>
        <a:off x="1168726" y="2531707"/>
        <a:ext cx="5403523" cy="1011884"/>
      </dsp:txXfrm>
    </dsp:sp>
    <dsp:sp modelId="{78D1CDA7-6B5D-40D2-90B9-6C57A7898643}">
      <dsp:nvSpPr>
        <dsp:cNvPr id="0" name=""/>
        <dsp:cNvSpPr/>
      </dsp:nvSpPr>
      <dsp:spPr>
        <a:xfrm>
          <a:off x="0" y="3796562"/>
          <a:ext cx="6572250" cy="10118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26C39-4CB5-44AD-9F2B-B998675BD865}">
      <dsp:nvSpPr>
        <dsp:cNvPr id="0" name=""/>
        <dsp:cNvSpPr/>
      </dsp:nvSpPr>
      <dsp:spPr>
        <a:xfrm>
          <a:off x="306094" y="4024236"/>
          <a:ext cx="556536" cy="5565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82D52-F4BE-45F1-A1B6-A4204AE30D28}">
      <dsp:nvSpPr>
        <dsp:cNvPr id="0" name=""/>
        <dsp:cNvSpPr/>
      </dsp:nvSpPr>
      <dsp:spPr>
        <a:xfrm>
          <a:off x="1168726" y="3796562"/>
          <a:ext cx="5403523" cy="1011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91" tIns="107091" rIns="107091" bIns="10709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Establishing benchmarks and </a:t>
          </a:r>
          <a:r>
            <a:rPr lang="en-US" sz="1700" b="1" u="sng" kern="1200" dirty="0"/>
            <a:t>real-time feedback </a:t>
          </a:r>
          <a:r>
            <a:rPr lang="en-US" sz="1700" kern="1200" dirty="0"/>
            <a:t>mechanisms to support ongoing gap analyses, funding allocations, and service coordination.</a:t>
          </a:r>
        </a:p>
      </dsp:txBody>
      <dsp:txXfrm>
        <a:off x="1168726" y="3796562"/>
        <a:ext cx="5403523" cy="10118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FB583-78ED-5E4F-A01F-DC2DF014ED08}">
      <dsp:nvSpPr>
        <dsp:cNvPr id="0" name=""/>
        <dsp:cNvSpPr/>
      </dsp:nvSpPr>
      <dsp:spPr>
        <a:xfrm>
          <a:off x="0" y="27992"/>
          <a:ext cx="5141912" cy="1722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County Supervisors immediately create a task force</a:t>
          </a:r>
        </a:p>
      </dsp:txBody>
      <dsp:txXfrm>
        <a:off x="84073" y="112065"/>
        <a:ext cx="4973766" cy="1554094"/>
      </dsp:txXfrm>
    </dsp:sp>
    <dsp:sp modelId="{034DD933-FB5F-9148-ADDD-DD702284D243}">
      <dsp:nvSpPr>
        <dsp:cNvPr id="0" name=""/>
        <dsp:cNvSpPr/>
      </dsp:nvSpPr>
      <dsp:spPr>
        <a:xfrm>
          <a:off x="0" y="1842392"/>
          <a:ext cx="5141912" cy="1722240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City council members place the issue on their agenda </a:t>
          </a:r>
        </a:p>
      </dsp:txBody>
      <dsp:txXfrm>
        <a:off x="84073" y="1926465"/>
        <a:ext cx="4973766" cy="1554094"/>
      </dsp:txXfrm>
    </dsp:sp>
    <dsp:sp modelId="{0A487EC9-F6F4-8248-9D36-B8434736948A}">
      <dsp:nvSpPr>
        <dsp:cNvPr id="0" name=""/>
        <dsp:cNvSpPr/>
      </dsp:nvSpPr>
      <dsp:spPr>
        <a:xfrm>
          <a:off x="0" y="3656792"/>
          <a:ext cx="5141912" cy="1722240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Citizens call for reform and reorganization</a:t>
          </a:r>
        </a:p>
      </dsp:txBody>
      <dsp:txXfrm>
        <a:off x="84073" y="3740865"/>
        <a:ext cx="4973766" cy="1554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D54F9-FFA5-B64A-868F-851F6EA79577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8CE41-7B9C-9B41-8DB0-66AEDCCC7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6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3/16/22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diagramDrawing" Target="../diagrams/drawing4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diagramQuickStyle" Target="../diagrams/quickStyle4.xml"/><Relationship Id="rId5" Type="http://schemas.microsoft.com/office/2007/relationships/hdphoto" Target="../media/hdphoto3.wdp"/><Relationship Id="rId10" Type="http://schemas.openxmlformats.org/officeDocument/2006/relationships/diagramLayout" Target="../diagrams/layout4.xml"/><Relationship Id="rId4" Type="http://schemas.openxmlformats.org/officeDocument/2006/relationships/image" Target="../media/image10.png"/><Relationship Id="rId9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tionslo.com/" TargetMode="External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diagramQuickStyle" Target="../diagrams/quickStyle1.xml"/><Relationship Id="rId5" Type="http://schemas.microsoft.com/office/2007/relationships/hdphoto" Target="../media/hdphoto3.wdp"/><Relationship Id="rId10" Type="http://schemas.openxmlformats.org/officeDocument/2006/relationships/diagramLayout" Target="../diagrams/layout1.xml"/><Relationship Id="rId4" Type="http://schemas.openxmlformats.org/officeDocument/2006/relationships/image" Target="../media/image10.png"/><Relationship Id="rId9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an_Luis_Obispo_County,_California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jobsanger.blogspot.com/2012/06/number-of-homeless-children-still.html" TargetMode="External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newwestcouncilwatch.ca/2019/04/some-intended-consequences-of-increasing-affordable-housing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diagramLayout" Target="../diagrams/layout3.xml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microsoft.com/office/2007/relationships/hdphoto" Target="../media/hdphoto2.wdp"/><Relationship Id="rId15" Type="http://schemas.openxmlformats.org/officeDocument/2006/relationships/hyperlink" Target="https://creativecommons.org/licenses/by-nc/3.0/" TargetMode="External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Relationship Id="rId14" Type="http://schemas.openxmlformats.org/officeDocument/2006/relationships/hyperlink" Target="https://www.vianolavie.org/2019/07/30/krewe-living-on-the-fring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6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7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E3500-05EF-6042-AFD0-1534B2EFD548}"/>
              </a:ext>
            </a:extLst>
          </p:cNvPr>
          <p:cNvSpPr txBox="1"/>
          <p:nvPr/>
        </p:nvSpPr>
        <p:spPr>
          <a:xfrm>
            <a:off x="6556100" y="1360493"/>
            <a:ext cx="4972511" cy="31067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7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THE UNHOUSED: THE LAW AND POLICY DEBATED</a:t>
            </a:r>
          </a:p>
        </p:txBody>
      </p:sp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A5D36F9E-E11A-EE41-9C60-14934F9356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17536" b="-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8" name="Freeform: Shape 20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D574B-F09D-DA4B-B235-7596A18B7A28}"/>
              </a:ext>
            </a:extLst>
          </p:cNvPr>
          <p:cNvSpPr txBox="1"/>
          <p:nvPr/>
        </p:nvSpPr>
        <p:spPr>
          <a:xfrm>
            <a:off x="9181955" y="5760260"/>
            <a:ext cx="288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 Blakeslee</a:t>
            </a:r>
          </a:p>
          <a:p>
            <a:r>
              <a:rPr lang="en-US" dirty="0"/>
              <a:t>Gregory Francisco Gillett</a:t>
            </a:r>
          </a:p>
        </p:txBody>
      </p:sp>
    </p:spTree>
    <p:extLst>
      <p:ext uri="{BB962C8B-B14F-4D97-AF65-F5344CB8AC3E}">
        <p14:creationId xmlns:p14="http://schemas.microsoft.com/office/powerpoint/2010/main" val="383157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8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FCFAD-5AB1-E14E-906A-F279E3124E8C}"/>
              </a:ext>
            </a:extLst>
          </p:cNvPr>
          <p:cNvSpPr txBox="1">
            <a:spLocks/>
          </p:cNvSpPr>
          <p:nvPr/>
        </p:nvSpPr>
        <p:spPr>
          <a:xfrm>
            <a:off x="1490145" y="2376862"/>
            <a:ext cx="2640646" cy="2104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>
                <a:solidFill>
                  <a:srgbClr val="FFFFFF"/>
                </a:solidFill>
              </a:rPr>
              <a:t>Next Steps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4" name="TextBox 2">
            <a:extLst>
              <a:ext uri="{FF2B5EF4-FFF2-40B4-BE49-F238E27FC236}">
                <a16:creationId xmlns:a16="http://schemas.microsoft.com/office/drawing/2014/main" id="{689ED1BD-51B0-4ECE-A9EB-CFFE857C8F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318277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4280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EE905-28FD-B64F-85EB-FF0817CC08AA}"/>
              </a:ext>
            </a:extLst>
          </p:cNvPr>
          <p:cNvSpPr/>
          <p:nvPr/>
        </p:nvSpPr>
        <p:spPr>
          <a:xfrm>
            <a:off x="7323645" y="1643240"/>
            <a:ext cx="3970877" cy="46531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cap="all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Why Does this matter?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500" b="0" cap="all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500" b="0" cap="all" spc="0" dirty="0">
                <a:ln w="0"/>
                <a:solidFill>
                  <a:srgbClr val="F5811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CALIFORNIA</a:t>
            </a:r>
            <a:r>
              <a:rPr lang="en-US" sz="6500" b="0" cap="all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500" b="0" cap="all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COMEBACK</a:t>
            </a:r>
            <a:r>
              <a:rPr lang="en-US" sz="6500" b="0" cap="all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6500" b="0" cap="all" spc="0" dirty="0">
                <a:ln w="0"/>
                <a:solidFill>
                  <a:srgbClr val="F5811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PLAN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000" cap="all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sky, outdoor, mountain, water&#10;&#10;Description automatically generated">
            <a:extLst>
              <a:ext uri="{FF2B5EF4-FFF2-40B4-BE49-F238E27FC236}">
                <a16:creationId xmlns:a16="http://schemas.microsoft.com/office/drawing/2014/main" id="{1B7FDC48-0248-114A-8FC6-FA24EA90B3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0"/>
          <a:stretch/>
        </p:blipFill>
        <p:spPr>
          <a:xfrm>
            <a:off x="643467" y="720071"/>
            <a:ext cx="5503939" cy="5503939"/>
          </a:xfrm>
          <a:custGeom>
            <a:avLst/>
            <a:gdLst/>
            <a:ahLst/>
            <a:cxnLst/>
            <a:rect l="l" t="t" r="r" b="b"/>
            <a:pathLst>
              <a:path w="3051400" h="3051400">
                <a:moveTo>
                  <a:pt x="1525700" y="171641"/>
                </a:moveTo>
                <a:cubicBezTo>
                  <a:pt x="2273526" y="171641"/>
                  <a:pt x="2879759" y="777874"/>
                  <a:pt x="2879759" y="1525700"/>
                </a:cubicBezTo>
                <a:cubicBezTo>
                  <a:pt x="2879759" y="2273526"/>
                  <a:pt x="2273526" y="2879759"/>
                  <a:pt x="1525700" y="2879759"/>
                </a:cubicBezTo>
                <a:cubicBezTo>
                  <a:pt x="777874" y="2879759"/>
                  <a:pt x="171641" y="2273526"/>
                  <a:pt x="171641" y="1525700"/>
                </a:cubicBezTo>
                <a:cubicBezTo>
                  <a:pt x="171641" y="777874"/>
                  <a:pt x="777874" y="171641"/>
                  <a:pt x="1525700" y="171641"/>
                </a:cubicBezTo>
                <a:close/>
                <a:moveTo>
                  <a:pt x="1525700" y="133499"/>
                </a:moveTo>
                <a:cubicBezTo>
                  <a:pt x="756809" y="133499"/>
                  <a:pt x="133499" y="756809"/>
                  <a:pt x="133499" y="1525700"/>
                </a:cubicBezTo>
                <a:cubicBezTo>
                  <a:pt x="133499" y="2294591"/>
                  <a:pt x="756809" y="2917901"/>
                  <a:pt x="1525700" y="2917901"/>
                </a:cubicBezTo>
                <a:cubicBezTo>
                  <a:pt x="2294591" y="2917901"/>
                  <a:pt x="2917901" y="2294591"/>
                  <a:pt x="2917901" y="1525700"/>
                </a:cubicBezTo>
                <a:cubicBezTo>
                  <a:pt x="2917901" y="756809"/>
                  <a:pt x="2294591" y="133499"/>
                  <a:pt x="1525700" y="133499"/>
                </a:cubicBezTo>
                <a:close/>
                <a:moveTo>
                  <a:pt x="1525700" y="0"/>
                </a:moveTo>
                <a:cubicBezTo>
                  <a:pt x="2368321" y="0"/>
                  <a:pt x="3051400" y="683079"/>
                  <a:pt x="3051400" y="1525700"/>
                </a:cubicBezTo>
                <a:cubicBezTo>
                  <a:pt x="3051400" y="2368321"/>
                  <a:pt x="2368321" y="3051400"/>
                  <a:pt x="1525700" y="3051400"/>
                </a:cubicBezTo>
                <a:cubicBezTo>
                  <a:pt x="683079" y="3051400"/>
                  <a:pt x="0" y="2368321"/>
                  <a:pt x="0" y="1525700"/>
                </a:cubicBezTo>
                <a:cubicBezTo>
                  <a:pt x="0" y="683079"/>
                  <a:pt x="683079" y="0"/>
                  <a:pt x="1525700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3991EB4-1F71-4BE4-B24D-277DD5EE9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977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831CE95-4680-1741-963A-646504DF7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07" y="803062"/>
            <a:ext cx="712118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45633D-7FA7-4D93-8E45-D385B582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532B9D-ADFC-4AEF-97D4-9FC87BB61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B9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D7D2D7A-3392-FB41-947E-D12D9AFC0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2" y="1350575"/>
            <a:ext cx="10577744" cy="41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1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C9664EF-0D74-4781-B4B4-646A93B5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C0CC2-F056-47AD-A361-F33F5EE97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560C9F-7A8F-4FBA-BD3A-EB75B62E4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AA4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544FC2F-BD59-D744-BD63-9ED2C9BCD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2" y="1046466"/>
            <a:ext cx="10577744" cy="47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4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E87C20B-2C3E-43CB-896A-A729E97C3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52E719-0B1D-4DC8-B2CB-8BA5556F1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12700">
            <a:solidFill>
              <a:srgbClr val="FA9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6D326-DA6F-B24E-9F0D-ED749BE0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98" y="801792"/>
            <a:ext cx="6708411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D6ADAE-F197-4356-BBA3-7B49F2A7B2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1" t="15162" r="-1" b="248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5BE2824-A619-43D4-8CEE-814E76EAC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blipFill dpi="0" rotWithShape="1">
            <a:blip r:embed="rId7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F757314-8028-429F-A691-15514DF1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531684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FB0F09-9A6D-4393-94DE-D19BB32F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669517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1A8FF86-3729-44D9-9029-E0816A7E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484434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24F705-30C0-4ED8-9364-62609FAD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5253661"/>
            <a:ext cx="1080904" cy="1080902"/>
            <a:chOff x="9685338" y="4460675"/>
            <a:chExt cx="1080904" cy="108090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011EC6B-5921-4E83-802A-C8EDBFF94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6591F3A-6CC6-475E-B681-19B2E17DC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1C4036-517F-4F4C-A701-656670C8986A}"/>
              </a:ext>
            </a:extLst>
          </p:cNvPr>
          <p:cNvSpPr txBox="1"/>
          <p:nvPr/>
        </p:nvSpPr>
        <p:spPr>
          <a:xfrm>
            <a:off x="1051560" y="2612367"/>
            <a:ext cx="9966960" cy="3017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96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Download the Report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9600" cap="all" dirty="0">
                <a:solidFill>
                  <a:srgbClr val="CC9900"/>
                </a:solidFill>
                <a:latin typeface="+mj-lt"/>
                <a:ea typeface="+mj-ea"/>
                <a:cs typeface="+mj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9600" cap="all" dirty="0">
                <a:solidFill>
                  <a:schemeClr val="accent2"/>
                </a:solidFill>
                <a:latin typeface="+mj-lt"/>
                <a:ea typeface="+mj-ea"/>
                <a:cs typeface="+mj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actionslo</a:t>
            </a:r>
            <a:r>
              <a:rPr lang="en-US" sz="9600" cap="all" dirty="0">
                <a:solidFill>
                  <a:srgbClr val="CC9900"/>
                </a:solidFill>
                <a:latin typeface="+mj-lt"/>
                <a:ea typeface="+mj-ea"/>
                <a:cs typeface="+mj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US" sz="9600" cap="all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indent="-18288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9600" cap="all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F8B5C-CC4C-874E-B921-3529FBF8764E}"/>
              </a:ext>
            </a:extLst>
          </p:cNvPr>
          <p:cNvSpPr txBox="1"/>
          <p:nvPr/>
        </p:nvSpPr>
        <p:spPr>
          <a:xfrm>
            <a:off x="6587545" y="3007389"/>
            <a:ext cx="4869179" cy="3065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22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9A6280E2-F48B-6541-9EFB-649584E8FF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2813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5BE2824-A619-43D4-8CEE-814E76EAC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blipFill dpi="0" rotWithShape="1">
            <a:blip r:embed="rId7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757314-8028-429F-A691-15514DF1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531684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FB0F09-9A6D-4393-94DE-D19BB32F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669517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A8FF86-3729-44D9-9029-E0816A7E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484434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924F705-30C0-4ED8-9364-62609FAD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5253661"/>
            <a:ext cx="1080904" cy="1080902"/>
            <a:chOff x="9685338" y="4460675"/>
            <a:chExt cx="1080904" cy="108090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011EC6B-5921-4E83-802A-C8EDBFF94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6591F3A-6CC6-475E-B681-19B2E17DC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2550F6-1901-E34B-A6EF-013859821ED6}"/>
              </a:ext>
            </a:extLst>
          </p:cNvPr>
          <p:cNvSpPr txBox="1"/>
          <p:nvPr/>
        </p:nvSpPr>
        <p:spPr>
          <a:xfrm>
            <a:off x="1051560" y="2612367"/>
            <a:ext cx="9966960" cy="3017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9600" cap="all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POLICY: HERE AT HOME</a:t>
            </a:r>
          </a:p>
        </p:txBody>
      </p:sp>
    </p:spTree>
    <p:extLst>
      <p:ext uri="{BB962C8B-B14F-4D97-AF65-F5344CB8AC3E}">
        <p14:creationId xmlns:p14="http://schemas.microsoft.com/office/powerpoint/2010/main" val="34268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25BFD9-1393-874D-A755-5156E795A1DA}"/>
              </a:ext>
            </a:extLst>
          </p:cNvPr>
          <p:cNvSpPr txBox="1">
            <a:spLocks/>
          </p:cNvSpPr>
          <p:nvPr/>
        </p:nvSpPr>
        <p:spPr>
          <a:xfrm>
            <a:off x="8200102" y="1432223"/>
            <a:ext cx="3991898" cy="3609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60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Current Organization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DB096BF-CD2C-6249-AFB1-3C115BCCA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9" y="-13928"/>
            <a:ext cx="6045863" cy="68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54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75918D5-DD55-4548-870C-A7B021C3C76A}"/>
              </a:ext>
            </a:extLst>
          </p:cNvPr>
          <p:cNvSpPr txBox="1">
            <a:spLocks/>
          </p:cNvSpPr>
          <p:nvPr/>
        </p:nvSpPr>
        <p:spPr>
          <a:xfrm>
            <a:off x="1490145" y="2376862"/>
            <a:ext cx="2640646" cy="2104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Create a Joint powers authority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2E8264-F378-4B48-9BC8-78B6252AAC2B}"/>
              </a:ext>
            </a:extLst>
          </p:cNvPr>
          <p:cNvSpPr txBox="1"/>
          <p:nvPr/>
        </p:nvSpPr>
        <p:spPr>
          <a:xfrm>
            <a:off x="6096000" y="763377"/>
            <a:ext cx="513596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dirty="0"/>
              <a:t>The JPA is a separate government organization created by the member agencies but is legally independent from them. Some of the potential advantages of a JPA include:</a:t>
            </a:r>
          </a:p>
        </p:txBody>
      </p:sp>
      <p:graphicFrame>
        <p:nvGraphicFramePr>
          <p:cNvPr id="31" name="TextBox 20">
            <a:extLst>
              <a:ext uri="{FF2B5EF4-FFF2-40B4-BE49-F238E27FC236}">
                <a16:creationId xmlns:a16="http://schemas.microsoft.com/office/drawing/2014/main" id="{5FD11BF9-28D4-4BE5-AC2B-DACA9527F7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621087"/>
              </p:ext>
            </p:extLst>
          </p:nvPr>
        </p:nvGraphicFramePr>
        <p:xfrm>
          <a:off x="6096000" y="168273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8DCE9700-4350-FD43-AEF7-28A176D23D22}"/>
              </a:ext>
            </a:extLst>
          </p:cNvPr>
          <p:cNvSpPr txBox="1">
            <a:spLocks/>
          </p:cNvSpPr>
          <p:nvPr/>
        </p:nvSpPr>
        <p:spPr>
          <a:xfrm>
            <a:off x="7343661" y="3428998"/>
            <a:ext cx="2640646" cy="2104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AC2602"/>
                </a:solidFill>
              </a:rPr>
              <a:t>ACCOUNATBILITY</a:t>
            </a:r>
          </a:p>
          <a:p>
            <a:pPr algn="ctr">
              <a:spcAft>
                <a:spcPts val="600"/>
              </a:spcAft>
            </a:pPr>
            <a:r>
              <a:rPr lang="en-US" sz="800" dirty="0">
                <a:solidFill>
                  <a:srgbClr val="AC2602"/>
                </a:solidFill>
              </a:rPr>
              <a:t>____________________________________________</a:t>
            </a:r>
          </a:p>
          <a:p>
            <a:pPr algn="ctr">
              <a:spcAft>
                <a:spcPts val="600"/>
              </a:spcAft>
            </a:pPr>
            <a:r>
              <a:rPr lang="en-US" sz="3000" dirty="0">
                <a:solidFill>
                  <a:srgbClr val="AC2602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137952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90D2DB-928B-0642-A4AF-BD5C5C13AA57}"/>
              </a:ext>
            </a:extLst>
          </p:cNvPr>
          <p:cNvSpPr txBox="1"/>
          <p:nvPr/>
        </p:nvSpPr>
        <p:spPr>
          <a:xfrm>
            <a:off x="5166360" y="740710"/>
            <a:ext cx="60579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As a legally separate public agency a JPA can hire staﬀ, issue revenue bonds, obtain ﬁnancing, sue or be sued, and manage property.   JPA’s typically protect their member agencies from JPA liabilities.   Some of the advantages of a JPA include: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A2A40670-50D2-4F5A-8037-F07C8507B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742312"/>
              </p:ext>
            </p:extLst>
          </p:nvPr>
        </p:nvGraphicFramePr>
        <p:xfrm>
          <a:off x="5166360" y="2622593"/>
          <a:ext cx="6172200" cy="3123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D787CB51-AFF3-024D-BCE2-2F022EDD6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88340" y="2853425"/>
            <a:ext cx="3337086" cy="2498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475F75-0D32-234A-80E8-EE3794D956C8}"/>
              </a:ext>
            </a:extLst>
          </p:cNvPr>
          <p:cNvSpPr txBox="1"/>
          <p:nvPr/>
        </p:nvSpPr>
        <p:spPr>
          <a:xfrm>
            <a:off x="490220" y="6478045"/>
            <a:ext cx="444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en.wikipedia.org/wiki/San_Luis_Obispo_County,_California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620B7D5-7762-144C-BE5E-916C8685A059}"/>
              </a:ext>
            </a:extLst>
          </p:cNvPr>
          <p:cNvSpPr txBox="1">
            <a:spLocks/>
          </p:cNvSpPr>
          <p:nvPr/>
        </p:nvSpPr>
        <p:spPr>
          <a:xfrm>
            <a:off x="796414" y="680795"/>
            <a:ext cx="34707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Additional</a:t>
            </a:r>
          </a:p>
          <a:p>
            <a:pPr algn="ctr">
              <a:spcAft>
                <a:spcPts val="600"/>
              </a:spcAft>
            </a:pPr>
            <a:r>
              <a:rPr lang="en-US" sz="4000" dirty="0"/>
              <a:t>BENEFITS </a:t>
            </a:r>
          </a:p>
          <a:p>
            <a:pPr algn="r">
              <a:spcAft>
                <a:spcPts val="600"/>
              </a:spcAft>
            </a:pPr>
            <a:r>
              <a:rPr lang="en-US" sz="4000" dirty="0"/>
              <a:t>OF A JPA</a:t>
            </a:r>
          </a:p>
        </p:txBody>
      </p:sp>
    </p:spTree>
    <p:extLst>
      <p:ext uri="{BB962C8B-B14F-4D97-AF65-F5344CB8AC3E}">
        <p14:creationId xmlns:p14="http://schemas.microsoft.com/office/powerpoint/2010/main" val="3289156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5FA039-7A34-1649-8C84-7297ADD76300}"/>
              </a:ext>
            </a:extLst>
          </p:cNvPr>
          <p:cNvSpPr/>
          <p:nvPr/>
        </p:nvSpPr>
        <p:spPr>
          <a:xfrm>
            <a:off x="7449385" y="3750146"/>
            <a:ext cx="4972511" cy="31067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cap="all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Proposed Organization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33DAB35-1D26-B141-96FA-84EF79A00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" y="-20467"/>
            <a:ext cx="6572561" cy="68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1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holding a sign&#10;&#10;Description automatically generated">
            <a:extLst>
              <a:ext uri="{FF2B5EF4-FFF2-40B4-BE49-F238E27FC236}">
                <a16:creationId xmlns:a16="http://schemas.microsoft.com/office/drawing/2014/main" id="{F0A6107E-5569-2A4D-8B64-A29BB2BA2A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b="1541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9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B8CDA2-5214-434B-8B4E-7A9C06DCB9F9}"/>
              </a:ext>
            </a:extLst>
          </p:cNvPr>
          <p:cNvSpPr txBox="1">
            <a:spLocks/>
          </p:cNvSpPr>
          <p:nvPr/>
        </p:nvSpPr>
        <p:spPr>
          <a:xfrm>
            <a:off x="0" y="937090"/>
            <a:ext cx="5318760" cy="49838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7400" dirty="0">
                <a:solidFill>
                  <a:srgbClr val="FFFFFF"/>
                </a:solidFill>
              </a:rPr>
              <a:t>Upon the creation of a JPA, pursue a two-pronged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3658B-2CF8-1442-8DAB-C7ABFE7743F7}"/>
              </a:ext>
            </a:extLst>
          </p:cNvPr>
          <p:cNvSpPr txBox="1"/>
          <p:nvPr/>
        </p:nvSpPr>
        <p:spPr>
          <a:xfrm>
            <a:off x="9388027" y="6657944"/>
            <a:ext cx="280397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 tooltip="http://jobsanger.blogspot.com/2012/06/number-of-homeless-children-still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2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1C7FF924-8DA0-4BE9-8C7E-095B0EC13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424A7B-CFD8-264C-9FDE-9DEA09B6248F}"/>
              </a:ext>
            </a:extLst>
          </p:cNvPr>
          <p:cNvSpPr txBox="1">
            <a:spLocks/>
          </p:cNvSpPr>
          <p:nvPr/>
        </p:nvSpPr>
        <p:spPr>
          <a:xfrm>
            <a:off x="6330738" y="-140965"/>
            <a:ext cx="52995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Prong 1: Strategic Housing</a:t>
            </a:r>
          </a:p>
        </p:txBody>
      </p:sp>
      <p:pic>
        <p:nvPicPr>
          <p:cNvPr id="5" name="Picture 4" descr="A picture containing outdoor, building, house, road&#10;&#10;Description automatically generated">
            <a:extLst>
              <a:ext uri="{FF2B5EF4-FFF2-40B4-BE49-F238E27FC236}">
                <a16:creationId xmlns:a16="http://schemas.microsoft.com/office/drawing/2014/main" id="{4659AC42-B5F1-BC49-AA7F-65EB1987C3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2319" b="1"/>
          <a:stretch/>
        </p:blipFill>
        <p:spPr>
          <a:xfrm>
            <a:off x="633999" y="1471463"/>
            <a:ext cx="5112461" cy="39253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C382E-409A-1147-A871-A7D505E979A7}"/>
              </a:ext>
            </a:extLst>
          </p:cNvPr>
          <p:cNvSpPr txBox="1"/>
          <p:nvPr/>
        </p:nvSpPr>
        <p:spPr>
          <a:xfrm>
            <a:off x="6330738" y="2656979"/>
            <a:ext cx="5299585" cy="3970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7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Coordinating and aligning jurisdictional strategies related to land use, housing elements, transportation, and funding to support SHS projects;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7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Identifying and acquiring properties throughout the county to increase the supply of SHS units;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17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Creating and implementing regional policies and ordinances to streamline permitting procedures, provide density bonuses and builder incentives, reforming parking and setback impediments for SHS projects;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1700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700" dirty="0"/>
              <a:t>Establishing and enforcing regional and sub-regional benchmarks to increase accountability.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29B4A8-2CF0-48DC-B29E-F3B62EDDC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71DA811-F7AE-460D-9891-57F221994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747795E-BBFD-44B4-892D-2054745A8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96741F-32CF-2F48-801F-25AE8F7A0EE0}"/>
              </a:ext>
            </a:extLst>
          </p:cNvPr>
          <p:cNvSpPr txBox="1"/>
          <p:nvPr/>
        </p:nvSpPr>
        <p:spPr>
          <a:xfrm>
            <a:off x="561677" y="6586853"/>
            <a:ext cx="26196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s://newwestcouncilwatch.ca/2019/04/some-intended-consequences-of-increasing-affordable-hous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5EEDF4-D657-224F-A002-C436B361513A}"/>
              </a:ext>
            </a:extLst>
          </p:cNvPr>
          <p:cNvSpPr txBox="1"/>
          <p:nvPr/>
        </p:nvSpPr>
        <p:spPr>
          <a:xfrm>
            <a:off x="6330738" y="1223997"/>
            <a:ext cx="5428931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800" b="1" dirty="0"/>
              <a:t>Increase the supply of ‘Strategic Housing Solution’ (SHS) units (emergency shelters, residential hotels, group homes, tiny villages, single-room occupancy dwellings, permanent supportive housing) to reduce homelessness by:</a:t>
            </a:r>
          </a:p>
        </p:txBody>
      </p:sp>
    </p:spTree>
    <p:extLst>
      <p:ext uri="{BB962C8B-B14F-4D97-AF65-F5344CB8AC3E}">
        <p14:creationId xmlns:p14="http://schemas.microsoft.com/office/powerpoint/2010/main" val="307355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F6290BC-9965-4CE2-94DB-75DE794D5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208936"/>
              </p:ext>
            </p:extLst>
          </p:nvPr>
        </p:nvGraphicFramePr>
        <p:xfrm>
          <a:off x="622300" y="1417319"/>
          <a:ext cx="6572250" cy="4810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A2E45E6-C2A2-FE4E-A358-8A837E1580A5}"/>
              </a:ext>
            </a:extLst>
          </p:cNvPr>
          <p:cNvSpPr txBox="1"/>
          <p:nvPr/>
        </p:nvSpPr>
        <p:spPr>
          <a:xfrm>
            <a:off x="622300" y="4845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Reform service streams to promote individualized services and quality of care by: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F2E18C8-4D16-CE41-A6DB-EE06D43722B6}"/>
              </a:ext>
            </a:extLst>
          </p:cNvPr>
          <p:cNvSpPr txBox="1">
            <a:spLocks/>
          </p:cNvSpPr>
          <p:nvPr/>
        </p:nvSpPr>
        <p:spPr>
          <a:xfrm>
            <a:off x="8128757" y="807720"/>
            <a:ext cx="3770793" cy="23042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/>
              <a:t>Prong 2: </a:t>
            </a:r>
          </a:p>
          <a:p>
            <a:pPr algn="ctr">
              <a:spcAft>
                <a:spcPts val="600"/>
              </a:spcAft>
            </a:pPr>
            <a:r>
              <a:rPr lang="en-US" sz="4000" dirty="0"/>
              <a:t>Individualized services</a:t>
            </a: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995FC127-0838-844A-93E5-562283631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912510" y="3288832"/>
            <a:ext cx="4206342" cy="247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829853-4C89-C342-82F9-612F558868D4}"/>
              </a:ext>
            </a:extLst>
          </p:cNvPr>
          <p:cNvSpPr txBox="1"/>
          <p:nvPr/>
        </p:nvSpPr>
        <p:spPr>
          <a:xfrm>
            <a:off x="7800710" y="6593655"/>
            <a:ext cx="3583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4" tooltip="https://www.vianolavie.org/2019/07/30/krewe-living-on-the-fringe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5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590425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Custom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{B2795961-5C67-DC48-B093-FD74CDDE0295}tf10001120</Template>
  <TotalTime>5707</TotalTime>
  <Words>444</Words>
  <Application>Microsoft Macintosh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Rockwell</vt:lpstr>
      <vt:lpstr>Rockwell Condensed</vt:lpstr>
      <vt:lpstr>Rockwell Extra Bold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Luis Obispo County Citizens Homeless Commission</dc:title>
  <dc:creator>Gregory Gillett</dc:creator>
  <cp:lastModifiedBy>Gregory Gillett</cp:lastModifiedBy>
  <cp:revision>10</cp:revision>
  <dcterms:created xsi:type="dcterms:W3CDTF">2021-12-29T20:47:45Z</dcterms:created>
  <dcterms:modified xsi:type="dcterms:W3CDTF">2022-03-17T00:19:22Z</dcterms:modified>
</cp:coreProperties>
</file>