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60" r:id="rId4"/>
    <p:sldId id="262" r:id="rId5"/>
    <p:sldId id="270" r:id="rId6"/>
    <p:sldId id="266" r:id="rId7"/>
    <p:sldId id="268" r:id="rId8"/>
    <p:sldId id="269" r:id="rId9"/>
    <p:sldId id="271" r:id="rId10"/>
    <p:sldId id="272" r:id="rId11"/>
    <p:sldId id="267" r:id="rId12"/>
    <p:sldId id="273" r:id="rId13"/>
    <p:sldId id="274" r:id="rId14"/>
    <p:sldId id="275" r:id="rId15"/>
    <p:sldId id="277" r:id="rId16"/>
    <p:sldId id="278" r:id="rId17"/>
    <p:sldId id="279" r:id="rId18"/>
    <p:sldId id="282" r:id="rId19"/>
    <p:sldId id="283" r:id="rId20"/>
    <p:sldId id="284" r:id="rId21"/>
    <p:sldId id="281" r:id="rId22"/>
    <p:sldId id="285" r:id="rId23"/>
    <p:sldId id="280"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284"/>
    <a:srgbClr val="0B3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1"/>
  </p:normalViewPr>
  <p:slideViewPr>
    <p:cSldViewPr snapToGrid="0" snapToObjects="1" showGuides="1">
      <p:cViewPr>
        <p:scale>
          <a:sx n="95" d="100"/>
          <a:sy n="95" d="100"/>
        </p:scale>
        <p:origin x="133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8" name="TextBox 7"/>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6" name="TextBox 5"/>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extLst>
    <p:ext uri="{DCECCB84-F9BA-43D5-87BE-67443E8EF086}">
      <p15:sldGuideLst xmlns:p15="http://schemas.microsoft.com/office/powerpoint/2012/main">
        <p15:guide id="1" pos="2880" userDrawn="1">
          <p15:clr>
            <a:srgbClr val="FBAE40"/>
          </p15:clr>
        </p15:guide>
        <p15:guide id="2" orient="horz" pos="288" userDrawn="1">
          <p15:clr>
            <a:srgbClr val="FBAE40"/>
          </p15:clr>
        </p15:guide>
        <p15:guide id="3" pos="576" userDrawn="1">
          <p15:clr>
            <a:srgbClr val="FBAE40"/>
          </p15:clr>
        </p15:guide>
        <p15:guide id="4" pos="5184" userDrawn="1">
          <p15:clr>
            <a:srgbClr val="FBAE40"/>
          </p15:clr>
        </p15:guide>
        <p15:guide id="5" orient="horz" pos="3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47880-F9C5-5349-8313-F5A5C5372B34}"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457F4-8158-C646-99A3-09F03AD8EF94}" type="slidenum">
              <a:rPr lang="en-US" smtClean="0"/>
              <a:t>‹#›</a:t>
            </a:fld>
            <a:endParaRPr lang="en-US"/>
          </a:p>
        </p:txBody>
      </p:sp>
      <p:sp>
        <p:nvSpPr>
          <p:cNvPr id="7" name="Rectangle 6"/>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8" name="TextBox 7"/>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0" name="TextBox 9"/>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47880-F9C5-5349-8313-F5A5C5372B34}"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457F4-8158-C646-99A3-09F03AD8EF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47880-F9C5-5349-8313-F5A5C5372B34}"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457F4-8158-C646-99A3-09F03AD8EF94}" type="slidenum">
              <a:rPr lang="en-US" smtClean="0"/>
              <a:t>‹#›</a:t>
            </a:fld>
            <a:endParaRPr lang="en-US"/>
          </a:p>
        </p:txBody>
      </p:sp>
      <p:sp>
        <p:nvSpPr>
          <p:cNvPr id="7" name="Rectangle 6"/>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8" name="TextBox 7"/>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0" name="TextBox 9"/>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847880-F9C5-5349-8313-F5A5C5372B34}"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457F4-8158-C646-99A3-09F03AD8EF94}" type="slidenum">
              <a:rPr lang="en-US" smtClean="0"/>
              <a:t>‹#›</a:t>
            </a:fld>
            <a:endParaRPr lang="en-US"/>
          </a:p>
        </p:txBody>
      </p:sp>
      <p:sp>
        <p:nvSpPr>
          <p:cNvPr id="7" name="Rectangle 6"/>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8" name="TextBox 7"/>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0" name="TextBox 9"/>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47880-F9C5-5349-8313-F5A5C5372B34}"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457F4-8158-C646-99A3-09F03AD8EF94}" type="slidenum">
              <a:rPr lang="en-US" smtClean="0"/>
              <a:t>‹#›</a:t>
            </a:fld>
            <a:endParaRPr lang="en-US"/>
          </a:p>
        </p:txBody>
      </p:sp>
      <p:sp>
        <p:nvSpPr>
          <p:cNvPr id="8" name="Rectangle 7"/>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9" name="TextBox 8"/>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1" name="TextBox 10"/>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47880-F9C5-5349-8313-F5A5C5372B34}"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457F4-8158-C646-99A3-09F03AD8EF94}" type="slidenum">
              <a:rPr lang="en-US" smtClean="0"/>
              <a:t>‹#›</a:t>
            </a:fld>
            <a:endParaRPr lang="en-US"/>
          </a:p>
        </p:txBody>
      </p:sp>
      <p:sp>
        <p:nvSpPr>
          <p:cNvPr id="10" name="Rectangle 9"/>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11" name="TextBox 10"/>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3" name="TextBox 12"/>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47880-F9C5-5349-8313-F5A5C5372B34}"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457F4-8158-C646-99A3-09F03AD8EF94}" type="slidenum">
              <a:rPr lang="en-US" smtClean="0"/>
              <a:t>‹#›</a:t>
            </a:fld>
            <a:endParaRPr lang="en-US"/>
          </a:p>
        </p:txBody>
      </p:sp>
      <p:sp>
        <p:nvSpPr>
          <p:cNvPr id="6" name="Rectangle 5"/>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7" name="TextBox 6"/>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9" name="TextBox 8"/>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47880-F9C5-5349-8313-F5A5C5372B34}"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457F4-8158-C646-99A3-09F03AD8EF94}" type="slidenum">
              <a:rPr lang="en-US" smtClean="0"/>
              <a:t>‹#›</a:t>
            </a:fld>
            <a:endParaRPr lang="en-US"/>
          </a:p>
        </p:txBody>
      </p:sp>
      <p:sp>
        <p:nvSpPr>
          <p:cNvPr id="5" name="Rectangle 4"/>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6" name="TextBox 5"/>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8" name="TextBox 7"/>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47880-F9C5-5349-8313-F5A5C5372B34}"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457F4-8158-C646-99A3-09F03AD8EF94}" type="slidenum">
              <a:rPr lang="en-US" smtClean="0"/>
              <a:t>‹#›</a:t>
            </a:fld>
            <a:endParaRPr lang="en-US"/>
          </a:p>
        </p:txBody>
      </p:sp>
      <p:sp>
        <p:nvSpPr>
          <p:cNvPr id="8" name="Rectangle 7"/>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9" name="TextBox 8"/>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1" name="TextBox 10"/>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847880-F9C5-5349-8313-F5A5C5372B34}"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457F4-8158-C646-99A3-09F03AD8EF94}" type="slidenum">
              <a:rPr lang="en-US" smtClean="0"/>
              <a:t>‹#›</a:t>
            </a:fld>
            <a:endParaRPr lang="en-US"/>
          </a:p>
        </p:txBody>
      </p:sp>
      <p:sp>
        <p:nvSpPr>
          <p:cNvPr id="8" name="Rectangle 7"/>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9" name="TextBox 8"/>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27" y="5876936"/>
            <a:ext cx="863745" cy="863745"/>
          </a:xfrm>
          <a:prstGeom prst="rect">
            <a:avLst/>
          </a:prstGeom>
        </p:spPr>
      </p:pic>
      <p:sp>
        <p:nvSpPr>
          <p:cNvPr id="11" name="TextBox 10"/>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47880-F9C5-5349-8313-F5A5C5372B34}" type="datetimeFigureOut">
              <a:rPr lang="en-US" smtClean="0"/>
              <a:t>3/10/2022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457F4-8158-C646-99A3-09F03AD8EF94}" type="slidenum">
              <a:rPr lang="en-US" smtClean="0"/>
              <a:t>‹#›</a:t>
            </a:fld>
            <a:endParaRPr lang="en-US"/>
          </a:p>
        </p:txBody>
      </p:sp>
      <p:sp>
        <p:nvSpPr>
          <p:cNvPr id="7" name="Rectangle 6"/>
          <p:cNvSpPr/>
          <p:nvPr userDrawn="1"/>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sp>
        <p:nvSpPr>
          <p:cNvPr id="8" name="TextBox 7"/>
          <p:cNvSpPr txBox="1"/>
          <p:nvPr userDrawn="1"/>
        </p:nvSpPr>
        <p:spPr>
          <a:xfrm>
            <a:off x="1375674" y="6174745"/>
            <a:ext cx="3579530" cy="261610"/>
          </a:xfrm>
          <a:prstGeom prst="rect">
            <a:avLst/>
          </a:prstGeom>
          <a:noFill/>
        </p:spPr>
        <p:txBody>
          <a:bodyPr wrap="square" rtlCol="0">
            <a:spAutoFit/>
          </a:bodyPr>
          <a:lstStyle/>
          <a:p>
            <a:pPr algn="l"/>
            <a:r>
              <a:rPr lang="en-US" sz="1100" b="1" dirty="0">
                <a:solidFill>
                  <a:schemeClr val="bg1"/>
                </a:solidFill>
                <a:latin typeface="Open Sans" charset="0"/>
                <a:ea typeface="Open Sans" charset="0"/>
                <a:cs typeface="Open Sans" charset="0"/>
              </a:rPr>
              <a:t>COUNTY OF SAN LUIS OBISPO</a:t>
            </a:r>
          </a:p>
        </p:txBody>
      </p:sp>
      <p:pic>
        <p:nvPicPr>
          <p:cNvPr id="9" name="Picture 8"/>
          <p:cNvPicPr>
            <a:picLocks noChangeAspect="1"/>
          </p:cNvPicPr>
          <p:nvPr userDrawn="1"/>
        </p:nvPicPr>
        <p:blipFill>
          <a:blip r:embed="rId13"/>
          <a:stretch>
            <a:fillRect/>
          </a:stretch>
        </p:blipFill>
        <p:spPr>
          <a:xfrm>
            <a:off x="482527" y="5876936"/>
            <a:ext cx="863745" cy="863745"/>
          </a:xfrm>
          <a:prstGeom prst="rect">
            <a:avLst/>
          </a:prstGeom>
        </p:spPr>
      </p:pic>
      <p:sp>
        <p:nvSpPr>
          <p:cNvPr id="10" name="TextBox 9"/>
          <p:cNvSpPr txBox="1"/>
          <p:nvPr userDrawn="1"/>
        </p:nvSpPr>
        <p:spPr>
          <a:xfrm>
            <a:off x="5259837" y="6171714"/>
            <a:ext cx="3579530" cy="261610"/>
          </a:xfrm>
          <a:prstGeom prst="rect">
            <a:avLst/>
          </a:prstGeom>
          <a:noFill/>
        </p:spPr>
        <p:txBody>
          <a:bodyPr wrap="square" rtlCol="0">
            <a:spAutoFit/>
          </a:bodyPr>
          <a:lstStyle/>
          <a:p>
            <a:pPr algn="r"/>
            <a:r>
              <a:rPr lang="en-US" sz="1100" dirty="0" err="1">
                <a:solidFill>
                  <a:schemeClr val="bg1"/>
                </a:solidFill>
                <a:latin typeface="Open Sans" charset="0"/>
                <a:ea typeface="Open Sans" charset="0"/>
                <a:cs typeface="Open Sans" charset="0"/>
              </a:rPr>
              <a:t>www.slocounty.ca.gov</a:t>
            </a:r>
            <a:endParaRPr lang="en-US" sz="110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581862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53100"/>
            <a:ext cx="9144000" cy="1104900"/>
          </a:xfrm>
          <a:prstGeom prst="rect">
            <a:avLst/>
          </a:prstGeom>
          <a:solidFill>
            <a:srgbClr val="0B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3B5E"/>
              </a:solidFill>
            </a:endParaRPr>
          </a:p>
        </p:txBody>
      </p:sp>
      <p:pic>
        <p:nvPicPr>
          <p:cNvPr id="10" name="Picture 9"/>
          <p:cNvPicPr>
            <a:picLocks noChangeAspect="1"/>
          </p:cNvPicPr>
          <p:nvPr/>
        </p:nvPicPr>
        <p:blipFill>
          <a:blip r:embed="rId2"/>
          <a:stretch>
            <a:fillRect/>
          </a:stretch>
        </p:blipFill>
        <p:spPr>
          <a:xfrm>
            <a:off x="3003331" y="1039083"/>
            <a:ext cx="3137338" cy="3137338"/>
          </a:xfrm>
          <a:prstGeom prst="rect">
            <a:avLst/>
          </a:prstGeom>
        </p:spPr>
      </p:pic>
      <p:sp>
        <p:nvSpPr>
          <p:cNvPr id="11" name="TextBox 10"/>
          <p:cNvSpPr txBox="1"/>
          <p:nvPr/>
        </p:nvSpPr>
        <p:spPr>
          <a:xfrm>
            <a:off x="2020225" y="4397703"/>
            <a:ext cx="5103550" cy="461665"/>
          </a:xfrm>
          <a:prstGeom prst="rect">
            <a:avLst/>
          </a:prstGeom>
          <a:noFill/>
        </p:spPr>
        <p:txBody>
          <a:bodyPr wrap="square" rtlCol="0">
            <a:spAutoFit/>
          </a:bodyPr>
          <a:lstStyle/>
          <a:p>
            <a:pPr algn="ctr"/>
            <a:r>
              <a:rPr lang="en-US" sz="2400" b="1" dirty="0">
                <a:solidFill>
                  <a:srgbClr val="818284"/>
                </a:solidFill>
                <a:latin typeface="Open Sans" charset="0"/>
                <a:ea typeface="Open Sans" charset="0"/>
                <a:cs typeface="Open Sans" charset="0"/>
              </a:rPr>
              <a:t>COUNTY OF SAN LUIS OBISPO</a:t>
            </a:r>
          </a:p>
        </p:txBody>
      </p:sp>
      <p:sp>
        <p:nvSpPr>
          <p:cNvPr id="13" name="TextBox 12"/>
          <p:cNvSpPr txBox="1"/>
          <p:nvPr/>
        </p:nvSpPr>
        <p:spPr>
          <a:xfrm>
            <a:off x="2020225" y="6208251"/>
            <a:ext cx="5103550" cy="338554"/>
          </a:xfrm>
          <a:prstGeom prst="rect">
            <a:avLst/>
          </a:prstGeom>
          <a:noFill/>
        </p:spPr>
        <p:txBody>
          <a:bodyPr wrap="square" rtlCol="0">
            <a:spAutoFit/>
          </a:bodyPr>
          <a:lstStyle/>
          <a:p>
            <a:pPr algn="ctr"/>
            <a:r>
              <a:rPr lang="en-US" sz="1600" dirty="0" err="1">
                <a:solidFill>
                  <a:schemeClr val="bg1"/>
                </a:solidFill>
                <a:latin typeface="Open Sans" charset="0"/>
                <a:ea typeface="Open Sans" charset="0"/>
                <a:cs typeface="Open Sans" charset="0"/>
              </a:rPr>
              <a:t>www.slocounty.ca.gov</a:t>
            </a:r>
            <a:endParaRPr lang="en-US" sz="160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62948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CA1C99C2-0290-41E2-9377-6D80770068F7">
            <a:extLst>
              <a:ext uri="{FF2B5EF4-FFF2-40B4-BE49-F238E27FC236}">
                <a16:creationId xmlns:a16="http://schemas.microsoft.com/office/drawing/2014/main" id="{870376F6-B353-4777-BFD9-3BA78052A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6" r="-3" b="4496"/>
          <a:stretch/>
        </p:blipFill>
        <p:spPr bwMode="auto">
          <a:xfrm>
            <a:off x="20" y="2"/>
            <a:ext cx="565096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56958832-1ACF-4642-B281-0D92C62CC6EC">
            <a:extLst>
              <a:ext uri="{FF2B5EF4-FFF2-40B4-BE49-F238E27FC236}">
                <a16:creationId xmlns:a16="http://schemas.microsoft.com/office/drawing/2014/main" id="{02829E30-A298-4427-95DE-9FC946CA4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64" r="26681" b="-2"/>
          <a:stretch/>
        </p:blipFill>
        <p:spPr bwMode="auto">
          <a:xfrm>
            <a:off x="5740152" y="1"/>
            <a:ext cx="3403847"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6BAE88B1-4D7D-4703-80C4-B6030FBF288F">
            <a:extLst>
              <a:ext uri="{FF2B5EF4-FFF2-40B4-BE49-F238E27FC236}">
                <a16:creationId xmlns:a16="http://schemas.microsoft.com/office/drawing/2014/main" id="{5D7373B7-AF6D-46E3-B858-96BE2D0908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94" b="20135"/>
          <a:stretch/>
        </p:blipFill>
        <p:spPr bwMode="auto">
          <a:xfrm>
            <a:off x="20" y="4316255"/>
            <a:ext cx="5127618"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3989EE7-FA91-4AB3-B8B4-391E207074E0}"/>
              </a:ext>
            </a:extLst>
          </p:cNvPr>
          <p:cNvSpPr txBox="1"/>
          <p:nvPr/>
        </p:nvSpPr>
        <p:spPr>
          <a:xfrm>
            <a:off x="4757737" y="3996130"/>
            <a:ext cx="4129361" cy="157691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a:solidFill>
                  <a:schemeClr val="tx1"/>
                </a:solidFill>
                <a:latin typeface="+mj-lt"/>
                <a:ea typeface="+mj-ea"/>
                <a:cs typeface="+mj-cs"/>
              </a:rPr>
              <a:t>Palisades Avenue, Los Osos</a:t>
            </a:r>
          </a:p>
        </p:txBody>
      </p:sp>
    </p:spTree>
    <p:extLst>
      <p:ext uri="{BB962C8B-B14F-4D97-AF65-F5344CB8AC3E}">
        <p14:creationId xmlns:p14="http://schemas.microsoft.com/office/powerpoint/2010/main" val="353010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B877-A08E-4603-A021-C3E517D04BB0}"/>
              </a:ext>
            </a:extLst>
          </p:cNvPr>
          <p:cNvSpPr>
            <a:spLocks noGrp="1"/>
          </p:cNvSpPr>
          <p:nvPr>
            <p:ph type="title"/>
          </p:nvPr>
        </p:nvSpPr>
        <p:spPr/>
        <p:txBody>
          <a:bodyPr vert="horz" lIns="91440" tIns="45720" rIns="91440" bIns="45720" rtlCol="0">
            <a:normAutofit/>
          </a:bodyPr>
          <a:lstStyle/>
          <a:p>
            <a:br>
              <a:rPr lang="en-US" sz="3000" kern="1200">
                <a:effectLst/>
                <a:latin typeface="+mj-lt"/>
                <a:ea typeface="+mj-ea"/>
                <a:cs typeface="+mj-cs"/>
              </a:rPr>
            </a:br>
            <a:endParaRPr lang="en-US" sz="3000" kern="1200">
              <a:latin typeface="+mj-lt"/>
              <a:ea typeface="+mj-ea"/>
              <a:cs typeface="+mj-cs"/>
            </a:endParaRPr>
          </a:p>
        </p:txBody>
      </p:sp>
      <p:pic>
        <p:nvPicPr>
          <p:cNvPr id="18" name="Content Placeholder 17">
            <a:extLst>
              <a:ext uri="{FF2B5EF4-FFF2-40B4-BE49-F238E27FC236}">
                <a16:creationId xmlns:a16="http://schemas.microsoft.com/office/drawing/2014/main" id="{B23FD430-950D-4E16-ADE1-AEDF54BB4731}"/>
              </a:ext>
            </a:extLst>
          </p:cNvPr>
          <p:cNvPicPr>
            <a:picLocks noGrp="1" noChangeAspect="1"/>
          </p:cNvPicPr>
          <p:nvPr>
            <p:ph sz="half" idx="1"/>
          </p:nvPr>
        </p:nvPicPr>
        <p:blipFill>
          <a:blip r:embed="rId2"/>
          <a:stretch>
            <a:fillRect/>
          </a:stretch>
        </p:blipFill>
        <p:spPr>
          <a:xfrm>
            <a:off x="-21289" y="59506"/>
            <a:ext cx="4481860" cy="5424508"/>
          </a:xfrm>
        </p:spPr>
      </p:pic>
      <p:sp>
        <p:nvSpPr>
          <p:cNvPr id="12" name="Content Placeholder 11">
            <a:extLst>
              <a:ext uri="{FF2B5EF4-FFF2-40B4-BE49-F238E27FC236}">
                <a16:creationId xmlns:a16="http://schemas.microsoft.com/office/drawing/2014/main" id="{2F43F3E9-DB10-4757-AB75-DA49766A93A2}"/>
              </a:ext>
            </a:extLst>
          </p:cNvPr>
          <p:cNvSpPr>
            <a:spLocks noGrp="1"/>
          </p:cNvSpPr>
          <p:nvPr>
            <p:ph sz="half" idx="2"/>
          </p:nvPr>
        </p:nvSpPr>
        <p:spPr/>
        <p:txBody>
          <a:bodyPr/>
          <a:lstStyle/>
          <a:p>
            <a:endParaRPr lang="en-US" dirty="0"/>
          </a:p>
        </p:txBody>
      </p:sp>
      <p:pic>
        <p:nvPicPr>
          <p:cNvPr id="2058" name="Picture 10" descr="Number of Homeless People on Skid Row Spikes by 11%">
            <a:extLst>
              <a:ext uri="{FF2B5EF4-FFF2-40B4-BE49-F238E27FC236}">
                <a16:creationId xmlns:a16="http://schemas.microsoft.com/office/drawing/2014/main" id="{0F229B4F-8D88-4B72-B12E-150F81085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572" y="1"/>
            <a:ext cx="4683428" cy="31144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 County COVID-19 Update: 46 More Deaths, Outbreak at Skid Row Homeless  Shelter – The Hollywood Reporter">
            <a:extLst>
              <a:ext uri="{FF2B5EF4-FFF2-40B4-BE49-F238E27FC236}">
                <a16:creationId xmlns:a16="http://schemas.microsoft.com/office/drawing/2014/main" id="{A76FD373-D8F5-4C8C-BEBB-0E77C1019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572" y="3114481"/>
            <a:ext cx="4683427" cy="263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0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42D9-482F-4C73-8535-EA6583DDCF92}"/>
              </a:ext>
            </a:extLst>
          </p:cNvPr>
          <p:cNvSpPr>
            <a:spLocks noGrp="1"/>
          </p:cNvSpPr>
          <p:nvPr>
            <p:ph type="title"/>
          </p:nvPr>
        </p:nvSpPr>
        <p:spPr>
          <a:xfrm>
            <a:off x="628650" y="365126"/>
            <a:ext cx="7886700" cy="1584254"/>
          </a:xfrm>
        </p:spPr>
        <p:txBody>
          <a:bodyPr>
            <a:normAutofit fontScale="90000"/>
          </a:bodyPr>
          <a:lstStyle/>
          <a:p>
            <a:r>
              <a:rPr lang="en-US" sz="3100" b="1" i="1" dirty="0" err="1">
                <a:effectLst/>
                <a:ea typeface="Times New Roman" panose="02020603050405020304" pitchFamily="18" charset="0"/>
              </a:rPr>
              <a:t>Lavan</a:t>
            </a:r>
            <a:r>
              <a:rPr lang="en-US" sz="3100" b="1" i="1" dirty="0">
                <a:effectLst/>
                <a:ea typeface="Times New Roman" panose="02020603050405020304" pitchFamily="18" charset="0"/>
              </a:rPr>
              <a:t> v. City of Los Angeles</a:t>
            </a:r>
            <a:r>
              <a:rPr lang="en-US" sz="3100" i="1" dirty="0">
                <a:effectLst/>
                <a:ea typeface="Times New Roman" panose="02020603050405020304" pitchFamily="18" charset="0"/>
              </a:rPr>
              <a:t> </a:t>
            </a:r>
            <a:r>
              <a:rPr lang="en-US" sz="3100" dirty="0">
                <a:effectLst/>
                <a:ea typeface="Times New Roman" panose="02020603050405020304" pitchFamily="18" charset="0"/>
              </a:rPr>
              <a:t>693 F.3d 1022 (9</a:t>
            </a:r>
            <a:r>
              <a:rPr lang="en-US" sz="3100" baseline="30000" dirty="0">
                <a:effectLst/>
                <a:ea typeface="Times New Roman" panose="02020603050405020304" pitchFamily="18" charset="0"/>
              </a:rPr>
              <a:t>th</a:t>
            </a:r>
            <a:r>
              <a:rPr lang="en-US" sz="3100" dirty="0">
                <a:effectLst/>
                <a:ea typeface="Times New Roman" panose="02020603050405020304" pitchFamily="18" charset="0"/>
              </a:rPr>
              <a:t> Cir. 2012): constitutionality of removing personal property from the right of way</a:t>
            </a:r>
            <a:br>
              <a:rPr lang="en-US" sz="4400" dirty="0">
                <a:effectLst/>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B180B3F-6CFD-4AC3-9419-CB45740790B0}"/>
              </a:ext>
            </a:extLst>
          </p:cNvPr>
          <p:cNvSpPr>
            <a:spLocks noGrp="1"/>
          </p:cNvSpPr>
          <p:nvPr>
            <p:ph idx="1"/>
          </p:nvPr>
        </p:nvSpPr>
        <p:spPr>
          <a:xfrm>
            <a:off x="628650" y="1825625"/>
            <a:ext cx="7886700" cy="3821549"/>
          </a:xfrm>
        </p:spPr>
        <p:txBody>
          <a:bodyPr>
            <a:normAutofit/>
          </a:bodyPr>
          <a:lstStyle/>
          <a:p>
            <a:r>
              <a:rPr lang="en-US" b="0" i="0" dirty="0">
                <a:solidFill>
                  <a:srgbClr val="4A4A4A"/>
                </a:solidFill>
                <a:effectLst/>
                <a:latin typeface="Avenir Next"/>
              </a:rPr>
              <a:t>The court held “that the Fourth and Fourteenth Amendments protect homeless persons from government seizure and </a:t>
            </a:r>
            <a:r>
              <a:rPr lang="en-US" b="1" i="1" u="sng" dirty="0">
                <a:solidFill>
                  <a:srgbClr val="4A4A4A"/>
                </a:solidFill>
                <a:effectLst/>
                <a:latin typeface="Avenir Next"/>
              </a:rPr>
              <a:t>summary</a:t>
            </a:r>
            <a:r>
              <a:rPr lang="en-US" b="0" i="0" dirty="0">
                <a:solidFill>
                  <a:srgbClr val="4A4A4A"/>
                </a:solidFill>
                <a:effectLst/>
                <a:latin typeface="Avenir Next"/>
              </a:rPr>
              <a:t> destruction of their unabandoned, but momentarily unattended, personal property.”</a:t>
            </a:r>
          </a:p>
          <a:p>
            <a:r>
              <a:rPr lang="en-US" i="1" dirty="0"/>
              <a:t>“This simple rule holds regardless of whether the property in question is an Escalade or an EDAR, a Cadillac or a cart.”</a:t>
            </a:r>
          </a:p>
        </p:txBody>
      </p:sp>
    </p:spTree>
    <p:extLst>
      <p:ext uri="{BB962C8B-B14F-4D97-AF65-F5344CB8AC3E}">
        <p14:creationId xmlns:p14="http://schemas.microsoft.com/office/powerpoint/2010/main" val="219766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CCB55A-0032-4C65-A5F2-8AE53F3D7BA0}"/>
              </a:ext>
            </a:extLst>
          </p:cNvPr>
          <p:cNvSpPr>
            <a:spLocks noGrp="1"/>
          </p:cNvSpPr>
          <p:nvPr>
            <p:ph type="title"/>
          </p:nvPr>
        </p:nvSpPr>
        <p:spPr>
          <a:xfrm>
            <a:off x="457200" y="4385067"/>
            <a:ext cx="8192729" cy="1030996"/>
          </a:xfrm>
        </p:spPr>
        <p:txBody>
          <a:bodyPr vert="horz" lIns="91440" tIns="45720" rIns="91440" bIns="45720" rtlCol="0" anchor="b">
            <a:normAutofit/>
          </a:bodyPr>
          <a:lstStyle/>
          <a:p>
            <a:pPr algn="ctr"/>
            <a:r>
              <a:rPr lang="en-US" sz="2900" b="1" i="1" kern="1200" dirty="0">
                <a:solidFill>
                  <a:schemeClr val="tx1"/>
                </a:solidFill>
                <a:effectLst/>
                <a:latin typeface="+mj-lt"/>
                <a:ea typeface="+mj-ea"/>
                <a:cs typeface="+mj-cs"/>
              </a:rPr>
              <a:t>EDAR: Everyone Deserves a Home</a:t>
            </a:r>
            <a:endParaRPr lang="en-US" sz="2900" kern="1200" dirty="0">
              <a:solidFill>
                <a:schemeClr val="tx1"/>
              </a:solidFill>
              <a:latin typeface="+mj-lt"/>
              <a:ea typeface="+mj-ea"/>
              <a:cs typeface="+mj-cs"/>
            </a:endParaRPr>
          </a:p>
        </p:txBody>
      </p:sp>
      <p:pic>
        <p:nvPicPr>
          <p:cNvPr id="3076" name="Picture 4" descr="Everyone Deserves a Roof - Tiny House Blog">
            <a:extLst>
              <a:ext uri="{FF2B5EF4-FFF2-40B4-BE49-F238E27FC236}">
                <a16:creationId xmlns:a16="http://schemas.microsoft.com/office/drawing/2014/main" id="{4E8A4BDF-99A8-4287-89BC-4D174A1C20A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106" r="5924" b="-4"/>
          <a:stretch/>
        </p:blipFill>
        <p:spPr bwMode="auto">
          <a:xfrm>
            <a:off x="20" y="10"/>
            <a:ext cx="4571975" cy="42525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OK: Shopping Cart Becomes Housing Start | Homeless shelter design,  Portable shelter, Homeless">
            <a:extLst>
              <a:ext uri="{FF2B5EF4-FFF2-40B4-BE49-F238E27FC236}">
                <a16:creationId xmlns:a16="http://schemas.microsoft.com/office/drawing/2014/main" id="{AC3A3215-69F7-4CFA-BA06-1799C65C6CE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38" r="26180" b="3"/>
          <a:stretch/>
        </p:blipFill>
        <p:spPr bwMode="auto">
          <a:xfrm>
            <a:off x="4571999" y="-681"/>
            <a:ext cx="4572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3078" name="Straight Connector 72">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9" name="Straight Connector 74">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843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14E1C-6FE4-487A-A376-F9C3222BC241}"/>
              </a:ext>
            </a:extLst>
          </p:cNvPr>
          <p:cNvSpPr>
            <a:spLocks noGrp="1"/>
          </p:cNvSpPr>
          <p:nvPr>
            <p:ph type="title"/>
          </p:nvPr>
        </p:nvSpPr>
        <p:spPr/>
        <p:txBody>
          <a:bodyPr>
            <a:normAutofit/>
          </a:bodyPr>
          <a:lstStyle/>
          <a:p>
            <a:r>
              <a:rPr lang="en-US" sz="2800" b="1" i="1" dirty="0" err="1">
                <a:effectLst/>
                <a:ea typeface="Times New Roman" panose="02020603050405020304" pitchFamily="18" charset="0"/>
              </a:rPr>
              <a:t>Lavan</a:t>
            </a:r>
            <a:r>
              <a:rPr lang="en-US" sz="2800" b="1" i="1" dirty="0">
                <a:effectLst/>
                <a:ea typeface="Times New Roman" panose="02020603050405020304" pitchFamily="18" charset="0"/>
              </a:rPr>
              <a:t> v. City of Los Angeles</a:t>
            </a:r>
            <a:r>
              <a:rPr lang="en-US" sz="2800" i="1" dirty="0">
                <a:effectLst/>
                <a:ea typeface="Times New Roman" panose="02020603050405020304" pitchFamily="18" charset="0"/>
              </a:rPr>
              <a:t> </a:t>
            </a:r>
            <a:r>
              <a:rPr lang="en-US" sz="2800" dirty="0">
                <a:effectLst/>
                <a:ea typeface="Times New Roman" panose="02020603050405020304" pitchFamily="18" charset="0"/>
              </a:rPr>
              <a:t>693 F.3d 1022 (9</a:t>
            </a:r>
            <a:r>
              <a:rPr lang="en-US" sz="2800" baseline="30000" dirty="0">
                <a:effectLst/>
                <a:ea typeface="Times New Roman" panose="02020603050405020304" pitchFamily="18" charset="0"/>
              </a:rPr>
              <a:t>th</a:t>
            </a:r>
            <a:r>
              <a:rPr lang="en-US" sz="2800" dirty="0">
                <a:effectLst/>
                <a:ea typeface="Times New Roman" panose="02020603050405020304" pitchFamily="18" charset="0"/>
              </a:rPr>
              <a:t> Cir. 2012): constitutionality of removing personal property from the right of way</a:t>
            </a:r>
            <a:endParaRPr lang="en-US" sz="2800" dirty="0"/>
          </a:p>
        </p:txBody>
      </p:sp>
      <p:sp>
        <p:nvSpPr>
          <p:cNvPr id="6" name="Content Placeholder 5">
            <a:extLst>
              <a:ext uri="{FF2B5EF4-FFF2-40B4-BE49-F238E27FC236}">
                <a16:creationId xmlns:a16="http://schemas.microsoft.com/office/drawing/2014/main" id="{85A6F8F8-03B6-40FB-A7F1-49CBBC552F57}"/>
              </a:ext>
            </a:extLst>
          </p:cNvPr>
          <p:cNvSpPr>
            <a:spLocks noGrp="1"/>
          </p:cNvSpPr>
          <p:nvPr>
            <p:ph idx="1"/>
          </p:nvPr>
        </p:nvSpPr>
        <p:spPr/>
        <p:txBody>
          <a:bodyPr/>
          <a:lstStyle/>
          <a:p>
            <a:r>
              <a:rPr lang="en-US" dirty="0"/>
              <a:t>Provide notice of the pending clean-up unless the property constitutes a hazard</a:t>
            </a:r>
          </a:p>
          <a:p>
            <a:pPr marL="0" indent="0">
              <a:buNone/>
            </a:pPr>
            <a:endParaRPr lang="en-US" dirty="0"/>
          </a:p>
          <a:p>
            <a:r>
              <a:rPr lang="en-US" dirty="0"/>
              <a:t>Must separate personal property from the trash and store the personal property for 90 days and “</a:t>
            </a:r>
            <a:r>
              <a:rPr lang="en-US" b="0" i="0" dirty="0">
                <a:solidFill>
                  <a:srgbClr val="4A4A4A"/>
                </a:solidFill>
                <a:effectLst/>
                <a:latin typeface="Avenir Next"/>
              </a:rPr>
              <a:t>take reasonable steps to give notice that the property has been taken so the owner can pursue available remedies for its return.” </a:t>
            </a:r>
            <a:endParaRPr lang="en-US" dirty="0"/>
          </a:p>
        </p:txBody>
      </p:sp>
    </p:spTree>
    <p:extLst>
      <p:ext uri="{BB962C8B-B14F-4D97-AF65-F5344CB8AC3E}">
        <p14:creationId xmlns:p14="http://schemas.microsoft.com/office/powerpoint/2010/main" val="12826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esertrain v. City of Los Angeles | Michael Kohlhaas dot org">
            <a:extLst>
              <a:ext uri="{FF2B5EF4-FFF2-40B4-BE49-F238E27FC236}">
                <a16:creationId xmlns:a16="http://schemas.microsoft.com/office/drawing/2014/main" id="{587A13C9-DF18-4838-9D34-A9A40280A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5438"/>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FF7A3-846F-4364-9FD5-19788A1F7EC5}"/>
              </a:ext>
            </a:extLst>
          </p:cNvPr>
          <p:cNvSpPr>
            <a:spLocks noGrp="1"/>
          </p:cNvSpPr>
          <p:nvPr>
            <p:ph type="title"/>
          </p:nvPr>
        </p:nvSpPr>
        <p:spPr>
          <a:xfrm>
            <a:off x="2035420" y="174207"/>
            <a:ext cx="6977951" cy="1232563"/>
          </a:xfrm>
        </p:spPr>
        <p:txBody>
          <a:bodyPr>
            <a:normAutofit/>
          </a:bodyPr>
          <a:lstStyle/>
          <a:p>
            <a:r>
              <a:rPr lang="en-US" sz="1900" b="1" i="1" dirty="0" err="1">
                <a:effectLst/>
                <a:ea typeface="Times New Roman" panose="02020603050405020304" pitchFamily="18" charset="0"/>
              </a:rPr>
              <a:t>Desertrain</a:t>
            </a:r>
            <a:r>
              <a:rPr lang="en-US" sz="1900" b="1" i="1" dirty="0">
                <a:effectLst/>
                <a:ea typeface="Times New Roman" panose="02020603050405020304" pitchFamily="18" charset="0"/>
              </a:rPr>
              <a:t> v. City of Los Angeles </a:t>
            </a:r>
            <a:r>
              <a:rPr lang="en-US" sz="1900" dirty="0">
                <a:effectLst/>
                <a:ea typeface="Times New Roman" panose="02020603050405020304" pitchFamily="18" charset="0"/>
              </a:rPr>
              <a:t>754 F.3d 1147 (9</a:t>
            </a:r>
            <a:r>
              <a:rPr lang="en-US" sz="1900" baseline="30000" dirty="0">
                <a:effectLst/>
                <a:ea typeface="Times New Roman" panose="02020603050405020304" pitchFamily="18" charset="0"/>
              </a:rPr>
              <a:t>th</a:t>
            </a:r>
            <a:r>
              <a:rPr lang="en-US" sz="1900" dirty="0">
                <a:effectLst/>
                <a:ea typeface="Times New Roman" panose="02020603050405020304" pitchFamily="18" charset="0"/>
              </a:rPr>
              <a:t> Cir. 2014): constitutionality of overnight camping ordinances</a:t>
            </a:r>
            <a:br>
              <a:rPr lang="en-US" sz="1900" dirty="0">
                <a:effectLst/>
                <a:ea typeface="Times New Roman" panose="02020603050405020304" pitchFamily="18" charset="0"/>
              </a:rPr>
            </a:br>
            <a:endParaRPr lang="en-US" sz="1900" dirty="0"/>
          </a:p>
        </p:txBody>
      </p:sp>
      <p:sp>
        <p:nvSpPr>
          <p:cNvPr id="3" name="Content Placeholder 2">
            <a:extLst>
              <a:ext uri="{FF2B5EF4-FFF2-40B4-BE49-F238E27FC236}">
                <a16:creationId xmlns:a16="http://schemas.microsoft.com/office/drawing/2014/main" id="{748E7A38-BFB3-46D1-9A3D-BD084C503F20}"/>
              </a:ext>
            </a:extLst>
          </p:cNvPr>
          <p:cNvSpPr>
            <a:spLocks noGrp="1"/>
          </p:cNvSpPr>
          <p:nvPr>
            <p:ph idx="1"/>
          </p:nvPr>
        </p:nvSpPr>
        <p:spPr>
          <a:xfrm>
            <a:off x="5245240" y="1698171"/>
            <a:ext cx="3768131" cy="4478792"/>
          </a:xfrm>
        </p:spPr>
        <p:txBody>
          <a:bodyPr>
            <a:normAutofit/>
          </a:bodyPr>
          <a:lstStyle/>
          <a:p>
            <a:pPr marL="0" marR="0" indent="0">
              <a:spcBef>
                <a:spcPts val="0"/>
              </a:spcBef>
              <a:spcAft>
                <a:spcPts val="0"/>
              </a:spcAft>
              <a:buNone/>
            </a:pPr>
            <a:r>
              <a:rPr lang="en-US" sz="1400" dirty="0">
                <a:latin typeface="Calibri" panose="020F0502020204030204" pitchFamily="34" charset="0"/>
                <a:ea typeface="Calibri" panose="020F0502020204030204" pitchFamily="34" charset="0"/>
              </a:rPr>
              <a:t>I</a:t>
            </a:r>
            <a:r>
              <a:rPr lang="en-US" sz="1400" dirty="0">
                <a:effectLst/>
                <a:latin typeface="Calibri" panose="020F0502020204030204" pitchFamily="34" charset="0"/>
                <a:ea typeface="Calibri" panose="020F0502020204030204" pitchFamily="34" charset="0"/>
              </a:rPr>
              <a:t>n 1983, the City of LA enacted Section 85.02 which was as follows:</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530225" marR="758825" indent="0">
              <a:spcBef>
                <a:spcPts val="0"/>
              </a:spcBef>
              <a:spcAft>
                <a:spcPts val="0"/>
              </a:spcAft>
              <a:buNone/>
            </a:pPr>
            <a:r>
              <a:rPr lang="en-US" sz="1400" dirty="0">
                <a:solidFill>
                  <a:srgbClr val="FF0000"/>
                </a:solidFill>
                <a:effectLst/>
                <a:latin typeface="Calibri" panose="020F0502020204030204" pitchFamily="34" charset="0"/>
                <a:ea typeface="Calibri" panose="020F0502020204030204" pitchFamily="34" charset="0"/>
              </a:rPr>
              <a:t>USE OF STREETS AND PUBLIC PARKING LOTS FOR HABITATION.</a:t>
            </a:r>
          </a:p>
          <a:p>
            <a:pPr marL="530225" marR="758825" indent="0">
              <a:spcBef>
                <a:spcPts val="0"/>
              </a:spcBef>
              <a:spcAft>
                <a:spcPts val="0"/>
              </a:spcAft>
              <a:buNone/>
            </a:pPr>
            <a:r>
              <a:rPr lang="en-US" sz="1400" dirty="0">
                <a:solidFill>
                  <a:srgbClr val="FF0000"/>
                </a:solidFill>
                <a:effectLst/>
                <a:latin typeface="Calibri" panose="020F0502020204030204" pitchFamily="34" charset="0"/>
                <a:ea typeface="Calibri" panose="020F0502020204030204" pitchFamily="34" charset="0"/>
              </a:rPr>
              <a:t>No person shall use a vehicle parked or standing upon any City street, or upon any parking lot owned by the City of Los Angeles and under the control of the City of Los Angeles or under control of the Los Angeles County Department of Beaches and Harbors, </a:t>
            </a:r>
            <a:r>
              <a:rPr lang="en-US" sz="1400" b="1" i="1" u="sng" dirty="0">
                <a:solidFill>
                  <a:srgbClr val="FF0000"/>
                </a:solidFill>
                <a:effectLst/>
                <a:latin typeface="Calibri" panose="020F0502020204030204" pitchFamily="34" charset="0"/>
                <a:ea typeface="Calibri" panose="020F0502020204030204" pitchFamily="34" charset="0"/>
              </a:rPr>
              <a:t>as living quarters either overnight, day-by-day, or otherwise.</a:t>
            </a:r>
          </a:p>
          <a:p>
            <a:endParaRPr lang="en-US" sz="1200" dirty="0"/>
          </a:p>
        </p:txBody>
      </p:sp>
    </p:spTree>
    <p:extLst>
      <p:ext uri="{BB962C8B-B14F-4D97-AF65-F5344CB8AC3E}">
        <p14:creationId xmlns:p14="http://schemas.microsoft.com/office/powerpoint/2010/main" val="178866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7319-BD11-477A-9D83-02F498537F41}"/>
              </a:ext>
            </a:extLst>
          </p:cNvPr>
          <p:cNvSpPr>
            <a:spLocks noGrp="1"/>
          </p:cNvSpPr>
          <p:nvPr>
            <p:ph type="title"/>
          </p:nvPr>
        </p:nvSpPr>
        <p:spPr>
          <a:xfrm>
            <a:off x="628650" y="120580"/>
            <a:ext cx="7886700" cy="1570109"/>
          </a:xfrm>
        </p:spPr>
        <p:txBody>
          <a:bodyPr>
            <a:normAutofit/>
          </a:bodyPr>
          <a:lstStyle/>
          <a:p>
            <a:r>
              <a:rPr lang="en-US" sz="2800" b="1" i="1" dirty="0" err="1">
                <a:effectLst/>
                <a:ea typeface="Times New Roman" panose="02020603050405020304" pitchFamily="18" charset="0"/>
              </a:rPr>
              <a:t>Lavan</a:t>
            </a:r>
            <a:r>
              <a:rPr lang="en-US" sz="2800" b="1" i="1" dirty="0">
                <a:effectLst/>
                <a:ea typeface="Times New Roman" panose="02020603050405020304" pitchFamily="18" charset="0"/>
              </a:rPr>
              <a:t> v. City of Los Angeles</a:t>
            </a:r>
            <a:r>
              <a:rPr lang="en-US" sz="2800" i="1" dirty="0">
                <a:effectLst/>
                <a:ea typeface="Times New Roman" panose="02020603050405020304" pitchFamily="18" charset="0"/>
              </a:rPr>
              <a:t> </a:t>
            </a:r>
            <a:r>
              <a:rPr lang="en-US" sz="2800" dirty="0">
                <a:effectLst/>
                <a:ea typeface="Times New Roman" panose="02020603050405020304" pitchFamily="18" charset="0"/>
              </a:rPr>
              <a:t>693 F.3d 1022 (9</a:t>
            </a:r>
            <a:r>
              <a:rPr lang="en-US" sz="2800" baseline="30000" dirty="0">
                <a:effectLst/>
                <a:ea typeface="Times New Roman" panose="02020603050405020304" pitchFamily="18" charset="0"/>
              </a:rPr>
              <a:t>th</a:t>
            </a:r>
            <a:r>
              <a:rPr lang="en-US" sz="2800" dirty="0">
                <a:effectLst/>
                <a:ea typeface="Times New Roman" panose="02020603050405020304" pitchFamily="18" charset="0"/>
              </a:rPr>
              <a:t> Cir. 2012): constitutionality of removing personal property from the right of way</a:t>
            </a:r>
            <a:endParaRPr lang="en-US" sz="2800" dirty="0"/>
          </a:p>
        </p:txBody>
      </p:sp>
      <p:sp>
        <p:nvSpPr>
          <p:cNvPr id="3" name="Content Placeholder 2">
            <a:extLst>
              <a:ext uri="{FF2B5EF4-FFF2-40B4-BE49-F238E27FC236}">
                <a16:creationId xmlns:a16="http://schemas.microsoft.com/office/drawing/2014/main" id="{0CF07057-8439-473C-AD82-137147AE6D5E}"/>
              </a:ext>
            </a:extLst>
          </p:cNvPr>
          <p:cNvSpPr>
            <a:spLocks noGrp="1"/>
          </p:cNvSpPr>
          <p:nvPr>
            <p:ph idx="1"/>
          </p:nvPr>
        </p:nvSpPr>
        <p:spPr/>
        <p:txBody>
          <a:bodyPr>
            <a:normAutofit/>
          </a:bodyPr>
          <a:lstStyle/>
          <a:p>
            <a:r>
              <a:rPr lang="en-US" b="0" i="0" dirty="0">
                <a:solidFill>
                  <a:srgbClr val="666666"/>
                </a:solidFill>
                <a:effectLst/>
                <a:latin typeface="Roboto" panose="02000000000000000000" pitchFamily="2" charset="0"/>
              </a:rPr>
              <a:t>Section 85.02 fails to provide adequate notice of the conduct it criminalizes</a:t>
            </a:r>
          </a:p>
          <a:p>
            <a:pPr marL="0" indent="0">
              <a:buNone/>
            </a:pPr>
            <a:r>
              <a:rPr lang="en-US" sz="2400" b="0" i="1" dirty="0">
                <a:solidFill>
                  <a:srgbClr val="FF0000"/>
                </a:solidFill>
                <a:effectLst/>
                <a:latin typeface="Roboto" panose="02000000000000000000" pitchFamily="2" charset="0"/>
              </a:rPr>
              <a:t>“Plaintiffs are left guessing as to what behavior would subject them to citation and arrest by an officer. Is it impermissible to eat food in a vehicle? Is it illegal to keep a sleeping bag? Canned food? Books? What about speaking on a cell phone? Or staying in the car to get out of the rain? These are all actions Plaintiffs were taking when arrested for violation of the ordinance, all of which are otherwise perfectly legal.”</a:t>
            </a:r>
            <a:endParaRPr lang="en-US" sz="2400" i="1" dirty="0">
              <a:solidFill>
                <a:srgbClr val="FF0000"/>
              </a:solidFill>
            </a:endParaRPr>
          </a:p>
        </p:txBody>
      </p:sp>
    </p:spTree>
    <p:extLst>
      <p:ext uri="{BB962C8B-B14F-4D97-AF65-F5344CB8AC3E}">
        <p14:creationId xmlns:p14="http://schemas.microsoft.com/office/powerpoint/2010/main" val="360482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2C51-7A42-4C6D-82CE-BB188F82C66F}"/>
              </a:ext>
            </a:extLst>
          </p:cNvPr>
          <p:cNvSpPr>
            <a:spLocks noGrp="1"/>
          </p:cNvSpPr>
          <p:nvPr>
            <p:ph type="title"/>
          </p:nvPr>
        </p:nvSpPr>
        <p:spPr/>
        <p:txBody>
          <a:bodyPr>
            <a:normAutofit/>
          </a:bodyPr>
          <a:lstStyle/>
          <a:p>
            <a:r>
              <a:rPr lang="en-US" sz="2400" b="1" i="1" dirty="0" err="1">
                <a:effectLst/>
                <a:ea typeface="Times New Roman" panose="02020603050405020304" pitchFamily="18" charset="0"/>
              </a:rPr>
              <a:t>Lavan</a:t>
            </a:r>
            <a:r>
              <a:rPr lang="en-US" sz="2400" b="1" i="1" dirty="0">
                <a:effectLst/>
                <a:ea typeface="Times New Roman" panose="02020603050405020304" pitchFamily="18" charset="0"/>
              </a:rPr>
              <a:t> v. City of Los Angeles</a:t>
            </a:r>
            <a:r>
              <a:rPr lang="en-US" sz="2400" i="1" dirty="0">
                <a:effectLst/>
                <a:ea typeface="Times New Roman" panose="02020603050405020304" pitchFamily="18" charset="0"/>
              </a:rPr>
              <a:t> </a:t>
            </a:r>
            <a:r>
              <a:rPr lang="en-US" sz="2400" dirty="0">
                <a:effectLst/>
                <a:ea typeface="Times New Roman" panose="02020603050405020304" pitchFamily="18" charset="0"/>
              </a:rPr>
              <a:t>693 F.3d 1022 (9</a:t>
            </a:r>
            <a:r>
              <a:rPr lang="en-US" sz="2400" baseline="30000" dirty="0">
                <a:effectLst/>
                <a:ea typeface="Times New Roman" panose="02020603050405020304" pitchFamily="18" charset="0"/>
              </a:rPr>
              <a:t>th</a:t>
            </a:r>
            <a:r>
              <a:rPr lang="en-US" sz="2400" dirty="0">
                <a:effectLst/>
                <a:ea typeface="Times New Roman" panose="02020603050405020304" pitchFamily="18" charset="0"/>
              </a:rPr>
              <a:t> Cir. 2012): constitutionality of removing personal property from the right of way</a:t>
            </a:r>
            <a:endParaRPr lang="en-US" sz="2400" dirty="0"/>
          </a:p>
        </p:txBody>
      </p:sp>
      <p:sp>
        <p:nvSpPr>
          <p:cNvPr id="3" name="Content Placeholder 2">
            <a:extLst>
              <a:ext uri="{FF2B5EF4-FFF2-40B4-BE49-F238E27FC236}">
                <a16:creationId xmlns:a16="http://schemas.microsoft.com/office/drawing/2014/main" id="{173B36A6-5761-48E4-A79B-6859C9ED5DC5}"/>
              </a:ext>
            </a:extLst>
          </p:cNvPr>
          <p:cNvSpPr>
            <a:spLocks noGrp="1"/>
          </p:cNvSpPr>
          <p:nvPr>
            <p:ph idx="1"/>
          </p:nvPr>
        </p:nvSpPr>
        <p:spPr/>
        <p:txBody>
          <a:bodyPr/>
          <a:lstStyle/>
          <a:p>
            <a:r>
              <a:rPr lang="en-US" b="0" i="0" dirty="0">
                <a:solidFill>
                  <a:srgbClr val="666666"/>
                </a:solidFill>
                <a:effectLst/>
                <a:latin typeface="Roboto" panose="02000000000000000000" pitchFamily="2" charset="0"/>
              </a:rPr>
              <a:t>Section 85.02 promotes arbitrary enforcement that targets the homeless.</a:t>
            </a:r>
          </a:p>
          <a:p>
            <a:pPr marL="0" indent="0">
              <a:buNone/>
            </a:pPr>
            <a:endParaRPr lang="en-US" b="0" i="1" dirty="0">
              <a:solidFill>
                <a:srgbClr val="FF0000"/>
              </a:solidFill>
              <a:effectLst/>
              <a:latin typeface="Roboto" panose="02000000000000000000" pitchFamily="2" charset="0"/>
            </a:endParaRPr>
          </a:p>
          <a:p>
            <a:pPr marL="0" indent="0">
              <a:buNone/>
            </a:pPr>
            <a:r>
              <a:rPr lang="en-US" b="0" i="1" dirty="0">
                <a:solidFill>
                  <a:srgbClr val="FF0000"/>
                </a:solidFill>
                <a:effectLst/>
                <a:latin typeface="Roboto" panose="02000000000000000000" pitchFamily="2" charset="0"/>
              </a:rPr>
              <a:t>“Arbitrary and discriminatory enforcement is exactly what has occurred here. As noted, Section 85.02 is broad enough to cover any driver in Los Angeles who eats food or transports personal belongings in his or her vehicle. Yet it appears to be applied only to the homeless.” </a:t>
            </a:r>
            <a:endParaRPr lang="en-US" i="1" dirty="0">
              <a:solidFill>
                <a:srgbClr val="FF0000"/>
              </a:solidFill>
            </a:endParaRPr>
          </a:p>
        </p:txBody>
      </p:sp>
    </p:spTree>
    <p:extLst>
      <p:ext uri="{BB962C8B-B14F-4D97-AF65-F5344CB8AC3E}">
        <p14:creationId xmlns:p14="http://schemas.microsoft.com/office/powerpoint/2010/main" val="323639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3735-05EF-4261-B848-00B83184D771}"/>
              </a:ext>
            </a:extLst>
          </p:cNvPr>
          <p:cNvSpPr>
            <a:spLocks noGrp="1"/>
          </p:cNvSpPr>
          <p:nvPr>
            <p:ph type="title"/>
          </p:nvPr>
        </p:nvSpPr>
        <p:spPr/>
        <p:txBody>
          <a:bodyPr>
            <a:noAutofit/>
          </a:bodyPr>
          <a:lstStyle/>
          <a:p>
            <a:r>
              <a:rPr lang="en-US" sz="3200" b="1" i="1" dirty="0">
                <a:effectLst/>
                <a:ea typeface="Times New Roman" panose="02020603050405020304" pitchFamily="18" charset="0"/>
              </a:rPr>
              <a:t>Martin v. City of Boise</a:t>
            </a:r>
            <a:r>
              <a:rPr lang="en-US" sz="3200" b="1" i="1" dirty="0">
                <a:solidFill>
                  <a:srgbClr val="00000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920 F.3d 584, 592 (9th Cir. 2019):</a:t>
            </a:r>
            <a:r>
              <a:rPr lang="en-US" sz="3200" dirty="0">
                <a:effectLst/>
                <a:ea typeface="Times New Roman" panose="02020603050405020304" pitchFamily="18" charset="0"/>
              </a:rPr>
              <a:t> constitutionality of criminalizing sleeping on public property</a:t>
            </a:r>
            <a:endParaRPr lang="en-US" sz="3200" dirty="0"/>
          </a:p>
        </p:txBody>
      </p:sp>
      <p:sp>
        <p:nvSpPr>
          <p:cNvPr id="3" name="Content Placeholder 2">
            <a:extLst>
              <a:ext uri="{FF2B5EF4-FFF2-40B4-BE49-F238E27FC236}">
                <a16:creationId xmlns:a16="http://schemas.microsoft.com/office/drawing/2014/main" id="{AB1307CE-CA0D-4CFA-B8C3-47DF3173416F}"/>
              </a:ext>
            </a:extLst>
          </p:cNvPr>
          <p:cNvSpPr>
            <a:spLocks noGrp="1"/>
          </p:cNvSpPr>
          <p:nvPr>
            <p:ph idx="1"/>
          </p:nvPr>
        </p:nvSpPr>
        <p:spPr/>
        <p:txBody>
          <a:bodyPr/>
          <a:lstStyle/>
          <a:p>
            <a:r>
              <a:rPr lang="en-US" dirty="0"/>
              <a:t>City of Boise Ordinance:</a:t>
            </a:r>
          </a:p>
          <a:p>
            <a:pPr lvl="1"/>
            <a:r>
              <a:rPr lang="en-US" dirty="0"/>
              <a:t>Banned “</a:t>
            </a:r>
            <a:r>
              <a:rPr lang="en-US" dirty="0">
                <a:solidFill>
                  <a:srgbClr val="FF0000"/>
                </a:solidFill>
              </a:rPr>
              <a:t>[o]</a:t>
            </a:r>
            <a:r>
              <a:rPr lang="en-US" dirty="0" err="1">
                <a:solidFill>
                  <a:srgbClr val="FF0000"/>
                </a:solidFill>
              </a:rPr>
              <a:t>ccupying</a:t>
            </a:r>
            <a:r>
              <a:rPr lang="en-US" dirty="0">
                <a:solidFill>
                  <a:srgbClr val="FF0000"/>
                </a:solidFill>
              </a:rPr>
              <a:t>, lodging or sleeping in any…place…without…permission</a:t>
            </a:r>
            <a:r>
              <a:rPr lang="en-US" dirty="0"/>
              <a:t>.”</a:t>
            </a:r>
          </a:p>
          <a:p>
            <a:pPr marL="457200" lvl="1" indent="0">
              <a:buNone/>
            </a:pPr>
            <a:endParaRPr lang="en-US" dirty="0"/>
          </a:p>
          <a:p>
            <a:pPr lvl="1"/>
            <a:r>
              <a:rPr lang="en-US" dirty="0"/>
              <a:t>Barred the “</a:t>
            </a:r>
            <a:r>
              <a:rPr lang="en-US" dirty="0">
                <a:solidFill>
                  <a:srgbClr val="FF0000"/>
                </a:solidFill>
              </a:rPr>
              <a:t>use [of] any…street, sidewalk, parks or public places as a camping place at any time.</a:t>
            </a:r>
            <a:r>
              <a:rPr lang="en-US" dirty="0"/>
              <a:t>” </a:t>
            </a:r>
          </a:p>
          <a:p>
            <a:pPr lvl="1"/>
            <a:endParaRPr lang="en-US" dirty="0"/>
          </a:p>
          <a:p>
            <a:pPr lvl="1"/>
            <a:r>
              <a:rPr lang="en-US" dirty="0"/>
              <a:t>Imposed criminal penalties. </a:t>
            </a:r>
          </a:p>
        </p:txBody>
      </p:sp>
    </p:spTree>
    <p:extLst>
      <p:ext uri="{BB962C8B-B14F-4D97-AF65-F5344CB8AC3E}">
        <p14:creationId xmlns:p14="http://schemas.microsoft.com/office/powerpoint/2010/main" val="34204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2D7E-A1D1-48D2-ACAF-B7BEC863FF4B}"/>
              </a:ext>
            </a:extLst>
          </p:cNvPr>
          <p:cNvSpPr>
            <a:spLocks noGrp="1"/>
          </p:cNvSpPr>
          <p:nvPr>
            <p:ph type="title"/>
          </p:nvPr>
        </p:nvSpPr>
        <p:spPr/>
        <p:txBody>
          <a:bodyPr>
            <a:noAutofit/>
          </a:bodyPr>
          <a:lstStyle/>
          <a:p>
            <a:r>
              <a:rPr lang="en-US" sz="3200" b="1" i="1" dirty="0">
                <a:effectLst/>
                <a:ea typeface="Times New Roman" panose="02020603050405020304" pitchFamily="18" charset="0"/>
              </a:rPr>
              <a:t>Martin v. City of Boise</a:t>
            </a:r>
            <a:r>
              <a:rPr lang="en-US" sz="3200" b="1" i="1" dirty="0">
                <a:solidFill>
                  <a:srgbClr val="00000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920 F.3d 584, 592 (9th Cir. 2019):</a:t>
            </a:r>
            <a:r>
              <a:rPr lang="en-US" sz="3200" dirty="0">
                <a:effectLst/>
                <a:ea typeface="Times New Roman" panose="02020603050405020304" pitchFamily="18" charset="0"/>
              </a:rPr>
              <a:t> constitutionality of criminalizing sleeping on public property</a:t>
            </a:r>
            <a:endParaRPr lang="en-US" sz="3200" dirty="0"/>
          </a:p>
        </p:txBody>
      </p:sp>
      <p:sp>
        <p:nvSpPr>
          <p:cNvPr id="3" name="Content Placeholder 2">
            <a:extLst>
              <a:ext uri="{FF2B5EF4-FFF2-40B4-BE49-F238E27FC236}">
                <a16:creationId xmlns:a16="http://schemas.microsoft.com/office/drawing/2014/main" id="{E1B6E3A7-DB95-4A75-A7BB-D2F02B6FFC90}"/>
              </a:ext>
            </a:extLst>
          </p:cNvPr>
          <p:cNvSpPr>
            <a:spLocks noGrp="1"/>
          </p:cNvSpPr>
          <p:nvPr>
            <p:ph idx="1"/>
          </p:nvPr>
        </p:nvSpPr>
        <p:spPr/>
        <p:txBody>
          <a:bodyPr/>
          <a:lstStyle/>
          <a:p>
            <a:endParaRPr lang="en-US" dirty="0"/>
          </a:p>
          <a:p>
            <a:r>
              <a:rPr lang="en-US" dirty="0"/>
              <a:t>Janet Bell, Robert Martin and nine other unhoused individuals sued the City of Boise claiming the ordinances were unconstitutional under the 8</a:t>
            </a:r>
            <a:r>
              <a:rPr lang="en-US" baseline="30000" dirty="0"/>
              <a:t>th</a:t>
            </a:r>
            <a:r>
              <a:rPr lang="en-US" dirty="0"/>
              <a:t> Amendment because is criminalized them for carrying out basic bodily functions – i.e. the act of sleeping</a:t>
            </a:r>
          </a:p>
        </p:txBody>
      </p:sp>
    </p:spTree>
    <p:extLst>
      <p:ext uri="{BB962C8B-B14F-4D97-AF65-F5344CB8AC3E}">
        <p14:creationId xmlns:p14="http://schemas.microsoft.com/office/powerpoint/2010/main" val="429013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EBAA-BF43-4343-8453-1E2FDD1C8CB0}"/>
              </a:ext>
            </a:extLst>
          </p:cNvPr>
          <p:cNvSpPr>
            <a:spLocks noGrp="1"/>
          </p:cNvSpPr>
          <p:nvPr>
            <p:ph type="title"/>
          </p:nvPr>
        </p:nvSpPr>
        <p:spPr/>
        <p:txBody>
          <a:bodyPr/>
          <a:lstStyle/>
          <a:p>
            <a:r>
              <a:rPr lang="en-US" dirty="0"/>
              <a:t>Topics covered</a:t>
            </a:r>
          </a:p>
        </p:txBody>
      </p:sp>
      <p:sp>
        <p:nvSpPr>
          <p:cNvPr id="3" name="Content Placeholder 2">
            <a:extLst>
              <a:ext uri="{FF2B5EF4-FFF2-40B4-BE49-F238E27FC236}">
                <a16:creationId xmlns:a16="http://schemas.microsoft.com/office/drawing/2014/main" id="{F9A17BC7-63E2-41C7-8B62-3F8FC9E11DA0}"/>
              </a:ext>
            </a:extLst>
          </p:cNvPr>
          <p:cNvSpPr>
            <a:spLocks noGrp="1"/>
          </p:cNvSpPr>
          <p:nvPr>
            <p:ph idx="1"/>
          </p:nvPr>
        </p:nvSpPr>
        <p:spPr/>
        <p:txBody>
          <a:bodyPr/>
          <a:lstStyle/>
          <a:p>
            <a:pPr marL="457200" marR="0" lvl="1" indent="0">
              <a:spcAft>
                <a:spcPts val="0"/>
              </a:spcAft>
              <a:buNone/>
              <a:tabLst>
                <a:tab pos="914400" algn="l"/>
              </a:tabLst>
            </a:pPr>
            <a:r>
              <a:rPr lang="en-US" sz="2000" i="1" dirty="0" err="1">
                <a:effectLst/>
                <a:ea typeface="Times New Roman" panose="02020603050405020304" pitchFamily="18" charset="0"/>
              </a:rPr>
              <a:t>Lavan</a:t>
            </a:r>
            <a:r>
              <a:rPr lang="en-US" sz="2000" i="1" dirty="0">
                <a:effectLst/>
                <a:ea typeface="Times New Roman" panose="02020603050405020304" pitchFamily="18" charset="0"/>
              </a:rPr>
              <a:t> v. City of Los Angeles </a:t>
            </a:r>
            <a:r>
              <a:rPr lang="en-US" sz="2000" dirty="0">
                <a:effectLst/>
                <a:ea typeface="Times New Roman" panose="02020603050405020304" pitchFamily="18" charset="0"/>
              </a:rPr>
              <a:t>693 F.3d 1022 (9</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Cir. 2012): constitutionality of removing personal property from the right of way</a:t>
            </a:r>
          </a:p>
          <a:p>
            <a:pPr marL="457200" marR="0" lvl="1" indent="0">
              <a:spcAft>
                <a:spcPts val="0"/>
              </a:spcAft>
              <a:buNone/>
              <a:tabLst>
                <a:tab pos="914400" algn="l"/>
              </a:tabLst>
            </a:pPr>
            <a:endParaRPr lang="en-US" sz="2000" dirty="0">
              <a:ea typeface="Calibri" panose="020F0502020204030204" pitchFamily="34" charset="0"/>
            </a:endParaRPr>
          </a:p>
          <a:p>
            <a:pPr marL="457200" marR="0" lvl="1" indent="0">
              <a:spcAft>
                <a:spcPts val="0"/>
              </a:spcAft>
              <a:buNone/>
              <a:tabLst>
                <a:tab pos="914400" algn="l"/>
              </a:tabLst>
            </a:pPr>
            <a:r>
              <a:rPr lang="en-US" sz="2000" i="1" dirty="0" err="1">
                <a:effectLst/>
                <a:ea typeface="Times New Roman" panose="02020603050405020304" pitchFamily="18" charset="0"/>
              </a:rPr>
              <a:t>Desertrain</a:t>
            </a:r>
            <a:r>
              <a:rPr lang="en-US" sz="2000" i="1" dirty="0">
                <a:effectLst/>
                <a:ea typeface="Times New Roman" panose="02020603050405020304" pitchFamily="18" charset="0"/>
              </a:rPr>
              <a:t> v. City of Los Angeles </a:t>
            </a:r>
            <a:r>
              <a:rPr lang="en-US" sz="2000" dirty="0">
                <a:effectLst/>
                <a:ea typeface="Times New Roman" panose="02020603050405020304" pitchFamily="18" charset="0"/>
              </a:rPr>
              <a:t>754 F.3d 1147 (9</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Cir. 2014): constitutionality of overnight camping ordinances</a:t>
            </a:r>
          </a:p>
          <a:p>
            <a:pPr marL="457200" marR="0" lvl="1" indent="0">
              <a:spcAft>
                <a:spcPts val="0"/>
              </a:spcAft>
              <a:buNone/>
              <a:tabLst>
                <a:tab pos="914400" algn="l"/>
              </a:tabLst>
            </a:pPr>
            <a:endParaRPr lang="en-US" sz="2000" dirty="0">
              <a:ea typeface="Calibri" panose="020F0502020204030204" pitchFamily="34" charset="0"/>
            </a:endParaRPr>
          </a:p>
          <a:p>
            <a:pPr marL="457200" marR="0" lvl="1" indent="0">
              <a:spcAft>
                <a:spcPts val="0"/>
              </a:spcAft>
              <a:buNone/>
              <a:tabLst>
                <a:tab pos="914400" algn="l"/>
              </a:tabLst>
            </a:pPr>
            <a:r>
              <a:rPr lang="en-US" sz="2000" i="1" dirty="0">
                <a:effectLst/>
                <a:ea typeface="Times New Roman" panose="02020603050405020304" pitchFamily="18" charset="0"/>
              </a:rPr>
              <a:t>Martin v. City of Boise</a:t>
            </a:r>
            <a:r>
              <a:rPr lang="en-US" sz="2000" i="1" dirty="0">
                <a:solidFill>
                  <a:srgbClr val="000000"/>
                </a:solidFill>
                <a:effectLst/>
                <a:ea typeface="Times New Roman" panose="02020603050405020304" pitchFamily="18" charset="0"/>
              </a:rPr>
              <a:t> </a:t>
            </a:r>
            <a:r>
              <a:rPr lang="en-US" sz="2000" dirty="0">
                <a:solidFill>
                  <a:srgbClr val="000000"/>
                </a:solidFill>
                <a:effectLst/>
                <a:ea typeface="Times New Roman" panose="02020603050405020304" pitchFamily="18" charset="0"/>
              </a:rPr>
              <a:t>920 F.3d 584, 592 (9th Cir. 2019):</a:t>
            </a:r>
            <a:r>
              <a:rPr lang="en-US" sz="2000" dirty="0">
                <a:effectLst/>
                <a:ea typeface="Times New Roman" panose="02020603050405020304" pitchFamily="18" charset="0"/>
              </a:rPr>
              <a:t> constitutionality of criminalizing sleeping on public property</a:t>
            </a:r>
            <a:endParaRPr lang="en-US" sz="2000" dirty="0">
              <a:effectLst/>
              <a:ea typeface="Calibri" panose="020F0502020204030204" pitchFamily="34" charset="0"/>
            </a:endParaRPr>
          </a:p>
          <a:p>
            <a:pPr marL="457200" marR="0" lvl="1" indent="0">
              <a:spcAft>
                <a:spcPts val="0"/>
              </a:spcAft>
              <a:buNone/>
              <a:tabLst>
                <a:tab pos="914400" algn="l"/>
              </a:tabLst>
            </a:pPr>
            <a:endParaRPr lang="en-US" sz="11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3932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en's Shelter Boise ID | River of Life | BRMM">
            <a:extLst>
              <a:ext uri="{FF2B5EF4-FFF2-40B4-BE49-F238E27FC236}">
                <a16:creationId xmlns:a16="http://schemas.microsoft.com/office/drawing/2014/main" id="{3CEF5D6C-653F-4B0B-9D11-E5590394C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5" r="-2" b="-2"/>
          <a:stretch/>
        </p:blipFill>
        <p:spPr bwMode="auto">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4CA69C-8B58-4B25-B6EA-0C7260460512}"/>
              </a:ext>
            </a:extLst>
          </p:cNvPr>
          <p:cNvSpPr>
            <a:spLocks noGrp="1"/>
          </p:cNvSpPr>
          <p:nvPr>
            <p:ph idx="1"/>
          </p:nvPr>
        </p:nvSpPr>
        <p:spPr>
          <a:xfrm>
            <a:off x="1" y="3305908"/>
            <a:ext cx="9013370" cy="3552092"/>
          </a:xfrm>
        </p:spPr>
        <p:txBody>
          <a:bodyPr anchor="ctr">
            <a:normAutofit/>
          </a:bodyPr>
          <a:lstStyle/>
          <a:p>
            <a:r>
              <a:rPr lang="en-US" sz="2000" dirty="0"/>
              <a:t>Population of Boise is 226,115 (2019)</a:t>
            </a:r>
          </a:p>
          <a:p>
            <a:r>
              <a:rPr lang="en-US" sz="2000" dirty="0"/>
              <a:t>867 unhoused individuals in Boise according to 2016 point in time count</a:t>
            </a:r>
          </a:p>
          <a:p>
            <a:r>
              <a:rPr lang="en-US" sz="2000" dirty="0"/>
              <a:t>3 homeless shelters in the City, all run by private non-profit organizations:</a:t>
            </a:r>
          </a:p>
          <a:p>
            <a:pPr lvl="1"/>
            <a:r>
              <a:rPr lang="en-US" sz="2000" dirty="0"/>
              <a:t>“Sanctuary” has 96 beds and is usually full. Limited restrictions.</a:t>
            </a:r>
          </a:p>
          <a:p>
            <a:pPr lvl="1"/>
            <a:r>
              <a:rPr lang="en-US" sz="2000" dirty="0"/>
              <a:t>Boise Rescue Mission has 2 facilities: “River of Life” (188 beds, men only) and “City Life” (150 beds, women and children only)</a:t>
            </a:r>
          </a:p>
          <a:p>
            <a:pPr lvl="1"/>
            <a:r>
              <a:rPr lang="en-US" sz="2000" dirty="0"/>
              <a:t>Religious based. Lots of religious messaging. After 17 (ROL) or 30 (“CL”) days of stay the individual must enroll in the “Discipleship Program” which is described as “intensive, Christ based residential recovery program” of which “[r]</a:t>
            </a:r>
            <a:r>
              <a:rPr lang="en-US" sz="2000" dirty="0" err="1"/>
              <a:t>eligious</a:t>
            </a:r>
            <a:r>
              <a:rPr lang="en-US" sz="2000" dirty="0"/>
              <a:t> study is the very essence.”  </a:t>
            </a:r>
          </a:p>
          <a:p>
            <a:pPr lvl="1"/>
            <a:endParaRPr lang="en-US" sz="900" dirty="0"/>
          </a:p>
          <a:p>
            <a:endParaRPr lang="en-US" sz="900" dirty="0"/>
          </a:p>
        </p:txBody>
      </p:sp>
      <p:sp>
        <p:nvSpPr>
          <p:cNvPr id="5" name="Title 4">
            <a:extLst>
              <a:ext uri="{FF2B5EF4-FFF2-40B4-BE49-F238E27FC236}">
                <a16:creationId xmlns:a16="http://schemas.microsoft.com/office/drawing/2014/main" id="{CC3D11C3-A7D9-4487-AB8F-AE348D04FA9A}"/>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E93E5398-1683-4604-9D7D-97A17F8EC036}"/>
              </a:ext>
            </a:extLst>
          </p:cNvPr>
          <p:cNvSpPr txBox="1"/>
          <p:nvPr/>
        </p:nvSpPr>
        <p:spPr>
          <a:xfrm>
            <a:off x="6842927" y="140677"/>
            <a:ext cx="2170444" cy="369332"/>
          </a:xfrm>
          <a:prstGeom prst="rect">
            <a:avLst/>
          </a:prstGeom>
          <a:noFill/>
        </p:spPr>
        <p:txBody>
          <a:bodyPr wrap="square" rtlCol="0">
            <a:spAutoFit/>
          </a:bodyPr>
          <a:lstStyle/>
          <a:p>
            <a:r>
              <a:rPr lang="en-US" dirty="0">
                <a:solidFill>
                  <a:schemeClr val="bg1"/>
                </a:solidFill>
              </a:rPr>
              <a:t>River of Life Facility</a:t>
            </a:r>
          </a:p>
        </p:txBody>
      </p:sp>
    </p:spTree>
    <p:extLst>
      <p:ext uri="{BB962C8B-B14F-4D97-AF65-F5344CB8AC3E}">
        <p14:creationId xmlns:p14="http://schemas.microsoft.com/office/powerpoint/2010/main" val="85316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7B69-9D23-424D-8D10-E3F9799B7D68}"/>
              </a:ext>
            </a:extLst>
          </p:cNvPr>
          <p:cNvSpPr>
            <a:spLocks noGrp="1"/>
          </p:cNvSpPr>
          <p:nvPr>
            <p:ph type="title" idx="4294967295"/>
          </p:nvPr>
        </p:nvSpPr>
        <p:spPr>
          <a:xfrm>
            <a:off x="0" y="639763"/>
            <a:ext cx="3614738" cy="1481137"/>
          </a:xfrm>
        </p:spPr>
        <p:txBody>
          <a:bodyPr anchor="b">
            <a:normAutofit/>
          </a:bodyPr>
          <a:lstStyle/>
          <a:p>
            <a:br>
              <a:rPr lang="en-US" sz="4700">
                <a:effectLst/>
                <a:ea typeface="Calibri" panose="020F0502020204030204" pitchFamily="34" charset="0"/>
              </a:rPr>
            </a:br>
            <a:endParaRPr lang="en-US" sz="4700"/>
          </a:p>
        </p:txBody>
      </p:sp>
      <p:pic>
        <p:nvPicPr>
          <p:cNvPr id="24" name="Picture 23">
            <a:extLst>
              <a:ext uri="{FF2B5EF4-FFF2-40B4-BE49-F238E27FC236}">
                <a16:creationId xmlns:a16="http://schemas.microsoft.com/office/drawing/2014/main" id="{BB58A45E-29A0-4A42-89AE-3F0D71FBB3BE}"/>
              </a:ext>
            </a:extLst>
          </p:cNvPr>
          <p:cNvPicPr>
            <a:picLocks noChangeAspect="1"/>
          </p:cNvPicPr>
          <p:nvPr/>
        </p:nvPicPr>
        <p:blipFill>
          <a:blip r:embed="rId2"/>
          <a:stretch>
            <a:fillRect/>
          </a:stretch>
        </p:blipFill>
        <p:spPr>
          <a:xfrm>
            <a:off x="2166885" y="0"/>
            <a:ext cx="4991100" cy="5667375"/>
          </a:xfrm>
          <a:prstGeom prst="rect">
            <a:avLst/>
          </a:prstGeom>
        </p:spPr>
      </p:pic>
    </p:spTree>
    <p:extLst>
      <p:ext uri="{BB962C8B-B14F-4D97-AF65-F5344CB8AC3E}">
        <p14:creationId xmlns:p14="http://schemas.microsoft.com/office/powerpoint/2010/main" val="15467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4C8EDC-F326-463F-BF76-21450778DE21}"/>
              </a:ext>
            </a:extLst>
          </p:cNvPr>
          <p:cNvPicPr>
            <a:picLocks noChangeAspect="1"/>
          </p:cNvPicPr>
          <p:nvPr/>
        </p:nvPicPr>
        <p:blipFill>
          <a:blip r:embed="rId2"/>
          <a:stretch>
            <a:fillRect/>
          </a:stretch>
        </p:blipFill>
        <p:spPr>
          <a:xfrm>
            <a:off x="2066925" y="0"/>
            <a:ext cx="5010150" cy="5181600"/>
          </a:xfrm>
          <a:prstGeom prst="rect">
            <a:avLst/>
          </a:prstGeom>
        </p:spPr>
      </p:pic>
      <p:pic>
        <p:nvPicPr>
          <p:cNvPr id="7" name="Picture 6">
            <a:extLst>
              <a:ext uri="{FF2B5EF4-FFF2-40B4-BE49-F238E27FC236}">
                <a16:creationId xmlns:a16="http://schemas.microsoft.com/office/drawing/2014/main" id="{65BE3469-55B7-4259-886F-9757C877BAE3}"/>
              </a:ext>
            </a:extLst>
          </p:cNvPr>
          <p:cNvPicPr>
            <a:picLocks noChangeAspect="1"/>
          </p:cNvPicPr>
          <p:nvPr/>
        </p:nvPicPr>
        <p:blipFill>
          <a:blip r:embed="rId3"/>
          <a:stretch>
            <a:fillRect/>
          </a:stretch>
        </p:blipFill>
        <p:spPr>
          <a:xfrm>
            <a:off x="2066925" y="4832734"/>
            <a:ext cx="4695825" cy="1352550"/>
          </a:xfrm>
          <a:prstGeom prst="rect">
            <a:avLst/>
          </a:prstGeom>
        </p:spPr>
      </p:pic>
    </p:spTree>
    <p:extLst>
      <p:ext uri="{BB962C8B-B14F-4D97-AF65-F5344CB8AC3E}">
        <p14:creationId xmlns:p14="http://schemas.microsoft.com/office/powerpoint/2010/main" val="207962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71EFE1-401A-4A12-A547-73DBB0822610}"/>
              </a:ext>
            </a:extLst>
          </p:cNvPr>
          <p:cNvSpPr>
            <a:spLocks noGrp="1"/>
          </p:cNvSpPr>
          <p:nvPr>
            <p:ph type="title" idx="4294967295"/>
          </p:nvPr>
        </p:nvSpPr>
        <p:spPr>
          <a:xfrm>
            <a:off x="628650" y="672747"/>
            <a:ext cx="7886700" cy="715556"/>
          </a:xfrm>
        </p:spPr>
        <p:txBody>
          <a:bodyPr vert="horz" lIns="91440" tIns="45720" rIns="91440" bIns="45720" rtlCol="0" anchor="ctr">
            <a:normAutofit/>
          </a:bodyPr>
          <a:lstStyle/>
          <a:p>
            <a:pPr algn="ctr"/>
            <a:br>
              <a:rPr lang="en-US" sz="2200" kern="1200">
                <a:solidFill>
                  <a:schemeClr val="bg1"/>
                </a:solidFill>
                <a:effectLst/>
                <a:latin typeface="+mj-lt"/>
                <a:ea typeface="+mj-ea"/>
                <a:cs typeface="+mj-cs"/>
              </a:rPr>
            </a:br>
            <a:endParaRPr lang="en-US" sz="2200" kern="1200">
              <a:solidFill>
                <a:schemeClr val="bg1"/>
              </a:solidFill>
              <a:latin typeface="+mj-lt"/>
              <a:ea typeface="+mj-ea"/>
              <a:cs typeface="+mj-cs"/>
            </a:endParaRPr>
          </a:p>
        </p:txBody>
      </p:sp>
      <p:sp>
        <p:nvSpPr>
          <p:cNvPr id="11" name="Content Placeholder 10">
            <a:extLst>
              <a:ext uri="{FF2B5EF4-FFF2-40B4-BE49-F238E27FC236}">
                <a16:creationId xmlns:a16="http://schemas.microsoft.com/office/drawing/2014/main" id="{818C17D1-8DA0-4241-B133-9A2D01509A62}"/>
              </a:ext>
            </a:extLst>
          </p:cNvPr>
          <p:cNvSpPr>
            <a:spLocks noGrp="1"/>
          </p:cNvSpPr>
          <p:nvPr>
            <p:ph idx="4294967295"/>
          </p:nvPr>
        </p:nvSpPr>
        <p:spPr>
          <a:xfrm>
            <a:off x="1071562" y="150726"/>
            <a:ext cx="7000875" cy="2316970"/>
          </a:xfrm>
        </p:spPr>
        <p:txBody>
          <a:bodyPr vert="horz" lIns="91440" tIns="45720" rIns="91440" bIns="45720" rtlCol="0">
            <a:normAutofit/>
          </a:bodyPr>
          <a:lstStyle/>
          <a:p>
            <a:pPr marL="228600" marR="0" lvl="1" indent="0" algn="ctr">
              <a:spcAft>
                <a:spcPts val="0"/>
              </a:spcAft>
              <a:buNone/>
              <a:tabLst>
                <a:tab pos="914400" algn="l"/>
              </a:tabLst>
            </a:pPr>
            <a:r>
              <a:rPr lang="en-US" sz="2000" i="1" dirty="0">
                <a:effectLst/>
              </a:rPr>
              <a:t>Martin v. City of Boise </a:t>
            </a:r>
            <a:r>
              <a:rPr lang="en-US" sz="2000" dirty="0">
                <a:effectLst/>
              </a:rPr>
              <a:t>920 F.3d 584, 592 (9th Cir. 2019)</a:t>
            </a:r>
          </a:p>
          <a:p>
            <a:pPr marL="457200" marR="0" lvl="1" algn="ctr">
              <a:spcAft>
                <a:spcPts val="0"/>
              </a:spcAft>
              <a:tabLst>
                <a:tab pos="914400" algn="l"/>
              </a:tabLst>
            </a:pPr>
            <a:endParaRPr lang="en-US" sz="1400" dirty="0">
              <a:effectLst/>
            </a:endParaRPr>
          </a:p>
          <a:p>
            <a:pPr algn="ctr"/>
            <a:endParaRPr lang="en-US" sz="1400" dirty="0"/>
          </a:p>
        </p:txBody>
      </p:sp>
      <p:pic>
        <p:nvPicPr>
          <p:cNvPr id="5122" name="Picture 2" descr="How a federal court ruling on Boise's homeless camping ban has rippled  across the West-Seattle Times - Boise/Ada County Homeless Coalition">
            <a:extLst>
              <a:ext uri="{FF2B5EF4-FFF2-40B4-BE49-F238E27FC236}">
                <a16:creationId xmlns:a16="http://schemas.microsoft.com/office/drawing/2014/main" id="{0B27891F-838E-44CA-A812-452F92A791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544" y="781634"/>
            <a:ext cx="7254910" cy="484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03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804C-2C62-4655-BB6E-E48ED142C7B8}"/>
              </a:ext>
            </a:extLst>
          </p:cNvPr>
          <p:cNvSpPr>
            <a:spLocks noGrp="1"/>
          </p:cNvSpPr>
          <p:nvPr>
            <p:ph type="title"/>
          </p:nvPr>
        </p:nvSpPr>
        <p:spPr/>
        <p:txBody>
          <a:bodyPr/>
          <a:lstStyle/>
          <a:p>
            <a:r>
              <a:rPr lang="en-US" dirty="0"/>
              <a:t>Post </a:t>
            </a:r>
            <a:r>
              <a:rPr lang="en-US" i="1" dirty="0"/>
              <a:t>Martin v. Boise </a:t>
            </a:r>
            <a:r>
              <a:rPr lang="en-US" dirty="0"/>
              <a:t>cases:</a:t>
            </a:r>
          </a:p>
        </p:txBody>
      </p:sp>
      <p:sp>
        <p:nvSpPr>
          <p:cNvPr id="3" name="Content Placeholder 2">
            <a:extLst>
              <a:ext uri="{FF2B5EF4-FFF2-40B4-BE49-F238E27FC236}">
                <a16:creationId xmlns:a16="http://schemas.microsoft.com/office/drawing/2014/main" id="{B4D1E614-AAA8-48FC-94B7-FD9F44E70F48}"/>
              </a:ext>
            </a:extLst>
          </p:cNvPr>
          <p:cNvSpPr>
            <a:spLocks noGrp="1"/>
          </p:cNvSpPr>
          <p:nvPr>
            <p:ph idx="1"/>
          </p:nvPr>
        </p:nvSpPr>
        <p:spPr>
          <a:xfrm>
            <a:off x="628650" y="1467059"/>
            <a:ext cx="7886700" cy="4709904"/>
          </a:xfrm>
        </p:spPr>
        <p:txBody>
          <a:bodyPr/>
          <a:lstStyle/>
          <a:p>
            <a:r>
              <a:rPr lang="en-US" sz="1800" b="1" i="1" dirty="0">
                <a:solidFill>
                  <a:srgbClr val="000000"/>
                </a:solidFill>
                <a:effectLst/>
                <a:ea typeface="Calibri" panose="020F0502020204030204" pitchFamily="34" charset="0"/>
              </a:rPr>
              <a:t>Gomes v. </a:t>
            </a:r>
            <a:r>
              <a:rPr lang="en-US" sz="1800" b="1" i="1" dirty="0" err="1">
                <a:solidFill>
                  <a:srgbClr val="000000"/>
                </a:solidFill>
                <a:effectLst/>
                <a:ea typeface="Calibri" panose="020F0502020204030204" pitchFamily="34" charset="0"/>
              </a:rPr>
              <a:t>Cty</a:t>
            </a:r>
            <a:r>
              <a:rPr lang="en-US" sz="1800" b="1" i="1" dirty="0">
                <a:solidFill>
                  <a:srgbClr val="000000"/>
                </a:solidFill>
                <a:effectLst/>
                <a:ea typeface="Calibri" panose="020F0502020204030204" pitchFamily="34" charset="0"/>
              </a:rPr>
              <a:t>. of Kauai</a:t>
            </a:r>
            <a:r>
              <a:rPr lang="en-US" sz="1800" dirty="0">
                <a:solidFill>
                  <a:srgbClr val="000000"/>
                </a:solidFill>
                <a:effectLst/>
                <a:ea typeface="Calibri" panose="020F0502020204030204" pitchFamily="34" charset="0"/>
              </a:rPr>
              <a:t>, 481 F. Supp. 3d 1104, 1106 (D. Haw. 2020); </a:t>
            </a:r>
            <a:r>
              <a:rPr lang="en-US" sz="1800" i="1" dirty="0">
                <a:solidFill>
                  <a:srgbClr val="000000"/>
                </a:solidFill>
                <a:effectLst/>
                <a:ea typeface="Calibri" panose="020F0502020204030204" pitchFamily="34" charset="0"/>
              </a:rPr>
              <a:t>Ordinance prohibiting sleeping in public parks was not unconstitutional because the ordinance was limited to parks and did not apply to public property anywhere.</a:t>
            </a:r>
          </a:p>
          <a:p>
            <a:endParaRPr lang="en-US" sz="1800" i="1" dirty="0">
              <a:solidFill>
                <a:srgbClr val="000000"/>
              </a:solidFill>
              <a:effectLst/>
              <a:ea typeface="Calibri" panose="020F0502020204030204" pitchFamily="34" charset="0"/>
            </a:endParaRPr>
          </a:p>
          <a:p>
            <a:r>
              <a:rPr lang="en-US" sz="1800" b="1" i="1" dirty="0">
                <a:solidFill>
                  <a:srgbClr val="000000"/>
                </a:solidFill>
                <a:effectLst/>
                <a:ea typeface="Calibri" panose="020F0502020204030204" pitchFamily="34" charset="0"/>
              </a:rPr>
              <a:t>Young v. City of L.A</a:t>
            </a:r>
            <a:r>
              <a:rPr lang="en-US" sz="1800" i="1" dirty="0">
                <a:solidFill>
                  <a:srgbClr val="000000"/>
                </a:solidFill>
                <a:effectLst/>
                <a:ea typeface="Calibri" panose="020F0502020204030204" pitchFamily="34" charset="0"/>
              </a:rPr>
              <a:t>.</a:t>
            </a:r>
            <a:r>
              <a:rPr lang="en-US" sz="1800" dirty="0">
                <a:solidFill>
                  <a:srgbClr val="000000"/>
                </a:solidFill>
                <a:effectLst/>
                <a:ea typeface="Calibri" panose="020F0502020204030204" pitchFamily="34" charset="0"/>
              </a:rPr>
              <a:t>, 2020 WL 616363, at 5 (C.D. Cal. Feb. 10, 2020); </a:t>
            </a:r>
            <a:r>
              <a:rPr lang="en-US" sz="1800" dirty="0"/>
              <a:t>Plaintiff’s allegation that the City has not permitted him to stay at one encampment for the past three years fails to state an Eighth Amendment claim. </a:t>
            </a:r>
            <a:endParaRPr lang="en-US" sz="1800" i="1" dirty="0">
              <a:solidFill>
                <a:srgbClr val="000000"/>
              </a:solidFill>
              <a:effectLst/>
              <a:ea typeface="Calibri" panose="020F0502020204030204" pitchFamily="34" charset="0"/>
            </a:endParaRPr>
          </a:p>
          <a:p>
            <a:endParaRPr lang="en-US" sz="1800" i="1" dirty="0">
              <a:solidFill>
                <a:srgbClr val="000000"/>
              </a:solidFill>
              <a:effectLst/>
              <a:ea typeface="Calibri" panose="020F0502020204030204" pitchFamily="34" charset="0"/>
            </a:endParaRPr>
          </a:p>
          <a:p>
            <a:r>
              <a:rPr lang="en-US" sz="1800" b="1" i="1" dirty="0" err="1">
                <a:solidFill>
                  <a:srgbClr val="000000"/>
                </a:solidFill>
                <a:effectLst/>
                <a:ea typeface="Calibri" panose="020F0502020204030204" pitchFamily="34" charset="0"/>
              </a:rPr>
              <a:t>Miralle</a:t>
            </a:r>
            <a:r>
              <a:rPr lang="en-US" sz="1800" b="1" i="1" dirty="0">
                <a:solidFill>
                  <a:srgbClr val="000000"/>
                </a:solidFill>
                <a:effectLst/>
                <a:ea typeface="Calibri" panose="020F0502020204030204" pitchFamily="34" charset="0"/>
              </a:rPr>
              <a:t> v. City of Oakland</a:t>
            </a:r>
            <a:r>
              <a:rPr lang="en-US" sz="1800" dirty="0">
                <a:solidFill>
                  <a:srgbClr val="000000"/>
                </a:solidFill>
                <a:effectLst/>
                <a:ea typeface="Calibri" panose="020F0502020204030204" pitchFamily="34" charset="0"/>
              </a:rPr>
              <a:t>, 2018 WL 6199929, at 2 (N.D. Cal. Nov. 28, 2018); “</a:t>
            </a:r>
            <a:r>
              <a:rPr lang="en-US" sz="1800" i="1" dirty="0"/>
              <a:t>Martin</a:t>
            </a:r>
            <a:r>
              <a:rPr lang="en-US" sz="1800" dirty="0"/>
              <a:t> does not establish a constitutional right to occupy public property indefinitely at Plaintiffs' option.”</a:t>
            </a:r>
            <a:endParaRPr lang="en-US" sz="1800" i="1" dirty="0">
              <a:solidFill>
                <a:srgbClr val="000000"/>
              </a:solidFill>
              <a:ea typeface="Calibri" panose="020F0502020204030204" pitchFamily="34" charset="0"/>
            </a:endParaRPr>
          </a:p>
          <a:p>
            <a:endParaRPr lang="en-US" sz="1800" i="1" dirty="0">
              <a:solidFill>
                <a:srgbClr val="000000"/>
              </a:solidFill>
              <a:effectLst/>
              <a:ea typeface="Calibri" panose="020F0502020204030204" pitchFamily="34" charset="0"/>
            </a:endParaRPr>
          </a:p>
          <a:p>
            <a:r>
              <a:rPr lang="en-US" sz="1800" b="1" i="1" dirty="0">
                <a:solidFill>
                  <a:srgbClr val="000000"/>
                </a:solidFill>
                <a:effectLst/>
                <a:ea typeface="Calibri" panose="020F0502020204030204" pitchFamily="34" charset="0"/>
              </a:rPr>
              <a:t>Yeager v. City of Seattle</a:t>
            </a:r>
            <a:r>
              <a:rPr lang="en-US" sz="1800" dirty="0">
                <a:solidFill>
                  <a:srgbClr val="000000"/>
                </a:solidFill>
                <a:effectLst/>
                <a:ea typeface="Calibri" panose="020F0502020204030204" pitchFamily="34" charset="0"/>
              </a:rPr>
              <a:t>, 2020 WL 7398748; “</a:t>
            </a:r>
            <a:r>
              <a:rPr lang="en-US" sz="1800" i="1" dirty="0">
                <a:solidFill>
                  <a:srgbClr val="000000"/>
                </a:solidFill>
                <a:effectLst/>
                <a:ea typeface="Calibri" panose="020F0502020204030204" pitchFamily="34" charset="0"/>
              </a:rPr>
              <a:t>The Court will not stretch the self-professed ‘narrow’ holding in Martin to now include non-criminal statues</a:t>
            </a:r>
            <a:r>
              <a:rPr lang="en-US" sz="1800" dirty="0">
                <a:solidFill>
                  <a:srgbClr val="000000"/>
                </a:solidFill>
                <a:effectLst/>
                <a:ea typeface="Calibri" panose="020F0502020204030204" pitchFamily="34" charset="0"/>
              </a:rPr>
              <a:t>.”</a:t>
            </a:r>
            <a:endParaRPr lang="en-US" sz="1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63509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homelessness san luis obispo">
            <a:extLst>
              <a:ext uri="{FF2B5EF4-FFF2-40B4-BE49-F238E27FC236}">
                <a16:creationId xmlns:a16="http://schemas.microsoft.com/office/drawing/2014/main" id="{D4EEDC04-D0AB-4E2E-8DDA-CF2AB7F6B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9144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7AD28E-BAF7-4911-B692-225FCB4744F1}"/>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dirty="0">
                <a:solidFill>
                  <a:schemeClr val="tx1">
                    <a:lumMod val="85000"/>
                    <a:lumOff val="15000"/>
                  </a:schemeClr>
                </a:solidFill>
                <a:latin typeface="+mj-lt"/>
                <a:ea typeface="+mj-ea"/>
                <a:cs typeface="+mj-cs"/>
              </a:rPr>
              <a:t>Paso Robles Riverbed</a:t>
            </a:r>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3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14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Image result for homelessness san luis obispo">
            <a:extLst>
              <a:ext uri="{FF2B5EF4-FFF2-40B4-BE49-F238E27FC236}">
                <a16:creationId xmlns:a16="http://schemas.microsoft.com/office/drawing/2014/main" id="{824E508B-70DF-46FA-BDC4-39F7A87D3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1" r="4375" b="-1"/>
          <a:stretch/>
        </p:blipFill>
        <p:spPr bwMode="auto">
          <a:xfrm>
            <a:off x="143314" y="171715"/>
            <a:ext cx="4359898" cy="61290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omelessness san luis obispo">
            <a:extLst>
              <a:ext uri="{FF2B5EF4-FFF2-40B4-BE49-F238E27FC236}">
                <a16:creationId xmlns:a16="http://schemas.microsoft.com/office/drawing/2014/main" id="{E50CCE42-2AF6-4DFF-B8F5-03C3CFEC4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9" r="15463" b="-1"/>
          <a:stretch/>
        </p:blipFill>
        <p:spPr bwMode="auto">
          <a:xfrm>
            <a:off x="4647696" y="171716"/>
            <a:ext cx="4352990" cy="317142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homelessness san luis obispo">
            <a:extLst>
              <a:ext uri="{FF2B5EF4-FFF2-40B4-BE49-F238E27FC236}">
                <a16:creationId xmlns:a16="http://schemas.microsoft.com/office/drawing/2014/main" id="{432949C0-3FB6-4CCB-BC75-DD3B5701B7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07" r="-4" b="-4"/>
          <a:stretch/>
        </p:blipFill>
        <p:spPr bwMode="auto">
          <a:xfrm>
            <a:off x="4647696" y="3514856"/>
            <a:ext cx="4339790" cy="27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ars parked on a road next to a body of water&#10;&#10;Description automatically generated with low confidence">
            <a:extLst>
              <a:ext uri="{FF2B5EF4-FFF2-40B4-BE49-F238E27FC236}">
                <a16:creationId xmlns:a16="http://schemas.microsoft.com/office/drawing/2014/main" id="{63600F5B-D026-4934-9466-780374A10471}"/>
              </a:ext>
            </a:extLst>
          </p:cNvPr>
          <p:cNvPicPr>
            <a:picLocks noChangeAspect="1"/>
          </p:cNvPicPr>
          <p:nvPr/>
        </p:nvPicPr>
        <p:blipFill rotWithShape="1">
          <a:blip r:embed="rId2"/>
          <a:srcRect/>
          <a:stretch/>
        </p:blipFill>
        <p:spPr>
          <a:xfrm>
            <a:off x="0" y="0"/>
            <a:ext cx="914400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4" name="TextBox 3">
            <a:extLst>
              <a:ext uri="{FF2B5EF4-FFF2-40B4-BE49-F238E27FC236}">
                <a16:creationId xmlns:a16="http://schemas.microsoft.com/office/drawing/2014/main" id="{870DF5BC-5F0C-44F5-8E00-947DD2D75032}"/>
              </a:ext>
            </a:extLst>
          </p:cNvPr>
          <p:cNvSpPr txBox="1"/>
          <p:nvPr/>
        </p:nvSpPr>
        <p:spPr>
          <a:xfrm>
            <a:off x="449863" y="5234320"/>
            <a:ext cx="5198489" cy="7522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dirty="0">
                <a:solidFill>
                  <a:schemeClr val="tx1">
                    <a:lumMod val="85000"/>
                    <a:lumOff val="15000"/>
                  </a:schemeClr>
                </a:solidFill>
                <a:latin typeface="+mj-lt"/>
                <a:ea typeface="+mj-ea"/>
                <a:cs typeface="+mj-cs"/>
              </a:rPr>
              <a:t>Cave Landing</a:t>
            </a:r>
          </a:p>
        </p:txBody>
      </p:sp>
    </p:spTree>
    <p:extLst>
      <p:ext uri="{BB962C8B-B14F-4D97-AF65-F5344CB8AC3E}">
        <p14:creationId xmlns:p14="http://schemas.microsoft.com/office/powerpoint/2010/main" val="13259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ground, nature&#10;&#10;Description automatically generated">
            <a:extLst>
              <a:ext uri="{FF2B5EF4-FFF2-40B4-BE49-F238E27FC236}">
                <a16:creationId xmlns:a16="http://schemas.microsoft.com/office/drawing/2014/main" id="{0CC3C058-A6D1-4A8E-9FA2-01806BC9FE0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133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cture containing outdoor, sky, ground, dirt&#10;&#10;Description automatically generated">
            <a:extLst>
              <a:ext uri="{FF2B5EF4-FFF2-40B4-BE49-F238E27FC236}">
                <a16:creationId xmlns:a16="http://schemas.microsoft.com/office/drawing/2014/main" id="{90BDA56D-1AFD-4B79-98EE-4DD29D73EBB6}"/>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317986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mountain, rock, rocky, nature&#10;&#10;Description automatically generated">
            <a:extLst>
              <a:ext uri="{FF2B5EF4-FFF2-40B4-BE49-F238E27FC236}">
                <a16:creationId xmlns:a16="http://schemas.microsoft.com/office/drawing/2014/main" id="{5B671C9F-6CA4-4BAA-B659-5F595D3DE517}"/>
              </a:ext>
            </a:extLst>
          </p:cNvPr>
          <p:cNvPicPr>
            <a:picLocks noChangeAspect="1"/>
          </p:cNvPicPr>
          <p:nvPr/>
        </p:nvPicPr>
        <p:blipFill rotWithShape="1">
          <a:blip r:embed="rId2"/>
          <a:srcRect l="14630" r="32026" b="-1"/>
          <a:stretch/>
        </p:blipFill>
        <p:spPr>
          <a:xfrm>
            <a:off x="20" y="1282"/>
            <a:ext cx="9143980" cy="6856718"/>
          </a:xfrm>
          <a:prstGeom prst="rect">
            <a:avLst/>
          </a:prstGeom>
        </p:spPr>
      </p:pic>
    </p:spTree>
    <p:extLst>
      <p:ext uri="{BB962C8B-B14F-4D97-AF65-F5344CB8AC3E}">
        <p14:creationId xmlns:p14="http://schemas.microsoft.com/office/powerpoint/2010/main" val="103276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ground, nature&#10;&#10;Description automatically generated">
            <a:extLst>
              <a:ext uri="{FF2B5EF4-FFF2-40B4-BE49-F238E27FC236}">
                <a16:creationId xmlns:a16="http://schemas.microsoft.com/office/drawing/2014/main" id="{FEC43A19-1CC3-420E-9D24-B94D4483756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0746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4x3+-+White+(Seal)" id="{44B703DF-F96F-48A7-9564-5E047D127607}" vid="{A9DAAE37-F9E5-4A53-8787-85764F2D4E23}"/>
    </a:ext>
  </a:extLst>
</a:theme>
</file>

<file path=docProps/app.xml><?xml version="1.0" encoding="utf-8"?>
<Properties xmlns="http://schemas.openxmlformats.org/officeDocument/2006/extended-properties" xmlns:vt="http://schemas.openxmlformats.org/officeDocument/2006/docPropsVTypes">
  <TotalTime>8119</TotalTime>
  <Words>1094</Words>
  <Application>Microsoft Office PowerPoint</Application>
  <PresentationFormat>On-screen Show (4:3)</PresentationFormat>
  <Paragraphs>60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vt:lpstr>
      <vt:lpstr>Calibri</vt:lpstr>
      <vt:lpstr>Calibri Light</vt:lpstr>
      <vt:lpstr>Open Sans</vt:lpstr>
      <vt:lpstr>Roboto</vt:lpstr>
      <vt:lpstr>Office Theme</vt:lpstr>
      <vt:lpstr>PowerPoint Presentation</vt:lpstr>
      <vt:lpstr>Topics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Lavan v. City of Los Angeles 693 F.3d 1022 (9th Cir. 2012): constitutionality of removing personal property from the right of way </vt:lpstr>
      <vt:lpstr>EDAR: Everyone Deserves a Home</vt:lpstr>
      <vt:lpstr>Lavan v. City of Los Angeles 693 F.3d 1022 (9th Cir. 2012): constitutionality of removing personal property from the right of way</vt:lpstr>
      <vt:lpstr>Desertrain v. City of Los Angeles 754 F.3d 1147 (9th Cir. 2014): constitutionality of overnight camping ordinances </vt:lpstr>
      <vt:lpstr>Lavan v. City of Los Angeles 693 F.3d 1022 (9th Cir. 2012): constitutionality of removing personal property from the right of way</vt:lpstr>
      <vt:lpstr>Lavan v. City of Los Angeles 693 F.3d 1022 (9th Cir. 2012): constitutionality of removing personal property from the right of way</vt:lpstr>
      <vt:lpstr>Martin v. City of Boise 920 F.3d 584, 592 (9th Cir. 2019): constitutionality of criminalizing sleeping on public property</vt:lpstr>
      <vt:lpstr>Martin v. City of Boise 920 F.3d 584, 592 (9th Cir. 2019): constitutionality of criminalizing sleeping on public property</vt:lpstr>
      <vt:lpstr>PowerPoint Presentation</vt:lpstr>
      <vt:lpstr> </vt:lpstr>
      <vt:lpstr>PowerPoint Presentation</vt:lpstr>
      <vt:lpstr> </vt:lpstr>
      <vt:lpstr>Post Martin v. Boise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Ansolabehere</dc:creator>
  <cp:lastModifiedBy>Jon Ansolabehere</cp:lastModifiedBy>
  <cp:revision>17</cp:revision>
  <dcterms:created xsi:type="dcterms:W3CDTF">2020-02-25T16:18:35Z</dcterms:created>
  <dcterms:modified xsi:type="dcterms:W3CDTF">2022-03-15T19:04:01Z</dcterms:modified>
</cp:coreProperties>
</file>