
<file path=[Content_Types].xml><?xml version="1.0" encoding="utf-8"?>
<Types xmlns="http://schemas.openxmlformats.org/package/2006/content-types">
  <Default Extension="-McAliley-Article-201810041823-1-3616595868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9" r:id="rId1"/>
  </p:sldMasterIdLst>
  <p:notesMasterIdLst>
    <p:notesMasterId r:id="rId22"/>
  </p:notesMasterIdLst>
  <p:sldIdLst>
    <p:sldId id="262" r:id="rId2"/>
    <p:sldId id="268" r:id="rId3"/>
    <p:sldId id="270" r:id="rId4"/>
    <p:sldId id="272" r:id="rId5"/>
    <p:sldId id="259" r:id="rId6"/>
    <p:sldId id="301" r:id="rId7"/>
    <p:sldId id="302" r:id="rId8"/>
    <p:sldId id="303" r:id="rId9"/>
    <p:sldId id="307" r:id="rId10"/>
    <p:sldId id="308" r:id="rId11"/>
    <p:sldId id="310" r:id="rId12"/>
    <p:sldId id="309" r:id="rId13"/>
    <p:sldId id="311" r:id="rId14"/>
    <p:sldId id="318" r:id="rId15"/>
    <p:sldId id="319" r:id="rId16"/>
    <p:sldId id="312" r:id="rId17"/>
    <p:sldId id="313" r:id="rId18"/>
    <p:sldId id="320" r:id="rId19"/>
    <p:sldId id="316" r:id="rId20"/>
    <p:sldId id="317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62"/>
    <p:restoredTop sz="49048" autoAdjust="0"/>
  </p:normalViewPr>
  <p:slideViewPr>
    <p:cSldViewPr snapToGrid="0" snapToObjects="1">
      <p:cViewPr varScale="1">
        <p:scale>
          <a:sx n="79" d="100"/>
          <a:sy n="79" d="100"/>
        </p:scale>
        <p:origin x="3760" y="184"/>
      </p:cViewPr>
      <p:guideLst>
        <p:guide orient="horz" pos="162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E1B71-F8AC-8442-A142-01E3C8141171}" type="datetimeFigureOut">
              <a:rPr lang="en-US" smtClean="0"/>
              <a:t>7/20/22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FB63A-EE7D-B442-A67F-C0C3C9D68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49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82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28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19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59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70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06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37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56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68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5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96533-CEDB-124F-8E77-407A46135F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65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9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63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67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42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03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63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23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B63A-EE7D-B442-A67F-C0C3C9D689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2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5F36-3B34-C74C-B414-7F25F2C70B64}" type="datetimeFigureOut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5F36-3B34-C74C-B414-7F25F2C70B64}" type="datetimeFigureOut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1B44-42DB-D540-91B9-FBC7D8F5E1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5F36-3B34-C74C-B414-7F25F2C70B64}" type="datetimeFigureOut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1B44-42DB-D540-91B9-FBC7D8F5E1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5F36-3B34-C74C-B414-7F25F2C70B64}" type="datetimeFigureOut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1B44-42DB-D540-91B9-FBC7D8F5E1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5F36-3B34-C74C-B414-7F25F2C70B64}" type="datetimeFigureOut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5F36-3B34-C74C-B414-7F25F2C70B64}" type="datetimeFigureOut">
              <a:rPr lang="en-US" smtClean="0"/>
              <a:t>7/20/22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1B44-42DB-D540-91B9-FBC7D8F5E1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5F36-3B34-C74C-B414-7F25F2C70B64}" type="datetimeFigureOut">
              <a:rPr lang="en-US" smtClean="0"/>
              <a:t>7/20/22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1B44-42DB-D540-91B9-FBC7D8F5E1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5F36-3B34-C74C-B414-7F25F2C70B64}" type="datetimeFigureOut">
              <a:rPr lang="en-US" smtClean="0"/>
              <a:t>7/20/22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1B44-42DB-D540-91B9-FBC7D8F5E1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5F36-3B34-C74C-B414-7F25F2C70B64}" type="datetimeFigureOut">
              <a:rPr lang="en-US" smtClean="0"/>
              <a:t>7/20/22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1B44-42DB-D540-91B9-FBC7D8F5E1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5F36-3B34-C74C-B414-7F25F2C70B64}" type="datetimeFigureOut">
              <a:rPr lang="en-US" smtClean="0"/>
              <a:t>7/20/22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5F36-3B34-C74C-B414-7F25F2C70B64}" type="datetimeFigureOut">
              <a:rPr lang="en-US" smtClean="0"/>
              <a:t>7/20/22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1B44-42DB-D540-91B9-FBC7D8F5E1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B5F36-3B34-C74C-B414-7F25F2C70B64}" type="datetimeFigureOut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A1B44-42DB-D540-91B9-FBC7D8F5E17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-McAliley-Article-201810041823-1-3616595868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410" y="1044802"/>
            <a:ext cx="8352547" cy="1614488"/>
          </a:xfrm>
        </p:spPr>
        <p:txBody>
          <a:bodyPr>
            <a:normAutofit/>
          </a:bodyPr>
          <a:lstStyle/>
          <a:p>
            <a:r>
              <a:rPr lang="en-US" sz="3800" dirty="0"/>
              <a:t>Mindfulness-Based Cognitive Training</a:t>
            </a:r>
            <a:br>
              <a:rPr lang="en-US" sz="3800" dirty="0"/>
            </a:br>
            <a:endParaRPr lang="en-US" sz="3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8283" y="2460508"/>
            <a:ext cx="6400800" cy="1314450"/>
          </a:xfrm>
        </p:spPr>
        <p:txBody>
          <a:bodyPr/>
          <a:lstStyle/>
          <a:p>
            <a:r>
              <a:rPr lang="en-US" dirty="0"/>
              <a:t>Mick Malotte, MD</a:t>
            </a:r>
          </a:p>
        </p:txBody>
      </p:sp>
    </p:spTree>
    <p:extLst>
      <p:ext uri="{BB962C8B-B14F-4D97-AF65-F5344CB8AC3E}">
        <p14:creationId xmlns:p14="http://schemas.microsoft.com/office/powerpoint/2010/main" val="4027844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Three Subsystems of 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8975" y="857250"/>
            <a:ext cx="6393376" cy="3234100"/>
          </a:xfrm>
        </p:spPr>
        <p:txBody>
          <a:bodyPr>
            <a:normAutofit/>
          </a:bodyPr>
          <a:lstStyle/>
          <a:p>
            <a:r>
              <a:rPr lang="en-US" sz="2400" dirty="0"/>
              <a:t>The Flashlight (Orienting System)</a:t>
            </a:r>
          </a:p>
          <a:p>
            <a:r>
              <a:rPr lang="en-US" sz="2400" dirty="0"/>
              <a:t>The Floodlight (Alerting System)</a:t>
            </a:r>
          </a:p>
          <a:p>
            <a:r>
              <a:rPr lang="en-US" sz="2400" dirty="0"/>
              <a:t>The Juggler (Central Executive)</a:t>
            </a:r>
          </a:p>
        </p:txBody>
      </p:sp>
    </p:spTree>
    <p:extLst>
      <p:ext uri="{BB962C8B-B14F-4D97-AF65-F5344CB8AC3E}">
        <p14:creationId xmlns:p14="http://schemas.microsoft.com/office/powerpoint/2010/main" val="2810467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Attention is Powerful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525" y="1057275"/>
            <a:ext cx="6393376" cy="3234100"/>
          </a:xfrm>
        </p:spPr>
        <p:txBody>
          <a:bodyPr>
            <a:normAutofit/>
          </a:bodyPr>
          <a:lstStyle/>
          <a:p>
            <a:r>
              <a:rPr lang="en-US" sz="2400" dirty="0"/>
              <a:t>Three subsystems operate across three domains: cognitive, social and emotional</a:t>
            </a:r>
          </a:p>
          <a:p>
            <a:r>
              <a:rPr lang="en-US" sz="2400" dirty="0"/>
              <a:t>Functions with working memory</a:t>
            </a:r>
          </a:p>
          <a:p>
            <a:r>
              <a:rPr lang="en-US" sz="2400" dirty="0"/>
              <a:t>At the root of information processing</a:t>
            </a:r>
          </a:p>
        </p:txBody>
      </p:sp>
    </p:spTree>
    <p:extLst>
      <p:ext uri="{BB962C8B-B14F-4D97-AF65-F5344CB8AC3E}">
        <p14:creationId xmlns:p14="http://schemas.microsoft.com/office/powerpoint/2010/main" val="4061566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Attention is Vulnerable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525" y="1133475"/>
            <a:ext cx="6393376" cy="3234100"/>
          </a:xfrm>
        </p:spPr>
        <p:txBody>
          <a:bodyPr>
            <a:normAutofit/>
          </a:bodyPr>
          <a:lstStyle/>
          <a:p>
            <a:r>
              <a:rPr lang="en-US" sz="2400" dirty="0"/>
              <a:t>Our mind is very distractible</a:t>
            </a:r>
          </a:p>
          <a:p>
            <a:r>
              <a:rPr lang="en-US" sz="2400" dirty="0"/>
              <a:t>The Default Mode Network</a:t>
            </a:r>
          </a:p>
          <a:p>
            <a:r>
              <a:rPr lang="en-US" sz="2400" dirty="0"/>
              <a:t>Three forces degrade attention: Stress, Poor Mood, and Threat</a:t>
            </a:r>
          </a:p>
        </p:txBody>
      </p:sp>
    </p:spTree>
    <p:extLst>
      <p:ext uri="{BB962C8B-B14F-4D97-AF65-F5344CB8AC3E}">
        <p14:creationId xmlns:p14="http://schemas.microsoft.com/office/powerpoint/2010/main" val="2065331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Attention is Trainable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8025" y="1295400"/>
            <a:ext cx="6393376" cy="3234100"/>
          </a:xfrm>
        </p:spPr>
        <p:txBody>
          <a:bodyPr>
            <a:normAutofit/>
          </a:bodyPr>
          <a:lstStyle/>
          <a:p>
            <a:r>
              <a:rPr lang="en-US" sz="2400" dirty="0"/>
              <a:t>Mindfulness exercises train all three subsystems</a:t>
            </a:r>
          </a:p>
          <a:p>
            <a:r>
              <a:rPr lang="en-US" sz="2400" dirty="0"/>
              <a:t>Surprising upside potential</a:t>
            </a:r>
          </a:p>
          <a:p>
            <a:r>
              <a:rPr lang="en-US" sz="2400" dirty="0"/>
              <a:t>Positively impacts many areas of life</a:t>
            </a:r>
          </a:p>
        </p:txBody>
      </p:sp>
    </p:spTree>
    <p:extLst>
      <p:ext uri="{BB962C8B-B14F-4D97-AF65-F5344CB8AC3E}">
        <p14:creationId xmlns:p14="http://schemas.microsoft.com/office/powerpoint/2010/main" val="1646202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BC32-524D-9F45-818B-7AD0E80A1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imonial_-_hobart_harris,_md,_mph (720p)" descr="testimonial_-_hobart_harris,_md,_mph (720p)">
            <a:hlinkClick r:id="" action="ppaction://media"/>
            <a:extLst>
              <a:ext uri="{FF2B5EF4-FFF2-40B4-BE49-F238E27FC236}">
                <a16:creationId xmlns:a16="http://schemas.microsoft.com/office/drawing/2014/main" id="{783EABD2-1DAC-734E-BC2A-B0DA0F4897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200150"/>
            <a:ext cx="6034087" cy="3394075"/>
          </a:xfrm>
        </p:spPr>
      </p:pic>
      <p:pic>
        <p:nvPicPr>
          <p:cNvPr id="5" name="testimonial_-_hobart_harris,_md,_mph (720p)" descr="testimonial_-_hobart_harris,_md,_mph (720p)">
            <a:hlinkClick r:id="" action="ppaction://media"/>
            <a:extLst>
              <a:ext uri="{FF2B5EF4-FFF2-40B4-BE49-F238E27FC236}">
                <a16:creationId xmlns:a16="http://schemas.microsoft.com/office/drawing/2014/main" id="{AEA01F9C-D34D-E647-9BE0-AF5CBC886F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9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1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ith_-_why_participate (540p)" descr="keith_-_why_participate (540p)">
            <a:hlinkClick r:id="" action="ppaction://media"/>
            <a:extLst>
              <a:ext uri="{FF2B5EF4-FFF2-40B4-BE49-F238E27FC236}">
                <a16:creationId xmlns:a16="http://schemas.microsoft.com/office/drawing/2014/main" id="{88C227CA-5863-6945-A274-B777C945C70E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35" y="0"/>
            <a:ext cx="8931729" cy="5023950"/>
          </a:xfrm>
        </p:spPr>
      </p:pic>
    </p:spTree>
    <p:extLst>
      <p:ext uri="{BB962C8B-B14F-4D97-AF65-F5344CB8AC3E}">
        <p14:creationId xmlns:p14="http://schemas.microsoft.com/office/powerpoint/2010/main" val="277358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Push-Ups for the Mind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6125" y="1685925"/>
            <a:ext cx="6393376" cy="32341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A Suite of Skills</a:t>
            </a:r>
          </a:p>
          <a:p>
            <a:r>
              <a:rPr lang="en-US" sz="2400" dirty="0"/>
              <a:t>Gradually Builds Over Weeks</a:t>
            </a:r>
          </a:p>
          <a:p>
            <a:r>
              <a:rPr lang="en-US" sz="2400" dirty="0"/>
              <a:t>Paying Attention to Attention</a:t>
            </a:r>
          </a:p>
          <a:p>
            <a:r>
              <a:rPr lang="en-US" sz="2400" dirty="0"/>
              <a:t>Finding our Flashlight</a:t>
            </a:r>
          </a:p>
          <a:p>
            <a:r>
              <a:rPr lang="en-US" sz="2400" dirty="0"/>
              <a:t>Keeping the Flashlight Steady</a:t>
            </a:r>
          </a:p>
          <a:p>
            <a:r>
              <a:rPr lang="en-US" sz="2400" dirty="0"/>
              <a:t>Connecting with Physical Sensations</a:t>
            </a:r>
          </a:p>
          <a:p>
            <a:r>
              <a:rPr lang="en-US" sz="2400" dirty="0"/>
              <a:t>Meta Cognitive Awareness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5531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975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/>
              <a:t>Benefits of Mindfulness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9475" y="1038225"/>
            <a:ext cx="6393376" cy="4105275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Less reactivity to stress</a:t>
            </a:r>
          </a:p>
          <a:p>
            <a:r>
              <a:rPr lang="en-US" sz="2800" dirty="0"/>
              <a:t>Improved sustained attention </a:t>
            </a:r>
          </a:p>
          <a:p>
            <a:r>
              <a:rPr lang="en-US" sz="2800" dirty="0"/>
              <a:t>Improved working memory</a:t>
            </a:r>
          </a:p>
          <a:p>
            <a:r>
              <a:rPr lang="en-US" sz="2800" dirty="0"/>
              <a:t>Improved mood</a:t>
            </a:r>
          </a:p>
          <a:p>
            <a:r>
              <a:rPr lang="en-US" sz="2800" dirty="0"/>
              <a:t>Decreased inflammation</a:t>
            </a:r>
          </a:p>
          <a:p>
            <a:r>
              <a:rPr lang="en-US" sz="2800" dirty="0"/>
              <a:t>Decreased activity in default mode network</a:t>
            </a:r>
          </a:p>
          <a:p>
            <a:r>
              <a:rPr lang="en-US" sz="2800" dirty="0"/>
              <a:t>Slowed cellular aging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6155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551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How could this help in the practice of law?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29BD8F-F81D-E834-8752-84B49CD0F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54222" y="1803626"/>
            <a:ext cx="2269192" cy="22465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9BCCD7-A909-5CBB-4A08-11B465A46E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11" r="10614"/>
          <a:stretch/>
        </p:blipFill>
        <p:spPr>
          <a:xfrm>
            <a:off x="1273629" y="1803626"/>
            <a:ext cx="2971800" cy="222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00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Mindfulness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450" y="1352550"/>
            <a:ext cx="7196976" cy="3234100"/>
          </a:xfrm>
        </p:spPr>
        <p:txBody>
          <a:bodyPr>
            <a:normAutofit/>
          </a:bodyPr>
          <a:lstStyle/>
          <a:p>
            <a:r>
              <a:rPr lang="en-US" sz="2400" dirty="0"/>
              <a:t>Mindfulness-Based Stress Reduction (MBSR)</a:t>
            </a:r>
          </a:p>
          <a:p>
            <a:r>
              <a:rPr lang="en-US" sz="2400" dirty="0"/>
              <a:t>Enhanced Stress Resilience Training (ESRT)</a:t>
            </a:r>
          </a:p>
          <a:p>
            <a:r>
              <a:rPr lang="en-US" sz="2400" dirty="0"/>
              <a:t>Book </a:t>
            </a:r>
            <a:r>
              <a:rPr lang="en-US" sz="2400" i="1" dirty="0"/>
              <a:t>“Peak Mind” </a:t>
            </a:r>
            <a:r>
              <a:rPr lang="en-US" sz="2400" dirty="0"/>
              <a:t>by </a:t>
            </a:r>
            <a:r>
              <a:rPr lang="en-US" sz="2400" dirty="0" err="1"/>
              <a:t>Amishi</a:t>
            </a:r>
            <a:r>
              <a:rPr lang="en-US" sz="2400" dirty="0"/>
              <a:t> Jha</a:t>
            </a:r>
          </a:p>
          <a:p>
            <a:r>
              <a:rPr lang="en-US" sz="2400" dirty="0"/>
              <a:t>Resources at </a:t>
            </a:r>
            <a:r>
              <a:rPr lang="en-US" sz="2400" dirty="0" err="1"/>
              <a:t>mickmalotte.com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6764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Problem of Burnout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61565" y="1200150"/>
            <a:ext cx="8229600" cy="3398044"/>
          </a:xfrm>
        </p:spPr>
        <p:txBody>
          <a:bodyPr/>
          <a:lstStyle/>
          <a:p>
            <a:pPr marL="0" indent="0">
              <a:lnSpc>
                <a:spcPct val="140000"/>
              </a:lnSpc>
              <a:buNone/>
            </a:pPr>
            <a:r>
              <a:rPr lang="en-US" dirty="0"/>
              <a:t>Three Elements:</a:t>
            </a:r>
          </a:p>
          <a:p>
            <a:pPr>
              <a:lnSpc>
                <a:spcPct val="140000"/>
              </a:lnSpc>
            </a:pPr>
            <a:r>
              <a:rPr lang="en-US" sz="2400" dirty="0"/>
              <a:t>Emotional Exhaustion</a:t>
            </a:r>
          </a:p>
          <a:p>
            <a:pPr>
              <a:lnSpc>
                <a:spcPct val="140000"/>
              </a:lnSpc>
            </a:pPr>
            <a:r>
              <a:rPr lang="en-US" sz="2400" dirty="0"/>
              <a:t>Depersonalization</a:t>
            </a:r>
          </a:p>
          <a:p>
            <a:pPr>
              <a:lnSpc>
                <a:spcPct val="140000"/>
              </a:lnSpc>
            </a:pPr>
            <a:r>
              <a:rPr lang="en-US" sz="2400" dirty="0"/>
              <a:t>Feeling of low personal accomplishment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010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410" y="1044802"/>
            <a:ext cx="8352547" cy="1614488"/>
          </a:xfrm>
        </p:spPr>
        <p:txBody>
          <a:bodyPr>
            <a:normAutofit/>
          </a:bodyPr>
          <a:lstStyle/>
          <a:p>
            <a:r>
              <a:rPr lang="en-US" sz="3800" dirty="0"/>
              <a:t>Mindfulness-Based Cognitive Training</a:t>
            </a:r>
            <a:br>
              <a:rPr lang="en-US" sz="3800" dirty="0"/>
            </a:br>
            <a:endParaRPr lang="en-US" sz="3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8283" y="2460508"/>
            <a:ext cx="6400800" cy="1314450"/>
          </a:xfrm>
        </p:spPr>
        <p:txBody>
          <a:bodyPr/>
          <a:lstStyle/>
          <a:p>
            <a:r>
              <a:rPr lang="en-US" dirty="0"/>
              <a:t>Mick Malotte, MD</a:t>
            </a:r>
          </a:p>
        </p:txBody>
      </p:sp>
    </p:spTree>
    <p:extLst>
      <p:ext uri="{BB962C8B-B14F-4D97-AF65-F5344CB8AC3E}">
        <p14:creationId xmlns:p14="http://schemas.microsoft.com/office/powerpoint/2010/main" val="1836855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9509" y="1352833"/>
            <a:ext cx="7060388" cy="3790667"/>
          </a:xfrm>
        </p:spPr>
        <p:txBody>
          <a:bodyPr>
            <a:noAutofit/>
          </a:bodyPr>
          <a:lstStyle/>
          <a:p>
            <a:endParaRPr lang="en-US" sz="2200" dirty="0"/>
          </a:p>
          <a:p>
            <a:endParaRPr lang="en-US" sz="2200" dirty="0"/>
          </a:p>
          <a:p>
            <a:r>
              <a:rPr lang="en-US" sz="2400" dirty="0"/>
              <a:t>More diagnostic errors</a:t>
            </a:r>
          </a:p>
          <a:p>
            <a:r>
              <a:rPr lang="en-US" sz="2400" dirty="0"/>
              <a:t>Excessive testing and referral</a:t>
            </a:r>
          </a:p>
          <a:p>
            <a:r>
              <a:rPr lang="en-US" sz="2400" dirty="0"/>
              <a:t>Poor patient communication</a:t>
            </a:r>
          </a:p>
          <a:p>
            <a:r>
              <a:rPr lang="en-US" sz="2400" dirty="0"/>
              <a:t>More shortcuts and poor prescribing habits</a:t>
            </a:r>
          </a:p>
          <a:p>
            <a:r>
              <a:rPr lang="en-US" sz="2400" dirty="0"/>
              <a:t>Poorer patient compliance and satisfaction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52035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/>
              <a:t>Quality of Care</a:t>
            </a:r>
          </a:p>
        </p:txBody>
      </p:sp>
    </p:spTree>
    <p:extLst>
      <p:ext uri="{BB962C8B-B14F-4D97-AF65-F5344CB8AC3E}">
        <p14:creationId xmlns:p14="http://schemas.microsoft.com/office/powerpoint/2010/main" val="3910180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Personal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075" y="1064101"/>
            <a:ext cx="6393376" cy="3234100"/>
          </a:xfrm>
        </p:spPr>
        <p:txBody>
          <a:bodyPr>
            <a:normAutofit/>
          </a:bodyPr>
          <a:lstStyle/>
          <a:p>
            <a:r>
              <a:rPr lang="en-US" sz="2400" dirty="0"/>
              <a:t>Suicide</a:t>
            </a:r>
          </a:p>
          <a:p>
            <a:r>
              <a:rPr lang="en-US" sz="2400" dirty="0"/>
              <a:t>Alcoholism</a:t>
            </a:r>
          </a:p>
          <a:p>
            <a:r>
              <a:rPr lang="en-US" sz="2400" dirty="0"/>
              <a:t>Broken relationships</a:t>
            </a:r>
          </a:p>
          <a:p>
            <a:r>
              <a:rPr lang="en-US" sz="2400" dirty="0"/>
              <a:t>Physical illness</a:t>
            </a:r>
          </a:p>
          <a:p>
            <a:r>
              <a:rPr lang="en-US" sz="2400" dirty="0"/>
              <a:t>Psychological problems</a:t>
            </a:r>
          </a:p>
        </p:txBody>
      </p:sp>
    </p:spTree>
    <p:extLst>
      <p:ext uri="{BB962C8B-B14F-4D97-AF65-F5344CB8AC3E}">
        <p14:creationId xmlns:p14="http://schemas.microsoft.com/office/powerpoint/2010/main" val="2298319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Reciprocal-Domains-of-Physician-Well-Being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91" y="54936"/>
            <a:ext cx="5257381" cy="505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89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ain-Train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44" y="785252"/>
            <a:ext cx="6147015" cy="373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79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03680-F68C-D147-82E0-19CF0F681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843" y="620826"/>
            <a:ext cx="6242957" cy="390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68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DD927B-6B90-664D-8A58-305D101BD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0" t="12580" r="3894" b="8195"/>
          <a:stretch/>
        </p:blipFill>
        <p:spPr>
          <a:xfrm>
            <a:off x="50589" y="109643"/>
            <a:ext cx="9050342" cy="494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35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2692" y="781538"/>
            <a:ext cx="801077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i="1" dirty="0"/>
              <a:t>“The faculty of bringing back a wandering attention over and over again is the very root of judgment, character and will</a:t>
            </a:r>
            <a:r>
              <a:rPr lang="mr-IN" sz="2200" i="1" dirty="0"/>
              <a:t>…</a:t>
            </a:r>
            <a:r>
              <a:rPr lang="en-US" sz="2200" i="1" dirty="0"/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sz="2200" i="1" dirty="0"/>
              <a:t>an education which should improve this faculty would be the education par excellence</a:t>
            </a:r>
            <a:r>
              <a:rPr lang="mr-IN" sz="2200" i="1" dirty="0"/>
              <a:t>…</a:t>
            </a:r>
            <a:r>
              <a:rPr lang="en-US" sz="2200" i="1" dirty="0"/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sz="2200" i="1" dirty="0"/>
              <a:t>But it is easier to define this ideal than to give practical directions for bringing it about.”</a:t>
            </a:r>
          </a:p>
          <a:p>
            <a:pPr>
              <a:defRPr/>
            </a:pPr>
            <a:endParaRPr lang="en-US" sz="2200" i="1" dirty="0"/>
          </a:p>
          <a:p>
            <a:pPr>
              <a:defRPr/>
            </a:pPr>
            <a:r>
              <a:rPr lang="en-US" sz="2200" dirty="0"/>
              <a:t>                                                     -William James, </a:t>
            </a:r>
            <a:r>
              <a:rPr lang="en-US" sz="2200" i="1" dirty="0"/>
              <a:t>Principles of Psychology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812317"/>
      </p:ext>
    </p:extLst>
  </p:cSld>
  <p:clrMapOvr>
    <a:masterClrMapping/>
  </p:clrMapOvr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4435</TotalTime>
  <Words>333</Words>
  <Application>Microsoft Macintosh PowerPoint</Application>
  <PresentationFormat>On-screen Show (16:9)</PresentationFormat>
  <Paragraphs>99</Paragraphs>
  <Slides>20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Corbel</vt:lpstr>
      <vt:lpstr>Twilight</vt:lpstr>
      <vt:lpstr>Mindfulness-Based Cognitive Training </vt:lpstr>
      <vt:lpstr>The Problem of Burnout</vt:lpstr>
      <vt:lpstr>Quality of Care</vt:lpstr>
      <vt:lpstr>Personal Costs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Subsystems of Attention</vt:lpstr>
      <vt:lpstr>Attention is Powerful</vt:lpstr>
      <vt:lpstr>Attention is Vulnerable</vt:lpstr>
      <vt:lpstr>Attention is Trainable</vt:lpstr>
      <vt:lpstr>PowerPoint Presentation</vt:lpstr>
      <vt:lpstr>PowerPoint Presentation</vt:lpstr>
      <vt:lpstr>Push-Ups for the Mind</vt:lpstr>
      <vt:lpstr>Benefits of Mindfulness Practice</vt:lpstr>
      <vt:lpstr>How could this help in the practice of law?</vt:lpstr>
      <vt:lpstr>Mindfulness Training</vt:lpstr>
      <vt:lpstr>Mindfulness-Based Cognitive Training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Mick Malotte</dc:creator>
  <cp:lastModifiedBy>MIchael Malotte</cp:lastModifiedBy>
  <cp:revision>696</cp:revision>
  <cp:lastPrinted>2022-03-31T16:32:52Z</cp:lastPrinted>
  <dcterms:created xsi:type="dcterms:W3CDTF">2019-07-26T15:56:25Z</dcterms:created>
  <dcterms:modified xsi:type="dcterms:W3CDTF">2022-07-20T23:43:08Z</dcterms:modified>
</cp:coreProperties>
</file>