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8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notesSlides/notesSlide15.xml" ContentType="application/vnd.openxmlformats-officedocument.presentationml.notesSlide+xml"/>
  <Override PartName="/ppt/tags/tag23.xml" ContentType="application/vnd.openxmlformats-officedocument.presentationml.tags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4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25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6.xml" ContentType="application/vnd.openxmlformats-officedocument.presentationml.tags+xml"/>
  <Override PartName="/ppt/notesSlides/notesSlide26.xml" ContentType="application/vnd.openxmlformats-officedocument.presentationml.notesSlide+xml"/>
  <Override PartName="/ppt/tags/tag27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28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29.xml" ContentType="application/vnd.openxmlformats-officedocument.presentationml.tags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5"/>
  </p:sldMasterIdLst>
  <p:notesMasterIdLst>
    <p:notesMasterId r:id="rId40"/>
  </p:notesMasterIdLst>
  <p:sldIdLst>
    <p:sldId id="256" r:id="rId6"/>
    <p:sldId id="654" r:id="rId7"/>
    <p:sldId id="420" r:id="rId8"/>
    <p:sldId id="633" r:id="rId9"/>
    <p:sldId id="389" r:id="rId10"/>
    <p:sldId id="390" r:id="rId11"/>
    <p:sldId id="332" r:id="rId12"/>
    <p:sldId id="662" r:id="rId13"/>
    <p:sldId id="665" r:id="rId14"/>
    <p:sldId id="257" r:id="rId15"/>
    <p:sldId id="664" r:id="rId16"/>
    <p:sldId id="583" r:id="rId17"/>
    <p:sldId id="711" r:id="rId18"/>
    <p:sldId id="666" r:id="rId19"/>
    <p:sldId id="703" r:id="rId20"/>
    <p:sldId id="261" r:id="rId21"/>
    <p:sldId id="653" r:id="rId22"/>
    <p:sldId id="298" r:id="rId23"/>
    <p:sldId id="273" r:id="rId24"/>
    <p:sldId id="670" r:id="rId25"/>
    <p:sldId id="709" r:id="rId26"/>
    <p:sldId id="334" r:id="rId27"/>
    <p:sldId id="335" r:id="rId28"/>
    <p:sldId id="337" r:id="rId29"/>
    <p:sldId id="259" r:id="rId30"/>
    <p:sldId id="646" r:id="rId31"/>
    <p:sldId id="327" r:id="rId32"/>
    <p:sldId id="705" r:id="rId33"/>
    <p:sldId id="706" r:id="rId34"/>
    <p:sldId id="258" r:id="rId35"/>
    <p:sldId id="668" r:id="rId36"/>
    <p:sldId id="707" r:id="rId37"/>
    <p:sldId id="708" r:id="rId38"/>
    <p:sldId id="647" r:id="rId39"/>
  </p:sldIdLst>
  <p:sldSz cx="12192000" cy="6858000"/>
  <p:notesSz cx="7102475" cy="9388475"/>
  <p:custDataLst>
    <p:tags r:id="rId4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1" autoAdjust="0"/>
    <p:restoredTop sz="81156" autoAdjust="0"/>
  </p:normalViewPr>
  <p:slideViewPr>
    <p:cSldViewPr snapToGrid="0">
      <p:cViewPr varScale="1">
        <p:scale>
          <a:sx n="90" d="100"/>
          <a:sy n="90" d="100"/>
        </p:scale>
        <p:origin x="1392" y="-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41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Zavala\AppData\Local\Temp\kpiTmp\AF454A~1\Keypoint%20Interactive%20Chart%20in%20Microsoft%20Office%20PowerPoint%20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Zavala\AppData\Local\Temp\kpiTmp\AF454A~1\Keypoint%20Interactive%20Chart%20in%20Microsoft%20Office%20PowerPoint%202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Zavala\AppData\Local\Temp\kpiTmp\AF454A~1\Keypoint%20Interactive%20Chart%20in%20Microsoft%20Office%20PowerPoint%20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Zavala\AppData\Local\Temp\kpiTmp\AF454A~1\Keypoint%20Interactive%20Chart%20in%20Microsoft%20Office%20PowerPoint%20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'001'!$B$1</c:f>
              <c:strCache>
                <c:ptCount val="1"/>
                <c:pt idx="0">
                  <c:v>001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eparator>-1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'001'!$A$2:$A$5</c:f>
              <c:strCache>
                <c:ptCount val="4"/>
                <c:pt idx="0">
                  <c:v> 1 per 100,00 livebirths in some areas </c:v>
                </c:pt>
                <c:pt idx="1">
                  <c:v>1 per 1,000 livebirths in some areas</c:v>
                </c:pt>
                <c:pt idx="2">
                  <c:v>1 per 200 livebirths in some areas</c:v>
                </c:pt>
                <c:pt idx="3">
                  <c:v>1 per 20 livebirths in some areas</c:v>
                </c:pt>
              </c:strCache>
            </c:strRef>
          </c:cat>
          <c:val>
            <c:numRef>
              <c:f>'001'!$B$2:$B$5</c:f>
              <c:numCache>
                <c:formatCode>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D3-4D87-92DB-3FBCAC4FC0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6389504"/>
        <c:axId val="346388192"/>
      </c:barChart>
      <c:catAx>
        <c:axId val="346389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6388192"/>
        <c:crosses val="autoZero"/>
        <c:auto val="1"/>
        <c:lblAlgn val="ctr"/>
        <c:lblOffset val="100"/>
        <c:noMultiLvlLbl val="0"/>
      </c:catAx>
      <c:valAx>
        <c:axId val="34638819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46389504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'004'!$B$1</c:f>
              <c:strCache>
                <c:ptCount val="1"/>
                <c:pt idx="0">
                  <c:v>004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eparator>-1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'004'!$A$2:$A$5</c:f>
              <c:strCache>
                <c:ptCount val="4"/>
                <c:pt idx="0">
                  <c:v>   1 Trillion Dollars Per     Year</c:v>
                </c:pt>
                <c:pt idx="1">
                  <c:v>   3.4 Billion Dollars Per  Year</c:v>
                </c:pt>
                <c:pt idx="2">
                  <c:v>   2 Billion Dollars Per  Year</c:v>
                </c:pt>
                <c:pt idx="3">
                  <c:v>   750 Million Dollars Per      Year</c:v>
                </c:pt>
              </c:strCache>
            </c:strRef>
          </c:cat>
          <c:val>
            <c:numRef>
              <c:f>'004'!$B$2:$B$5</c:f>
              <c:numCache>
                <c:formatCode>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2E-49BF-A1C8-5190E6CBEF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3380128"/>
        <c:axId val="483384064"/>
      </c:barChart>
      <c:catAx>
        <c:axId val="483380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83384064"/>
        <c:crosses val="autoZero"/>
        <c:auto val="1"/>
        <c:lblAlgn val="ctr"/>
        <c:lblOffset val="100"/>
        <c:noMultiLvlLbl val="0"/>
      </c:catAx>
      <c:valAx>
        <c:axId val="48338406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83380128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773010449165551"/>
          <c:y val="3.8771701028731363E-2"/>
          <c:w val="0.24333049481236679"/>
          <c:h val="0.762910444079131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'003'!$B$1</c:f>
              <c:strCache>
                <c:ptCount val="1"/>
                <c:pt idx="0">
                  <c:v>003</c:v>
                </c:pt>
              </c:strCache>
            </c:strRef>
          </c:tx>
          <c:spPr>
            <a:solidFill>
              <a:schemeClr val="accent1">
                <a:tint val="69000"/>
                <a:satMod val="105000"/>
                <a:lumMod val="110000"/>
              </a:schemeClr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-1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'003'!$A$2:$A$5</c:f>
              <c:strCache>
                <c:ptCount val="4"/>
                <c:pt idx="0">
                  <c:v> Two 4 oz. glasses of wine per night throughout the pregnancy</c:v>
                </c:pt>
                <c:pt idx="1">
                  <c:v>Two 4 oz. glasses of wine per night just throughout the 1st trimester of pregnancy</c:v>
                </c:pt>
                <c:pt idx="2">
                  <c:v>Three 4 oz. glasses of wine per occasion on 2 occasions during the pregnancy</c:v>
                </c:pt>
                <c:pt idx="3">
                  <c:v>Three 4 oz. glasses of wine per occasion on 2 occasions per week throughout  the pregnancy </c:v>
                </c:pt>
              </c:strCache>
            </c:strRef>
          </c:cat>
          <c:val>
            <c:numRef>
              <c:f>'003'!$B$2:$B$5</c:f>
              <c:numCache>
                <c:formatCode>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07-4A14-B623-0560BDDFD3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83377832"/>
        <c:axId val="483382096"/>
      </c:barChart>
      <c:catAx>
        <c:axId val="483377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3382096"/>
        <c:crosses val="autoZero"/>
        <c:auto val="1"/>
        <c:lblAlgn val="ctr"/>
        <c:lblOffset val="100"/>
        <c:noMultiLvlLbl val="0"/>
      </c:catAx>
      <c:valAx>
        <c:axId val="483382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3377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'005'!$B$1</c:f>
              <c:strCache>
                <c:ptCount val="1"/>
                <c:pt idx="0">
                  <c:v>005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eparator>-1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'005'!$A$2:$A$5</c:f>
              <c:strCache>
                <c:ptCount val="4"/>
                <c:pt idx="0">
                  <c:v>   30%</c:v>
                </c:pt>
                <c:pt idx="1">
                  <c:v>   40%</c:v>
                </c:pt>
                <c:pt idx="2">
                  <c:v>   50%</c:v>
                </c:pt>
                <c:pt idx="3">
                  <c:v>   60%</c:v>
                </c:pt>
              </c:strCache>
            </c:strRef>
          </c:cat>
          <c:val>
            <c:numRef>
              <c:f>'005'!$B$2:$B$5</c:f>
              <c:numCache>
                <c:formatCode>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F3-403D-A46F-BDAE6C42D0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3394232"/>
        <c:axId val="483390952"/>
      </c:barChart>
      <c:catAx>
        <c:axId val="483394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83390952"/>
        <c:crosses val="autoZero"/>
        <c:auto val="1"/>
        <c:lblAlgn val="ctr"/>
        <c:lblOffset val="100"/>
        <c:noMultiLvlLbl val="0"/>
      </c:catAx>
      <c:valAx>
        <c:axId val="48339095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83394232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A266C1-C901-43AB-872D-EE7E2A5E368A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E064F0C-2A9A-496A-93D3-BA18208200A4}">
      <dgm:prSet phldrT="[Text]" custT="1"/>
      <dgm:spPr/>
      <dgm:t>
        <a:bodyPr/>
        <a:lstStyle/>
        <a:p>
          <a:r>
            <a:rPr lang="en-US" sz="3200" b="0" baseline="0" dirty="0">
              <a:latin typeface="Abadi" panose="020B0604020104020204" pitchFamily="34" charset="0"/>
            </a:rPr>
            <a:t>134 – juveniles screened for FASD</a:t>
          </a:r>
        </a:p>
      </dgm:t>
    </dgm:pt>
    <dgm:pt modelId="{6BB195F2-CA8F-48B0-B3CA-BCE113D396BB}" type="parTrans" cxnId="{51454D61-AC6A-4FA1-A273-6D563AE121EA}">
      <dgm:prSet/>
      <dgm:spPr/>
      <dgm:t>
        <a:bodyPr/>
        <a:lstStyle/>
        <a:p>
          <a:endParaRPr lang="en-US"/>
        </a:p>
      </dgm:t>
    </dgm:pt>
    <dgm:pt modelId="{B9A3184E-6B55-4013-A9C3-AD23C5EE8641}" type="sibTrans" cxnId="{51454D61-AC6A-4FA1-A273-6D563AE121EA}">
      <dgm:prSet/>
      <dgm:spPr/>
      <dgm:t>
        <a:bodyPr/>
        <a:lstStyle/>
        <a:p>
          <a:endParaRPr lang="en-US"/>
        </a:p>
      </dgm:t>
    </dgm:pt>
    <dgm:pt modelId="{E698C72A-1CB5-4974-A3D4-97336E8ECF74}">
      <dgm:prSet custT="1"/>
      <dgm:spPr/>
      <dgm:t>
        <a:bodyPr/>
        <a:lstStyle/>
        <a:p>
          <a:r>
            <a:rPr lang="en-US" sz="3200" b="0" baseline="0" dirty="0">
              <a:latin typeface="Abadi" panose="020B0604020104020204" pitchFamily="34" charset="0"/>
            </a:rPr>
            <a:t>32 (24%) screened positive</a:t>
          </a:r>
        </a:p>
      </dgm:t>
    </dgm:pt>
    <dgm:pt modelId="{477DAA17-8F1B-4374-BA77-DB40141FF5B5}" type="parTrans" cxnId="{3F66EE44-2703-4B73-A28F-80F33AA4BE95}">
      <dgm:prSet/>
      <dgm:spPr/>
      <dgm:t>
        <a:bodyPr/>
        <a:lstStyle/>
        <a:p>
          <a:endParaRPr lang="en-US"/>
        </a:p>
      </dgm:t>
    </dgm:pt>
    <dgm:pt modelId="{87534B31-5F5E-477C-B341-93E1E9BBC327}" type="sibTrans" cxnId="{3F66EE44-2703-4B73-A28F-80F33AA4BE95}">
      <dgm:prSet/>
      <dgm:spPr/>
      <dgm:t>
        <a:bodyPr/>
        <a:lstStyle/>
        <a:p>
          <a:endParaRPr lang="en-US"/>
        </a:p>
      </dgm:t>
    </dgm:pt>
    <dgm:pt modelId="{945542AA-1353-4F02-97F3-6E04C56AA7D0}" type="pres">
      <dgm:prSet presAssocID="{DDA266C1-C901-43AB-872D-EE7E2A5E368A}" presName="outerComposite" presStyleCnt="0">
        <dgm:presLayoutVars>
          <dgm:chMax val="5"/>
          <dgm:dir/>
          <dgm:resizeHandles val="exact"/>
        </dgm:presLayoutVars>
      </dgm:prSet>
      <dgm:spPr/>
    </dgm:pt>
    <dgm:pt modelId="{73A78153-D11F-4D1B-9500-00991803E457}" type="pres">
      <dgm:prSet presAssocID="{DDA266C1-C901-43AB-872D-EE7E2A5E368A}" presName="dummyMaxCanvas" presStyleCnt="0">
        <dgm:presLayoutVars/>
      </dgm:prSet>
      <dgm:spPr/>
    </dgm:pt>
    <dgm:pt modelId="{3A7D71E3-A3E1-47AC-B276-F0F358363A9D}" type="pres">
      <dgm:prSet presAssocID="{DDA266C1-C901-43AB-872D-EE7E2A5E368A}" presName="TwoNodes_1" presStyleLbl="node1" presStyleIdx="0" presStyleCnt="2" custLinFactNeighborY="1580">
        <dgm:presLayoutVars>
          <dgm:bulletEnabled val="1"/>
        </dgm:presLayoutVars>
      </dgm:prSet>
      <dgm:spPr/>
    </dgm:pt>
    <dgm:pt modelId="{D2B5DE33-22E3-458F-8BFC-BF60C6D96075}" type="pres">
      <dgm:prSet presAssocID="{DDA266C1-C901-43AB-872D-EE7E2A5E368A}" presName="TwoNodes_2" presStyleLbl="node1" presStyleIdx="1" presStyleCnt="2" custLinFactNeighborX="-4873" custLinFactNeighborY="0">
        <dgm:presLayoutVars>
          <dgm:bulletEnabled val="1"/>
        </dgm:presLayoutVars>
      </dgm:prSet>
      <dgm:spPr/>
    </dgm:pt>
    <dgm:pt modelId="{F7379253-458F-45EC-8BB6-787E136C497E}" type="pres">
      <dgm:prSet presAssocID="{DDA266C1-C901-43AB-872D-EE7E2A5E368A}" presName="TwoConn_1-2" presStyleLbl="fgAccFollowNode1" presStyleIdx="0" presStyleCnt="1">
        <dgm:presLayoutVars>
          <dgm:bulletEnabled val="1"/>
        </dgm:presLayoutVars>
      </dgm:prSet>
      <dgm:spPr/>
    </dgm:pt>
    <dgm:pt modelId="{809CC798-5564-4936-A16C-8AA35CE7D18F}" type="pres">
      <dgm:prSet presAssocID="{DDA266C1-C901-43AB-872D-EE7E2A5E368A}" presName="TwoNodes_1_text" presStyleLbl="node1" presStyleIdx="1" presStyleCnt="2">
        <dgm:presLayoutVars>
          <dgm:bulletEnabled val="1"/>
        </dgm:presLayoutVars>
      </dgm:prSet>
      <dgm:spPr/>
    </dgm:pt>
    <dgm:pt modelId="{5E351AA1-138C-4CA6-BE72-9E06D299B299}" type="pres">
      <dgm:prSet presAssocID="{DDA266C1-C901-43AB-872D-EE7E2A5E368A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04F7570D-D81E-4CAF-AF2B-282759BC4329}" type="presOf" srcId="{4E064F0C-2A9A-496A-93D3-BA18208200A4}" destId="{3A7D71E3-A3E1-47AC-B276-F0F358363A9D}" srcOrd="0" destOrd="0" presId="urn:microsoft.com/office/officeart/2005/8/layout/vProcess5"/>
    <dgm:cxn modelId="{51454D61-AC6A-4FA1-A273-6D563AE121EA}" srcId="{DDA266C1-C901-43AB-872D-EE7E2A5E368A}" destId="{4E064F0C-2A9A-496A-93D3-BA18208200A4}" srcOrd="0" destOrd="0" parTransId="{6BB195F2-CA8F-48B0-B3CA-BCE113D396BB}" sibTransId="{B9A3184E-6B55-4013-A9C3-AD23C5EE8641}"/>
    <dgm:cxn modelId="{3F66EE44-2703-4B73-A28F-80F33AA4BE95}" srcId="{DDA266C1-C901-43AB-872D-EE7E2A5E368A}" destId="{E698C72A-1CB5-4974-A3D4-97336E8ECF74}" srcOrd="1" destOrd="0" parTransId="{477DAA17-8F1B-4374-BA77-DB40141FF5B5}" sibTransId="{87534B31-5F5E-477C-B341-93E1E9BBC327}"/>
    <dgm:cxn modelId="{59FE0D8B-8300-41B9-B4BC-8B6E934E74DB}" type="presOf" srcId="{B9A3184E-6B55-4013-A9C3-AD23C5EE8641}" destId="{F7379253-458F-45EC-8BB6-787E136C497E}" srcOrd="0" destOrd="0" presId="urn:microsoft.com/office/officeart/2005/8/layout/vProcess5"/>
    <dgm:cxn modelId="{BD725D8F-D151-9741-94AF-3F9C0DA85CAF}" type="presOf" srcId="{DDA266C1-C901-43AB-872D-EE7E2A5E368A}" destId="{945542AA-1353-4F02-97F3-6E04C56AA7D0}" srcOrd="0" destOrd="0" presId="urn:microsoft.com/office/officeart/2005/8/layout/vProcess5"/>
    <dgm:cxn modelId="{62BE92B3-B3B0-464F-A5CE-D84149E0D712}" type="presOf" srcId="{4E064F0C-2A9A-496A-93D3-BA18208200A4}" destId="{809CC798-5564-4936-A16C-8AA35CE7D18F}" srcOrd="1" destOrd="0" presId="urn:microsoft.com/office/officeart/2005/8/layout/vProcess5"/>
    <dgm:cxn modelId="{74077FE0-C4F7-45E0-A3C2-60BF7DC3C0DC}" type="presOf" srcId="{E698C72A-1CB5-4974-A3D4-97336E8ECF74}" destId="{D2B5DE33-22E3-458F-8BFC-BF60C6D96075}" srcOrd="0" destOrd="0" presId="urn:microsoft.com/office/officeart/2005/8/layout/vProcess5"/>
    <dgm:cxn modelId="{1F4A96E0-FA69-47F7-9E66-4E1D32E1CD3B}" type="presOf" srcId="{E698C72A-1CB5-4974-A3D4-97336E8ECF74}" destId="{5E351AA1-138C-4CA6-BE72-9E06D299B299}" srcOrd="1" destOrd="0" presId="urn:microsoft.com/office/officeart/2005/8/layout/vProcess5"/>
    <dgm:cxn modelId="{6B29ACBC-AFC7-6447-B1EB-710D7D3C5AC9}" type="presParOf" srcId="{945542AA-1353-4F02-97F3-6E04C56AA7D0}" destId="{73A78153-D11F-4D1B-9500-00991803E457}" srcOrd="0" destOrd="0" presId="urn:microsoft.com/office/officeart/2005/8/layout/vProcess5"/>
    <dgm:cxn modelId="{A202E0A8-8E88-4C68-810F-442827F42957}" type="presParOf" srcId="{945542AA-1353-4F02-97F3-6E04C56AA7D0}" destId="{3A7D71E3-A3E1-47AC-B276-F0F358363A9D}" srcOrd="1" destOrd="0" presId="urn:microsoft.com/office/officeart/2005/8/layout/vProcess5"/>
    <dgm:cxn modelId="{60AFD8CF-E22E-41B6-97B5-36416DE9F921}" type="presParOf" srcId="{945542AA-1353-4F02-97F3-6E04C56AA7D0}" destId="{D2B5DE33-22E3-458F-8BFC-BF60C6D96075}" srcOrd="2" destOrd="0" presId="urn:microsoft.com/office/officeart/2005/8/layout/vProcess5"/>
    <dgm:cxn modelId="{22578E8E-1C88-4A68-A948-4B455D3D4BCF}" type="presParOf" srcId="{945542AA-1353-4F02-97F3-6E04C56AA7D0}" destId="{F7379253-458F-45EC-8BB6-787E136C497E}" srcOrd="3" destOrd="0" presId="urn:microsoft.com/office/officeart/2005/8/layout/vProcess5"/>
    <dgm:cxn modelId="{F62ECDA4-798C-4D20-933F-F21B8ECC16BC}" type="presParOf" srcId="{945542AA-1353-4F02-97F3-6E04C56AA7D0}" destId="{809CC798-5564-4936-A16C-8AA35CE7D18F}" srcOrd="4" destOrd="0" presId="urn:microsoft.com/office/officeart/2005/8/layout/vProcess5"/>
    <dgm:cxn modelId="{ACEC12B3-3693-4AC7-839D-3DB85E22D79C}" type="presParOf" srcId="{945542AA-1353-4F02-97F3-6E04C56AA7D0}" destId="{5E351AA1-138C-4CA6-BE72-9E06D299B299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C4F32E-A14A-42F0-979A-DAD6775110DF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E263DB-2009-4449-9DF5-180612E518FB}">
      <dgm:prSet custT="1"/>
      <dgm:spPr/>
      <dgm:t>
        <a:bodyPr/>
        <a:lstStyle/>
        <a:p>
          <a:r>
            <a:rPr lang="en-US" sz="2000" dirty="0"/>
            <a:t>SB1016 is law as of January 1, 2023</a:t>
          </a:r>
        </a:p>
      </dgm:t>
    </dgm:pt>
    <dgm:pt modelId="{1B05847B-6E1A-4379-A65C-46B6582FB75E}" type="parTrans" cxnId="{C010DCD1-319F-4122-89CA-878970C7A342}">
      <dgm:prSet/>
      <dgm:spPr/>
      <dgm:t>
        <a:bodyPr/>
        <a:lstStyle/>
        <a:p>
          <a:endParaRPr lang="en-US"/>
        </a:p>
      </dgm:t>
    </dgm:pt>
    <dgm:pt modelId="{45A0F276-ABCC-45D0-AEEF-26CE28C1A5BC}" type="sibTrans" cxnId="{C010DCD1-319F-4122-89CA-878970C7A342}">
      <dgm:prSet/>
      <dgm:spPr/>
      <dgm:t>
        <a:bodyPr/>
        <a:lstStyle/>
        <a:p>
          <a:endParaRPr lang="en-US"/>
        </a:p>
      </dgm:t>
    </dgm:pt>
    <dgm:pt modelId="{0E1C647A-11FC-4BCB-9287-E05CEA6EF7DB}">
      <dgm:prSet custT="1"/>
      <dgm:spPr/>
      <dgm:t>
        <a:bodyPr/>
        <a:lstStyle/>
        <a:p>
          <a:r>
            <a:rPr lang="en-US" sz="2000" dirty="0"/>
            <a:t>SB 1016 Implementation Process</a:t>
          </a:r>
        </a:p>
      </dgm:t>
    </dgm:pt>
    <dgm:pt modelId="{F6795DA7-E780-4BE6-BEC3-3321B390DF5B}" type="parTrans" cxnId="{8A86C118-D5FE-44E8-9CD4-1881A4C6C4BD}">
      <dgm:prSet/>
      <dgm:spPr/>
      <dgm:t>
        <a:bodyPr/>
        <a:lstStyle/>
        <a:p>
          <a:endParaRPr lang="en-US"/>
        </a:p>
      </dgm:t>
    </dgm:pt>
    <dgm:pt modelId="{FE9E5DC1-AEF2-4D94-B9F7-B9450C47DF9E}" type="sibTrans" cxnId="{8A86C118-D5FE-44E8-9CD4-1881A4C6C4BD}">
      <dgm:prSet/>
      <dgm:spPr/>
      <dgm:t>
        <a:bodyPr/>
        <a:lstStyle/>
        <a:p>
          <a:endParaRPr lang="en-US"/>
        </a:p>
      </dgm:t>
    </dgm:pt>
    <dgm:pt modelId="{B8B86614-AFF3-483F-8E30-CA6EA0E94409}">
      <dgm:prSet custT="1"/>
      <dgm:spPr/>
      <dgm:t>
        <a:bodyPr/>
        <a:lstStyle/>
        <a:p>
          <a:r>
            <a:rPr lang="en-US" sz="1800" dirty="0"/>
            <a:t>Director of Special Education Division of Department of Education </a:t>
          </a:r>
        </a:p>
      </dgm:t>
    </dgm:pt>
    <dgm:pt modelId="{5C8F512B-85E4-42BA-ACC0-42C1E885D175}" type="parTrans" cxnId="{8FDA3753-CE65-40F4-AB83-60F96736FC25}">
      <dgm:prSet/>
      <dgm:spPr/>
      <dgm:t>
        <a:bodyPr/>
        <a:lstStyle/>
        <a:p>
          <a:endParaRPr lang="en-US"/>
        </a:p>
      </dgm:t>
    </dgm:pt>
    <dgm:pt modelId="{85075F59-48F7-46FA-B460-03B7235D84C8}" type="sibTrans" cxnId="{8FDA3753-CE65-40F4-AB83-60F96736FC25}">
      <dgm:prSet/>
      <dgm:spPr/>
      <dgm:t>
        <a:bodyPr/>
        <a:lstStyle/>
        <a:p>
          <a:endParaRPr lang="en-US"/>
        </a:p>
      </dgm:t>
    </dgm:pt>
    <dgm:pt modelId="{5110E41E-95E3-E84B-8B96-F3C9FA838FAD}">
      <dgm:prSet custT="1"/>
      <dgm:spPr/>
      <dgm:t>
        <a:bodyPr/>
        <a:lstStyle/>
        <a:p>
          <a:r>
            <a:rPr lang="en-US" sz="1800" dirty="0"/>
            <a:t>Implementation subcommittee chaired by Shannon Iacobacci.</a:t>
          </a:r>
        </a:p>
      </dgm:t>
    </dgm:pt>
    <dgm:pt modelId="{A9C99C34-456C-CA43-B832-516E1264771B}" type="parTrans" cxnId="{50100463-5EDC-4F4E-91B8-4A47C70D691F}">
      <dgm:prSet/>
      <dgm:spPr/>
      <dgm:t>
        <a:bodyPr/>
        <a:lstStyle/>
        <a:p>
          <a:endParaRPr lang="en-US"/>
        </a:p>
      </dgm:t>
    </dgm:pt>
    <dgm:pt modelId="{3676B8BF-22CE-FD42-BFB4-1F40B8D89E1A}" type="sibTrans" cxnId="{50100463-5EDC-4F4E-91B8-4A47C70D691F}">
      <dgm:prSet/>
      <dgm:spPr/>
      <dgm:t>
        <a:bodyPr/>
        <a:lstStyle/>
        <a:p>
          <a:endParaRPr lang="en-US"/>
        </a:p>
      </dgm:t>
    </dgm:pt>
    <dgm:pt modelId="{A79404E5-3646-4F4F-B8EC-B9153507CF50}">
      <dgm:prSet custT="1"/>
      <dgm:spPr/>
      <dgm:t>
        <a:bodyPr/>
        <a:lstStyle/>
        <a:p>
          <a:r>
            <a:rPr lang="en-US" sz="1800" dirty="0"/>
            <a:t>Preparing guidelines for the schools</a:t>
          </a:r>
        </a:p>
      </dgm:t>
    </dgm:pt>
    <dgm:pt modelId="{9D579C1D-E341-264D-8C10-BA7FAEE26568}" type="parTrans" cxnId="{1F5E6464-2882-6D4F-B0EB-B37EF7AB4744}">
      <dgm:prSet/>
      <dgm:spPr/>
      <dgm:t>
        <a:bodyPr/>
        <a:lstStyle/>
        <a:p>
          <a:endParaRPr lang="en-US"/>
        </a:p>
      </dgm:t>
    </dgm:pt>
    <dgm:pt modelId="{B09260C2-920F-A54F-AB7D-D07007BB5B38}" type="sibTrans" cxnId="{1F5E6464-2882-6D4F-B0EB-B37EF7AB4744}">
      <dgm:prSet/>
      <dgm:spPr/>
      <dgm:t>
        <a:bodyPr/>
        <a:lstStyle/>
        <a:p>
          <a:endParaRPr lang="en-US"/>
        </a:p>
      </dgm:t>
    </dgm:pt>
    <dgm:pt modelId="{248CC2BA-9CB8-7E40-8B7C-38CCCDCB7078}">
      <dgm:prSet custT="1"/>
      <dgm:spPr/>
      <dgm:t>
        <a:bodyPr/>
        <a:lstStyle/>
        <a:p>
          <a:r>
            <a:rPr lang="en-US" sz="1800" dirty="0"/>
            <a:t>Will work with advocacy groups.</a:t>
          </a:r>
        </a:p>
      </dgm:t>
    </dgm:pt>
    <dgm:pt modelId="{7CB59A29-A691-2941-B7D1-A5DE99CEDE21}" type="parTrans" cxnId="{A4F181F8-EF8E-804C-B56C-64B4281B8B4E}">
      <dgm:prSet/>
      <dgm:spPr/>
      <dgm:t>
        <a:bodyPr/>
        <a:lstStyle/>
        <a:p>
          <a:endParaRPr lang="en-US"/>
        </a:p>
      </dgm:t>
    </dgm:pt>
    <dgm:pt modelId="{2173A3C1-56BA-E842-85AE-E4BA73AC39F6}" type="sibTrans" cxnId="{A4F181F8-EF8E-804C-B56C-64B4281B8B4E}">
      <dgm:prSet/>
      <dgm:spPr/>
      <dgm:t>
        <a:bodyPr/>
        <a:lstStyle/>
        <a:p>
          <a:endParaRPr lang="en-US"/>
        </a:p>
      </dgm:t>
    </dgm:pt>
    <dgm:pt modelId="{87C1CEFD-1130-B948-B72E-201DFAF70FA2}">
      <dgm:prSet custT="1"/>
      <dgm:spPr/>
      <dgm:t>
        <a:bodyPr/>
        <a:lstStyle/>
        <a:p>
          <a:r>
            <a:rPr lang="en-US" sz="1800" dirty="0"/>
            <a:t>Need buy in of California Association of School Psychologists</a:t>
          </a:r>
        </a:p>
      </dgm:t>
    </dgm:pt>
    <dgm:pt modelId="{3327C84C-AFBA-B44A-9274-14979C55E21D}" type="parTrans" cxnId="{0A4B404C-71C8-AF4D-AF92-AB392C4542A9}">
      <dgm:prSet/>
      <dgm:spPr/>
      <dgm:t>
        <a:bodyPr/>
        <a:lstStyle/>
        <a:p>
          <a:endParaRPr lang="en-US"/>
        </a:p>
      </dgm:t>
    </dgm:pt>
    <dgm:pt modelId="{86D66DFD-49D2-3941-8524-0C3BEFC09E58}" type="sibTrans" cxnId="{0A4B404C-71C8-AF4D-AF92-AB392C4542A9}">
      <dgm:prSet/>
      <dgm:spPr/>
      <dgm:t>
        <a:bodyPr/>
        <a:lstStyle/>
        <a:p>
          <a:endParaRPr lang="en-US"/>
        </a:p>
      </dgm:t>
    </dgm:pt>
    <dgm:pt modelId="{E16F3E20-7B97-4349-92A6-9D3F333ED626}">
      <dgm:prSet custT="1"/>
      <dgm:spPr/>
      <dgm:t>
        <a:bodyPr/>
        <a:lstStyle/>
        <a:p>
          <a:r>
            <a:rPr lang="en-US" sz="1800" dirty="0"/>
            <a:t>Dr. Roxanne Chang Article</a:t>
          </a:r>
        </a:p>
      </dgm:t>
    </dgm:pt>
    <dgm:pt modelId="{74536391-BD3B-4144-8F78-5A9333E45A76}" type="parTrans" cxnId="{B429B1CA-6140-284D-B3BC-0C40866BC931}">
      <dgm:prSet/>
      <dgm:spPr/>
      <dgm:t>
        <a:bodyPr/>
        <a:lstStyle/>
        <a:p>
          <a:endParaRPr lang="en-US"/>
        </a:p>
      </dgm:t>
    </dgm:pt>
    <dgm:pt modelId="{B77A536A-1043-474F-A375-8B6FA0A77D6F}" type="sibTrans" cxnId="{B429B1CA-6140-284D-B3BC-0C40866BC931}">
      <dgm:prSet/>
      <dgm:spPr/>
      <dgm:t>
        <a:bodyPr/>
        <a:lstStyle/>
        <a:p>
          <a:endParaRPr lang="en-US"/>
        </a:p>
      </dgm:t>
    </dgm:pt>
    <dgm:pt modelId="{3F2B9CC4-F08F-1C43-B5B3-25F534A38295}">
      <dgm:prSet custT="1"/>
      <dgm:spPr/>
      <dgm:t>
        <a:bodyPr/>
        <a:lstStyle/>
        <a:p>
          <a:r>
            <a:rPr lang="en-US" sz="1800" dirty="0"/>
            <a:t>Need to development monitoring criteria</a:t>
          </a:r>
        </a:p>
      </dgm:t>
    </dgm:pt>
    <dgm:pt modelId="{C1EDBFB5-C1B5-F347-82DE-29B7CF39D026}" type="parTrans" cxnId="{E27230F9-0264-8346-9410-4C9CA1DB5575}">
      <dgm:prSet/>
      <dgm:spPr/>
      <dgm:t>
        <a:bodyPr/>
        <a:lstStyle/>
        <a:p>
          <a:endParaRPr lang="en-US"/>
        </a:p>
      </dgm:t>
    </dgm:pt>
    <dgm:pt modelId="{096CED69-721E-2D41-A220-971E276A5FC5}" type="sibTrans" cxnId="{E27230F9-0264-8346-9410-4C9CA1DB5575}">
      <dgm:prSet/>
      <dgm:spPr/>
      <dgm:t>
        <a:bodyPr/>
        <a:lstStyle/>
        <a:p>
          <a:endParaRPr lang="en-US"/>
        </a:p>
      </dgm:t>
    </dgm:pt>
    <dgm:pt modelId="{D089CAC2-CEE5-0A49-975B-D9F65D9F4A51}">
      <dgm:prSet custT="1"/>
      <dgm:spPr/>
      <dgm:t>
        <a:bodyPr/>
        <a:lstStyle/>
        <a:p>
          <a:r>
            <a:rPr lang="en-US" sz="1800" b="0" i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B0502020202020204"/>
              <a:ea typeface="+mn-ea"/>
              <a:cs typeface="+mn-cs"/>
            </a:rPr>
            <a:t>There’s A New Pathway to Special Education for Up to 300,000 California Children</a:t>
          </a:r>
          <a:endParaRPr lang="en-US" sz="1800" kern="1200" dirty="0"/>
        </a:p>
      </dgm:t>
    </dgm:pt>
    <dgm:pt modelId="{0B2E206C-5B6F-1148-92BE-B59E1E1E6185}" type="parTrans" cxnId="{394DC87C-E036-4844-A53B-26D1DC0722A2}">
      <dgm:prSet/>
      <dgm:spPr/>
      <dgm:t>
        <a:bodyPr/>
        <a:lstStyle/>
        <a:p>
          <a:endParaRPr lang="en-US"/>
        </a:p>
      </dgm:t>
    </dgm:pt>
    <dgm:pt modelId="{5E8F5BEC-D137-F14F-A43A-B8098EC2D955}" type="sibTrans" cxnId="{394DC87C-E036-4844-A53B-26D1DC0722A2}">
      <dgm:prSet/>
      <dgm:spPr/>
      <dgm:t>
        <a:bodyPr/>
        <a:lstStyle/>
        <a:p>
          <a:endParaRPr lang="en-US"/>
        </a:p>
      </dgm:t>
    </dgm:pt>
    <dgm:pt modelId="{5A3F64E5-6B79-5342-87F2-9A765EAB0409}">
      <dgm:prSet custT="1"/>
      <dgm:spPr/>
      <dgm:t>
        <a:bodyPr/>
        <a:lstStyle/>
        <a:p>
          <a:endParaRPr lang="en-US" sz="1800" i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entury Gothic" panose="020B0502020202020204"/>
            <a:ea typeface="+mn-ea"/>
            <a:cs typeface="+mn-cs"/>
          </a:endParaRPr>
        </a:p>
      </dgm:t>
    </dgm:pt>
    <dgm:pt modelId="{16D34CAB-143D-8242-BC10-2C46D0854F2F}" type="parTrans" cxnId="{46AD0132-4704-F745-BAE0-51C5AF130870}">
      <dgm:prSet/>
      <dgm:spPr/>
      <dgm:t>
        <a:bodyPr/>
        <a:lstStyle/>
        <a:p>
          <a:endParaRPr lang="en-US"/>
        </a:p>
      </dgm:t>
    </dgm:pt>
    <dgm:pt modelId="{4BA51F8E-DAA4-5942-9B4D-47AD32DC7186}" type="sibTrans" cxnId="{46AD0132-4704-F745-BAE0-51C5AF130870}">
      <dgm:prSet/>
      <dgm:spPr/>
      <dgm:t>
        <a:bodyPr/>
        <a:lstStyle/>
        <a:p>
          <a:endParaRPr lang="en-US"/>
        </a:p>
      </dgm:t>
    </dgm:pt>
    <dgm:pt modelId="{7D370ECA-D75D-1C4D-B05B-F69A8F3933A8}" type="pres">
      <dgm:prSet presAssocID="{19C4F32E-A14A-42F0-979A-DAD6775110DF}" presName="linear" presStyleCnt="0">
        <dgm:presLayoutVars>
          <dgm:dir/>
          <dgm:animLvl val="lvl"/>
          <dgm:resizeHandles val="exact"/>
        </dgm:presLayoutVars>
      </dgm:prSet>
      <dgm:spPr/>
    </dgm:pt>
    <dgm:pt modelId="{024EA2E1-CF93-4D4D-AC73-CC98D2E5317B}" type="pres">
      <dgm:prSet presAssocID="{C7E263DB-2009-4449-9DF5-180612E518FB}" presName="parentLin" presStyleCnt="0"/>
      <dgm:spPr/>
    </dgm:pt>
    <dgm:pt modelId="{DED708FD-F719-BF46-BA8F-3EF0B90F7682}" type="pres">
      <dgm:prSet presAssocID="{C7E263DB-2009-4449-9DF5-180612E518FB}" presName="parentLeftMargin" presStyleLbl="node1" presStyleIdx="0" presStyleCnt="3"/>
      <dgm:spPr/>
    </dgm:pt>
    <dgm:pt modelId="{80975083-E184-A741-83C0-7E5105AE9771}" type="pres">
      <dgm:prSet presAssocID="{C7E263DB-2009-4449-9DF5-180612E518FB}" presName="parentText" presStyleLbl="node1" presStyleIdx="0" presStyleCnt="3" custScaleX="112391">
        <dgm:presLayoutVars>
          <dgm:chMax val="0"/>
          <dgm:bulletEnabled val="1"/>
        </dgm:presLayoutVars>
      </dgm:prSet>
      <dgm:spPr/>
    </dgm:pt>
    <dgm:pt modelId="{26A00060-50C8-9E45-B432-966E272A1B41}" type="pres">
      <dgm:prSet presAssocID="{C7E263DB-2009-4449-9DF5-180612E518FB}" presName="negativeSpace" presStyleCnt="0"/>
      <dgm:spPr/>
    </dgm:pt>
    <dgm:pt modelId="{1744BC63-C917-0F44-AA20-B48EA4C61254}" type="pres">
      <dgm:prSet presAssocID="{C7E263DB-2009-4449-9DF5-180612E518FB}" presName="childText" presStyleLbl="conFgAcc1" presStyleIdx="0" presStyleCnt="3" custScaleY="101597">
        <dgm:presLayoutVars>
          <dgm:bulletEnabled val="1"/>
        </dgm:presLayoutVars>
      </dgm:prSet>
      <dgm:spPr/>
    </dgm:pt>
    <dgm:pt modelId="{3BBFD0E9-4558-1A4A-A2F2-269EB22AF6FC}" type="pres">
      <dgm:prSet presAssocID="{45A0F276-ABCC-45D0-AEEF-26CE28C1A5BC}" presName="spaceBetweenRectangles" presStyleCnt="0"/>
      <dgm:spPr/>
    </dgm:pt>
    <dgm:pt modelId="{FA7ABDA4-4BA0-EA4E-A8F5-924D79FA17AF}" type="pres">
      <dgm:prSet presAssocID="{0E1C647A-11FC-4BCB-9287-E05CEA6EF7DB}" presName="parentLin" presStyleCnt="0"/>
      <dgm:spPr/>
    </dgm:pt>
    <dgm:pt modelId="{F7946B3D-52BA-954F-A898-FB7D8D293BDF}" type="pres">
      <dgm:prSet presAssocID="{0E1C647A-11FC-4BCB-9287-E05CEA6EF7DB}" presName="parentLeftMargin" presStyleLbl="node1" presStyleIdx="0" presStyleCnt="3"/>
      <dgm:spPr/>
    </dgm:pt>
    <dgm:pt modelId="{166BDE31-AD07-7845-B72A-E3E70EE2A283}" type="pres">
      <dgm:prSet presAssocID="{0E1C647A-11FC-4BCB-9287-E05CEA6EF7DB}" presName="parentText" presStyleLbl="node1" presStyleIdx="1" presStyleCnt="3" custScaleX="112290">
        <dgm:presLayoutVars>
          <dgm:chMax val="0"/>
          <dgm:bulletEnabled val="1"/>
        </dgm:presLayoutVars>
      </dgm:prSet>
      <dgm:spPr/>
    </dgm:pt>
    <dgm:pt modelId="{5D455A86-2FCE-0840-B66A-A68139B9D34A}" type="pres">
      <dgm:prSet presAssocID="{0E1C647A-11FC-4BCB-9287-E05CEA6EF7DB}" presName="negativeSpace" presStyleCnt="0"/>
      <dgm:spPr/>
    </dgm:pt>
    <dgm:pt modelId="{34CD9562-A491-1F47-89A9-23F82777CF36}" type="pres">
      <dgm:prSet presAssocID="{0E1C647A-11FC-4BCB-9287-E05CEA6EF7DB}" presName="childText" presStyleLbl="conFgAcc1" presStyleIdx="1" presStyleCnt="3">
        <dgm:presLayoutVars>
          <dgm:bulletEnabled val="1"/>
        </dgm:presLayoutVars>
      </dgm:prSet>
      <dgm:spPr/>
    </dgm:pt>
    <dgm:pt modelId="{7A3D6E88-E0B0-034A-801D-4BA44CA44D9E}" type="pres">
      <dgm:prSet presAssocID="{FE9E5DC1-AEF2-4D94-B9F7-B9450C47DF9E}" presName="spaceBetweenRectangles" presStyleCnt="0"/>
      <dgm:spPr/>
    </dgm:pt>
    <dgm:pt modelId="{18D8B85A-8624-CC4B-A805-D9B4893CA98C}" type="pres">
      <dgm:prSet presAssocID="{E16F3E20-7B97-4349-92A6-9D3F333ED626}" presName="parentLin" presStyleCnt="0"/>
      <dgm:spPr/>
    </dgm:pt>
    <dgm:pt modelId="{3683A0AB-450F-1147-8ABF-152CB70449A2}" type="pres">
      <dgm:prSet presAssocID="{E16F3E20-7B97-4349-92A6-9D3F333ED626}" presName="parentLeftMargin" presStyleLbl="node1" presStyleIdx="1" presStyleCnt="3"/>
      <dgm:spPr/>
    </dgm:pt>
    <dgm:pt modelId="{7F4C132B-4930-EB40-8391-1AB37217234E}" type="pres">
      <dgm:prSet presAssocID="{E16F3E20-7B97-4349-92A6-9D3F333ED62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2EA865A-B63D-B345-B24B-225B446F97CC}" type="pres">
      <dgm:prSet presAssocID="{E16F3E20-7B97-4349-92A6-9D3F333ED626}" presName="negativeSpace" presStyleCnt="0"/>
      <dgm:spPr/>
    </dgm:pt>
    <dgm:pt modelId="{759A3D8A-D025-5A45-B158-09AF7F9A273E}" type="pres">
      <dgm:prSet presAssocID="{E16F3E20-7B97-4349-92A6-9D3F333ED62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CD3F008-CB77-A543-8C21-438A5C5E04FD}" type="presOf" srcId="{0E1C647A-11FC-4BCB-9287-E05CEA6EF7DB}" destId="{F7946B3D-52BA-954F-A898-FB7D8D293BDF}" srcOrd="0" destOrd="0" presId="urn:microsoft.com/office/officeart/2005/8/layout/list1"/>
    <dgm:cxn modelId="{89BC260F-2A66-D947-BE24-596B77779690}" type="presOf" srcId="{B8B86614-AFF3-483F-8E30-CA6EA0E94409}" destId="{34CD9562-A491-1F47-89A9-23F82777CF36}" srcOrd="0" destOrd="0" presId="urn:microsoft.com/office/officeart/2005/8/layout/list1"/>
    <dgm:cxn modelId="{190F9D12-AA52-6547-A802-D1555CB848F4}" type="presOf" srcId="{D089CAC2-CEE5-0A49-975B-D9F65D9F4A51}" destId="{759A3D8A-D025-5A45-B158-09AF7F9A273E}" srcOrd="0" destOrd="0" presId="urn:microsoft.com/office/officeart/2005/8/layout/list1"/>
    <dgm:cxn modelId="{8A86C118-D5FE-44E8-9CD4-1881A4C6C4BD}" srcId="{19C4F32E-A14A-42F0-979A-DAD6775110DF}" destId="{0E1C647A-11FC-4BCB-9287-E05CEA6EF7DB}" srcOrd="1" destOrd="0" parTransId="{F6795DA7-E780-4BE6-BEC3-3321B390DF5B}" sibTransId="{FE9E5DC1-AEF2-4D94-B9F7-B9450C47DF9E}"/>
    <dgm:cxn modelId="{E536FD1F-DBCE-CE4B-9C0C-372FB21AB0B5}" type="presOf" srcId="{5A3F64E5-6B79-5342-87F2-9A765EAB0409}" destId="{759A3D8A-D025-5A45-B158-09AF7F9A273E}" srcOrd="0" destOrd="1" presId="urn:microsoft.com/office/officeart/2005/8/layout/list1"/>
    <dgm:cxn modelId="{4E1B2821-4A0A-754A-9D26-A59F48F6938A}" type="presOf" srcId="{0E1C647A-11FC-4BCB-9287-E05CEA6EF7DB}" destId="{166BDE31-AD07-7845-B72A-E3E70EE2A283}" srcOrd="1" destOrd="0" presId="urn:microsoft.com/office/officeart/2005/8/layout/list1"/>
    <dgm:cxn modelId="{80C7952C-1EBC-8D47-9453-5B1CEDCDE2FB}" type="presOf" srcId="{87C1CEFD-1130-B948-B72E-201DFAF70FA2}" destId="{34CD9562-A491-1F47-89A9-23F82777CF36}" srcOrd="0" destOrd="2" presId="urn:microsoft.com/office/officeart/2005/8/layout/list1"/>
    <dgm:cxn modelId="{46AD0132-4704-F745-BAE0-51C5AF130870}" srcId="{E16F3E20-7B97-4349-92A6-9D3F333ED626}" destId="{5A3F64E5-6B79-5342-87F2-9A765EAB0409}" srcOrd="1" destOrd="0" parTransId="{16D34CAB-143D-8242-BC10-2C46D0854F2F}" sibTransId="{4BA51F8E-DAA4-5942-9B4D-47AD32DC7186}"/>
    <dgm:cxn modelId="{9534CD3D-300F-1F49-808A-2E0A509F36C2}" type="presOf" srcId="{248CC2BA-9CB8-7E40-8B7C-38CCCDCB7078}" destId="{34CD9562-A491-1F47-89A9-23F82777CF36}" srcOrd="0" destOrd="1" presId="urn:microsoft.com/office/officeart/2005/8/layout/list1"/>
    <dgm:cxn modelId="{50100463-5EDC-4F4E-91B8-4A47C70D691F}" srcId="{C7E263DB-2009-4449-9DF5-180612E518FB}" destId="{5110E41E-95E3-E84B-8B96-F3C9FA838FAD}" srcOrd="0" destOrd="0" parTransId="{A9C99C34-456C-CA43-B832-516E1264771B}" sibTransId="{3676B8BF-22CE-FD42-BFB4-1F40B8D89E1A}"/>
    <dgm:cxn modelId="{1F5E6464-2882-6D4F-B0EB-B37EF7AB4744}" srcId="{C7E263DB-2009-4449-9DF5-180612E518FB}" destId="{A79404E5-3646-4F4F-B8EC-B9153507CF50}" srcOrd="1" destOrd="0" parTransId="{9D579C1D-E341-264D-8C10-BA7FAEE26568}" sibTransId="{B09260C2-920F-A54F-AB7D-D07007BB5B38}"/>
    <dgm:cxn modelId="{0A4B404C-71C8-AF4D-AF92-AB392C4542A9}" srcId="{0E1C647A-11FC-4BCB-9287-E05CEA6EF7DB}" destId="{87C1CEFD-1130-B948-B72E-201DFAF70FA2}" srcOrd="2" destOrd="0" parTransId="{3327C84C-AFBA-B44A-9274-14979C55E21D}" sibTransId="{86D66DFD-49D2-3941-8524-0C3BEFC09E58}"/>
    <dgm:cxn modelId="{AF10144D-7CEF-154E-A850-F3B41E075D70}" type="presOf" srcId="{E16F3E20-7B97-4349-92A6-9D3F333ED626}" destId="{3683A0AB-450F-1147-8ABF-152CB70449A2}" srcOrd="0" destOrd="0" presId="urn:microsoft.com/office/officeart/2005/8/layout/list1"/>
    <dgm:cxn modelId="{8FDA3753-CE65-40F4-AB83-60F96736FC25}" srcId="{0E1C647A-11FC-4BCB-9287-E05CEA6EF7DB}" destId="{B8B86614-AFF3-483F-8E30-CA6EA0E94409}" srcOrd="0" destOrd="0" parTransId="{5C8F512B-85E4-42BA-ACC0-42C1E885D175}" sibTransId="{85075F59-48F7-46FA-B460-03B7235D84C8}"/>
    <dgm:cxn modelId="{394DC87C-E036-4844-A53B-26D1DC0722A2}" srcId="{E16F3E20-7B97-4349-92A6-9D3F333ED626}" destId="{D089CAC2-CEE5-0A49-975B-D9F65D9F4A51}" srcOrd="0" destOrd="0" parTransId="{0B2E206C-5B6F-1148-92BE-B59E1E1E6185}" sibTransId="{5E8F5BEC-D137-F14F-A43A-B8098EC2D955}"/>
    <dgm:cxn modelId="{7C1C0E83-784A-264F-9452-CC4E7F27B077}" type="presOf" srcId="{C7E263DB-2009-4449-9DF5-180612E518FB}" destId="{DED708FD-F719-BF46-BA8F-3EF0B90F7682}" srcOrd="0" destOrd="0" presId="urn:microsoft.com/office/officeart/2005/8/layout/list1"/>
    <dgm:cxn modelId="{B24D7D8B-FE2F-FE47-951A-88515FE410DD}" type="presOf" srcId="{19C4F32E-A14A-42F0-979A-DAD6775110DF}" destId="{7D370ECA-D75D-1C4D-B05B-F69A8F3933A8}" srcOrd="0" destOrd="0" presId="urn:microsoft.com/office/officeart/2005/8/layout/list1"/>
    <dgm:cxn modelId="{AB3CF88D-D6E9-BF48-A36C-687792D05328}" type="presOf" srcId="{E16F3E20-7B97-4349-92A6-9D3F333ED626}" destId="{7F4C132B-4930-EB40-8391-1AB37217234E}" srcOrd="1" destOrd="0" presId="urn:microsoft.com/office/officeart/2005/8/layout/list1"/>
    <dgm:cxn modelId="{43A02EB0-1ABC-1344-9987-7DCADA1630F3}" type="presOf" srcId="{A79404E5-3646-4F4F-B8EC-B9153507CF50}" destId="{1744BC63-C917-0F44-AA20-B48EA4C61254}" srcOrd="0" destOrd="1" presId="urn:microsoft.com/office/officeart/2005/8/layout/list1"/>
    <dgm:cxn modelId="{B429B1CA-6140-284D-B3BC-0C40866BC931}" srcId="{19C4F32E-A14A-42F0-979A-DAD6775110DF}" destId="{E16F3E20-7B97-4349-92A6-9D3F333ED626}" srcOrd="2" destOrd="0" parTransId="{74536391-BD3B-4144-8F78-5A9333E45A76}" sibTransId="{B77A536A-1043-474F-A375-8B6FA0A77D6F}"/>
    <dgm:cxn modelId="{3CFE4FD1-EE65-3F4B-B109-47843890DE66}" type="presOf" srcId="{5110E41E-95E3-E84B-8B96-F3C9FA838FAD}" destId="{1744BC63-C917-0F44-AA20-B48EA4C61254}" srcOrd="0" destOrd="0" presId="urn:microsoft.com/office/officeart/2005/8/layout/list1"/>
    <dgm:cxn modelId="{C010DCD1-319F-4122-89CA-878970C7A342}" srcId="{19C4F32E-A14A-42F0-979A-DAD6775110DF}" destId="{C7E263DB-2009-4449-9DF5-180612E518FB}" srcOrd="0" destOrd="0" parTransId="{1B05847B-6E1A-4379-A65C-46B6582FB75E}" sibTransId="{45A0F276-ABCC-45D0-AEEF-26CE28C1A5BC}"/>
    <dgm:cxn modelId="{8B539DD9-4204-AB46-B5CE-5376EF92E14F}" type="presOf" srcId="{3F2B9CC4-F08F-1C43-B5B3-25F534A38295}" destId="{34CD9562-A491-1F47-89A9-23F82777CF36}" srcOrd="0" destOrd="3" presId="urn:microsoft.com/office/officeart/2005/8/layout/list1"/>
    <dgm:cxn modelId="{10D914E9-FAF5-E54B-B2A5-CB3861284862}" type="presOf" srcId="{C7E263DB-2009-4449-9DF5-180612E518FB}" destId="{80975083-E184-A741-83C0-7E5105AE9771}" srcOrd="1" destOrd="0" presId="urn:microsoft.com/office/officeart/2005/8/layout/list1"/>
    <dgm:cxn modelId="{A4F181F8-EF8E-804C-B56C-64B4281B8B4E}" srcId="{0E1C647A-11FC-4BCB-9287-E05CEA6EF7DB}" destId="{248CC2BA-9CB8-7E40-8B7C-38CCCDCB7078}" srcOrd="1" destOrd="0" parTransId="{7CB59A29-A691-2941-B7D1-A5DE99CEDE21}" sibTransId="{2173A3C1-56BA-E842-85AE-E4BA73AC39F6}"/>
    <dgm:cxn modelId="{E27230F9-0264-8346-9410-4C9CA1DB5575}" srcId="{0E1C647A-11FC-4BCB-9287-E05CEA6EF7DB}" destId="{3F2B9CC4-F08F-1C43-B5B3-25F534A38295}" srcOrd="3" destOrd="0" parTransId="{C1EDBFB5-C1B5-F347-82DE-29B7CF39D026}" sibTransId="{096CED69-721E-2D41-A220-971E276A5FC5}"/>
    <dgm:cxn modelId="{6203AB29-A833-A449-98B9-12EABF2851BF}" type="presParOf" srcId="{7D370ECA-D75D-1C4D-B05B-F69A8F3933A8}" destId="{024EA2E1-CF93-4D4D-AC73-CC98D2E5317B}" srcOrd="0" destOrd="0" presId="urn:microsoft.com/office/officeart/2005/8/layout/list1"/>
    <dgm:cxn modelId="{33907EB3-B055-BC40-AA79-9BF6229CBAC8}" type="presParOf" srcId="{024EA2E1-CF93-4D4D-AC73-CC98D2E5317B}" destId="{DED708FD-F719-BF46-BA8F-3EF0B90F7682}" srcOrd="0" destOrd="0" presId="urn:microsoft.com/office/officeart/2005/8/layout/list1"/>
    <dgm:cxn modelId="{AEE52222-FE5A-F548-A117-A91349EB05C0}" type="presParOf" srcId="{024EA2E1-CF93-4D4D-AC73-CC98D2E5317B}" destId="{80975083-E184-A741-83C0-7E5105AE9771}" srcOrd="1" destOrd="0" presId="urn:microsoft.com/office/officeart/2005/8/layout/list1"/>
    <dgm:cxn modelId="{481F02D7-9301-7949-A69A-D7412DC50E30}" type="presParOf" srcId="{7D370ECA-D75D-1C4D-B05B-F69A8F3933A8}" destId="{26A00060-50C8-9E45-B432-966E272A1B41}" srcOrd="1" destOrd="0" presId="urn:microsoft.com/office/officeart/2005/8/layout/list1"/>
    <dgm:cxn modelId="{04342429-6D3A-3343-8B27-F2EB210C2BF3}" type="presParOf" srcId="{7D370ECA-D75D-1C4D-B05B-F69A8F3933A8}" destId="{1744BC63-C917-0F44-AA20-B48EA4C61254}" srcOrd="2" destOrd="0" presId="urn:microsoft.com/office/officeart/2005/8/layout/list1"/>
    <dgm:cxn modelId="{C5736A7F-AB6F-074B-BD90-A9FBF1581C4C}" type="presParOf" srcId="{7D370ECA-D75D-1C4D-B05B-F69A8F3933A8}" destId="{3BBFD0E9-4558-1A4A-A2F2-269EB22AF6FC}" srcOrd="3" destOrd="0" presId="urn:microsoft.com/office/officeart/2005/8/layout/list1"/>
    <dgm:cxn modelId="{A81A28DB-19A5-3B43-B077-F4DE0B8EAFCD}" type="presParOf" srcId="{7D370ECA-D75D-1C4D-B05B-F69A8F3933A8}" destId="{FA7ABDA4-4BA0-EA4E-A8F5-924D79FA17AF}" srcOrd="4" destOrd="0" presId="urn:microsoft.com/office/officeart/2005/8/layout/list1"/>
    <dgm:cxn modelId="{7FF10D13-8EDB-6C44-9730-818400E4D835}" type="presParOf" srcId="{FA7ABDA4-4BA0-EA4E-A8F5-924D79FA17AF}" destId="{F7946B3D-52BA-954F-A898-FB7D8D293BDF}" srcOrd="0" destOrd="0" presId="urn:microsoft.com/office/officeart/2005/8/layout/list1"/>
    <dgm:cxn modelId="{6667903B-FC94-614D-BBC8-308C9EDF8D25}" type="presParOf" srcId="{FA7ABDA4-4BA0-EA4E-A8F5-924D79FA17AF}" destId="{166BDE31-AD07-7845-B72A-E3E70EE2A283}" srcOrd="1" destOrd="0" presId="urn:microsoft.com/office/officeart/2005/8/layout/list1"/>
    <dgm:cxn modelId="{006E3801-178F-2041-A0EE-B9F874B10C91}" type="presParOf" srcId="{7D370ECA-D75D-1C4D-B05B-F69A8F3933A8}" destId="{5D455A86-2FCE-0840-B66A-A68139B9D34A}" srcOrd="5" destOrd="0" presId="urn:microsoft.com/office/officeart/2005/8/layout/list1"/>
    <dgm:cxn modelId="{300407D9-0521-464A-8CEB-838AF0F9CC47}" type="presParOf" srcId="{7D370ECA-D75D-1C4D-B05B-F69A8F3933A8}" destId="{34CD9562-A491-1F47-89A9-23F82777CF36}" srcOrd="6" destOrd="0" presId="urn:microsoft.com/office/officeart/2005/8/layout/list1"/>
    <dgm:cxn modelId="{F27353B0-8B23-9046-B975-AE84A8E17553}" type="presParOf" srcId="{7D370ECA-D75D-1C4D-B05B-F69A8F3933A8}" destId="{7A3D6E88-E0B0-034A-801D-4BA44CA44D9E}" srcOrd="7" destOrd="0" presId="urn:microsoft.com/office/officeart/2005/8/layout/list1"/>
    <dgm:cxn modelId="{75B5321B-14BB-E846-824C-DE3DFB0C1D49}" type="presParOf" srcId="{7D370ECA-D75D-1C4D-B05B-F69A8F3933A8}" destId="{18D8B85A-8624-CC4B-A805-D9B4893CA98C}" srcOrd="8" destOrd="0" presId="urn:microsoft.com/office/officeart/2005/8/layout/list1"/>
    <dgm:cxn modelId="{204B288C-5522-6C45-AD7C-A403C59CA6EE}" type="presParOf" srcId="{18D8B85A-8624-CC4B-A805-D9B4893CA98C}" destId="{3683A0AB-450F-1147-8ABF-152CB70449A2}" srcOrd="0" destOrd="0" presId="urn:microsoft.com/office/officeart/2005/8/layout/list1"/>
    <dgm:cxn modelId="{C5B11530-6902-9D4E-8AF6-1ABEC67AAF03}" type="presParOf" srcId="{18D8B85A-8624-CC4B-A805-D9B4893CA98C}" destId="{7F4C132B-4930-EB40-8391-1AB37217234E}" srcOrd="1" destOrd="0" presId="urn:microsoft.com/office/officeart/2005/8/layout/list1"/>
    <dgm:cxn modelId="{2496CFE3-7689-A64E-B71D-38882C114D81}" type="presParOf" srcId="{7D370ECA-D75D-1C4D-B05B-F69A8F3933A8}" destId="{72EA865A-B63D-B345-B24B-225B446F97CC}" srcOrd="9" destOrd="0" presId="urn:microsoft.com/office/officeart/2005/8/layout/list1"/>
    <dgm:cxn modelId="{93E21925-48FD-5442-A0BA-D549278B61DE}" type="presParOf" srcId="{7D370ECA-D75D-1C4D-B05B-F69A8F3933A8}" destId="{759A3D8A-D025-5A45-B158-09AF7F9A273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0A2666-9C34-48F8-80FC-3D61ADC0000A}" type="doc">
      <dgm:prSet loTypeId="urn:microsoft.com/office/officeart/2008/layout/LinedLis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A9B7A2-F6AC-4427-97FA-4BE7D7509E6B}">
      <dgm:prSet custT="1"/>
      <dgm:spPr/>
      <dgm:t>
        <a:bodyPr/>
        <a:lstStyle/>
        <a:p>
          <a:r>
            <a:rPr lang="en-US" sz="2800" dirty="0">
              <a:solidFill>
                <a:srgbClr val="FFFF00"/>
              </a:solidFill>
            </a:rPr>
            <a:t>Over 70 co-sponsors, 24 from California</a:t>
          </a:r>
        </a:p>
      </dgm:t>
    </dgm:pt>
    <dgm:pt modelId="{90CEA0FC-C262-4719-A026-64C45C64481E}" type="parTrans" cxnId="{4FD18526-19D8-4C20-B8B0-D2E3A6149639}">
      <dgm:prSet/>
      <dgm:spPr/>
      <dgm:t>
        <a:bodyPr/>
        <a:lstStyle/>
        <a:p>
          <a:endParaRPr lang="en-US"/>
        </a:p>
      </dgm:t>
    </dgm:pt>
    <dgm:pt modelId="{320E242E-E8DD-4BE4-A700-54E9EB989685}" type="sibTrans" cxnId="{4FD18526-19D8-4C20-B8B0-D2E3A6149639}">
      <dgm:prSet/>
      <dgm:spPr/>
      <dgm:t>
        <a:bodyPr/>
        <a:lstStyle/>
        <a:p>
          <a:endParaRPr lang="en-US"/>
        </a:p>
      </dgm:t>
    </dgm:pt>
    <dgm:pt modelId="{210743E8-DD6E-45D6-8A75-DBE5C6C2D16F}">
      <dgm:prSet custT="1"/>
      <dgm:spPr/>
      <dgm:t>
        <a:bodyPr/>
        <a:lstStyle/>
        <a:p>
          <a:r>
            <a:rPr lang="en-US" sz="2800" dirty="0">
              <a:solidFill>
                <a:srgbClr val="FFFF00"/>
              </a:solidFill>
            </a:rPr>
            <a:t>Sponsors are planning a strong reintroduction in February 2023</a:t>
          </a:r>
        </a:p>
      </dgm:t>
    </dgm:pt>
    <dgm:pt modelId="{B7197513-C8B3-48B2-BD46-DB568BE2A2CA}" type="parTrans" cxnId="{E1BD3E26-DA93-4D93-B6DA-807D47707D94}">
      <dgm:prSet/>
      <dgm:spPr/>
      <dgm:t>
        <a:bodyPr/>
        <a:lstStyle/>
        <a:p>
          <a:endParaRPr lang="en-US"/>
        </a:p>
      </dgm:t>
    </dgm:pt>
    <dgm:pt modelId="{63A60139-9DC2-422B-A2A9-FB4690602DE7}" type="sibTrans" cxnId="{E1BD3E26-DA93-4D93-B6DA-807D47707D94}">
      <dgm:prSet/>
      <dgm:spPr/>
      <dgm:t>
        <a:bodyPr/>
        <a:lstStyle/>
        <a:p>
          <a:endParaRPr lang="en-US"/>
        </a:p>
      </dgm:t>
    </dgm:pt>
    <dgm:pt modelId="{4EC77A32-97CF-C94F-9088-74BAAC3FC915}">
      <dgm:prSet custT="1"/>
      <dgm:spPr/>
      <dgm:t>
        <a:bodyPr/>
        <a:lstStyle/>
        <a:p>
          <a:r>
            <a:rPr lang="en-US" sz="2800" dirty="0">
              <a:solidFill>
                <a:srgbClr val="FFFF00"/>
              </a:solidFill>
            </a:rPr>
            <a:t>For legislative </a:t>
          </a:r>
          <a:r>
            <a:rPr lang="en-US" sz="2800" dirty="0" err="1">
              <a:solidFill>
                <a:srgbClr val="FFFF00"/>
              </a:solidFill>
            </a:rPr>
            <a:t>HotLine</a:t>
          </a:r>
          <a:r>
            <a:rPr lang="en-US" sz="2800" dirty="0">
              <a:solidFill>
                <a:srgbClr val="FFFF00"/>
              </a:solidFill>
            </a:rPr>
            <a:t> process, bill needed senatorial unanimity. On December 23, 2022, one Senator had not agreed, and the deadline passed.</a:t>
          </a:r>
        </a:p>
      </dgm:t>
    </dgm:pt>
    <dgm:pt modelId="{AFD20442-4773-FB4A-A726-940CB0876CB7}" type="parTrans" cxnId="{66F90F04-1924-DE4E-A119-838F1132E3DE}">
      <dgm:prSet/>
      <dgm:spPr/>
      <dgm:t>
        <a:bodyPr/>
        <a:lstStyle/>
        <a:p>
          <a:endParaRPr lang="en-US"/>
        </a:p>
      </dgm:t>
    </dgm:pt>
    <dgm:pt modelId="{249CC88C-D131-244C-90C6-87E2791656D8}" type="sibTrans" cxnId="{66F90F04-1924-DE4E-A119-838F1132E3DE}">
      <dgm:prSet/>
      <dgm:spPr/>
      <dgm:t>
        <a:bodyPr/>
        <a:lstStyle/>
        <a:p>
          <a:endParaRPr lang="en-US"/>
        </a:p>
      </dgm:t>
    </dgm:pt>
    <dgm:pt modelId="{A6F7DCF3-51C2-4A81-8927-E3ED52344285}">
      <dgm:prSet custT="1"/>
      <dgm:spPr/>
      <dgm:t>
        <a:bodyPr/>
        <a:lstStyle/>
        <a:p>
          <a:r>
            <a:rPr lang="en-US" sz="2800" dirty="0">
              <a:solidFill>
                <a:srgbClr val="FFFF00"/>
              </a:solidFill>
            </a:rPr>
            <a:t>Although not heard in House or Senate Committees, almost included in the 2022 Omnibus Bill</a:t>
          </a:r>
        </a:p>
      </dgm:t>
    </dgm:pt>
    <dgm:pt modelId="{A8BBBAC3-288B-4E59-B0EF-3FBDBCBD9A83}" type="sibTrans" cxnId="{377F5D9F-69EE-40A5-A552-22735B00F9B8}">
      <dgm:prSet/>
      <dgm:spPr/>
      <dgm:t>
        <a:bodyPr/>
        <a:lstStyle/>
        <a:p>
          <a:endParaRPr lang="en-US"/>
        </a:p>
      </dgm:t>
    </dgm:pt>
    <dgm:pt modelId="{BDC33B6D-DCCF-41AF-8513-1656422C24ED}" type="parTrans" cxnId="{377F5D9F-69EE-40A5-A552-22735B00F9B8}">
      <dgm:prSet/>
      <dgm:spPr/>
      <dgm:t>
        <a:bodyPr/>
        <a:lstStyle/>
        <a:p>
          <a:endParaRPr lang="en-US"/>
        </a:p>
      </dgm:t>
    </dgm:pt>
    <dgm:pt modelId="{7EBA09B8-BCBD-1E42-8DC2-760B35754526}" type="pres">
      <dgm:prSet presAssocID="{360A2666-9C34-48F8-80FC-3D61ADC0000A}" presName="vert0" presStyleCnt="0">
        <dgm:presLayoutVars>
          <dgm:dir/>
          <dgm:animOne val="branch"/>
          <dgm:animLvl val="lvl"/>
        </dgm:presLayoutVars>
      </dgm:prSet>
      <dgm:spPr/>
    </dgm:pt>
    <dgm:pt modelId="{1C983405-21B6-494B-9337-6BFC13735064}" type="pres">
      <dgm:prSet presAssocID="{55A9B7A2-F6AC-4427-97FA-4BE7D7509E6B}" presName="thickLine" presStyleLbl="alignNode1" presStyleIdx="0" presStyleCnt="4"/>
      <dgm:spPr/>
    </dgm:pt>
    <dgm:pt modelId="{55D853A4-2CEF-7648-8B9D-0736AB284203}" type="pres">
      <dgm:prSet presAssocID="{55A9B7A2-F6AC-4427-97FA-4BE7D7509E6B}" presName="horz1" presStyleCnt="0"/>
      <dgm:spPr/>
    </dgm:pt>
    <dgm:pt modelId="{D202C00C-8CEF-DD43-A135-B16752EB9F7A}" type="pres">
      <dgm:prSet presAssocID="{55A9B7A2-F6AC-4427-97FA-4BE7D7509E6B}" presName="tx1" presStyleLbl="revTx" presStyleIdx="0" presStyleCnt="4"/>
      <dgm:spPr/>
    </dgm:pt>
    <dgm:pt modelId="{F62A8CDC-1324-D84D-9A63-1C06F39BF30F}" type="pres">
      <dgm:prSet presAssocID="{55A9B7A2-F6AC-4427-97FA-4BE7D7509E6B}" presName="vert1" presStyleCnt="0"/>
      <dgm:spPr/>
    </dgm:pt>
    <dgm:pt modelId="{204B9B4D-3DC1-924C-AA2B-1F3D36AE7755}" type="pres">
      <dgm:prSet presAssocID="{A6F7DCF3-51C2-4A81-8927-E3ED52344285}" presName="thickLine" presStyleLbl="alignNode1" presStyleIdx="1" presStyleCnt="4"/>
      <dgm:spPr/>
    </dgm:pt>
    <dgm:pt modelId="{3ECF81C6-3652-B04F-848A-491373FDFD49}" type="pres">
      <dgm:prSet presAssocID="{A6F7DCF3-51C2-4A81-8927-E3ED52344285}" presName="horz1" presStyleCnt="0"/>
      <dgm:spPr/>
    </dgm:pt>
    <dgm:pt modelId="{592D231E-8896-3243-8942-EFC327879EE0}" type="pres">
      <dgm:prSet presAssocID="{A6F7DCF3-51C2-4A81-8927-E3ED52344285}" presName="tx1" presStyleLbl="revTx" presStyleIdx="1" presStyleCnt="4" custScaleY="146660"/>
      <dgm:spPr/>
    </dgm:pt>
    <dgm:pt modelId="{1B86F6D7-8C7D-004C-B236-BB4C4CFA77AF}" type="pres">
      <dgm:prSet presAssocID="{A6F7DCF3-51C2-4A81-8927-E3ED52344285}" presName="vert1" presStyleCnt="0"/>
      <dgm:spPr/>
    </dgm:pt>
    <dgm:pt modelId="{689284D4-2D65-484C-829D-ED98E8AEC074}" type="pres">
      <dgm:prSet presAssocID="{4EC77A32-97CF-C94F-9088-74BAAC3FC915}" presName="thickLine" presStyleLbl="alignNode1" presStyleIdx="2" presStyleCnt="4"/>
      <dgm:spPr/>
    </dgm:pt>
    <dgm:pt modelId="{3D88E4CE-C9BA-CF47-BC38-0CBA26E17D27}" type="pres">
      <dgm:prSet presAssocID="{4EC77A32-97CF-C94F-9088-74BAAC3FC915}" presName="horz1" presStyleCnt="0"/>
      <dgm:spPr/>
    </dgm:pt>
    <dgm:pt modelId="{AA5954A5-7A49-714D-834A-ABF9F7C058DB}" type="pres">
      <dgm:prSet presAssocID="{4EC77A32-97CF-C94F-9088-74BAAC3FC915}" presName="tx1" presStyleLbl="revTx" presStyleIdx="2" presStyleCnt="4" custScaleY="248272" custLinFactNeighborX="762" custLinFactNeighborY="28933"/>
      <dgm:spPr/>
    </dgm:pt>
    <dgm:pt modelId="{F8714AC6-608F-D44F-889D-134CF870E802}" type="pres">
      <dgm:prSet presAssocID="{4EC77A32-97CF-C94F-9088-74BAAC3FC915}" presName="vert1" presStyleCnt="0"/>
      <dgm:spPr/>
    </dgm:pt>
    <dgm:pt modelId="{BF5DE935-D9E3-F743-9538-6C21E2787E5A}" type="pres">
      <dgm:prSet presAssocID="{210743E8-DD6E-45D6-8A75-DBE5C6C2D16F}" presName="thickLine" presStyleLbl="alignNode1" presStyleIdx="3" presStyleCnt="4"/>
      <dgm:spPr/>
    </dgm:pt>
    <dgm:pt modelId="{D361A5A2-4FC0-C846-9123-B946577B9A13}" type="pres">
      <dgm:prSet presAssocID="{210743E8-DD6E-45D6-8A75-DBE5C6C2D16F}" presName="horz1" presStyleCnt="0"/>
      <dgm:spPr/>
    </dgm:pt>
    <dgm:pt modelId="{185E5EA6-06EA-7C47-A4A4-38EC7FBD8638}" type="pres">
      <dgm:prSet presAssocID="{210743E8-DD6E-45D6-8A75-DBE5C6C2D16F}" presName="tx1" presStyleLbl="revTx" presStyleIdx="3" presStyleCnt="4" custScaleY="103929" custLinFactNeighborX="-648" custLinFactNeighborY="-16068"/>
      <dgm:spPr/>
    </dgm:pt>
    <dgm:pt modelId="{839A14E1-2162-5F46-933A-213618133D73}" type="pres">
      <dgm:prSet presAssocID="{210743E8-DD6E-45D6-8A75-DBE5C6C2D16F}" presName="vert1" presStyleCnt="0"/>
      <dgm:spPr/>
    </dgm:pt>
  </dgm:ptLst>
  <dgm:cxnLst>
    <dgm:cxn modelId="{66F90F04-1924-DE4E-A119-838F1132E3DE}" srcId="{360A2666-9C34-48F8-80FC-3D61ADC0000A}" destId="{4EC77A32-97CF-C94F-9088-74BAAC3FC915}" srcOrd="2" destOrd="0" parTransId="{AFD20442-4773-FB4A-A726-940CB0876CB7}" sibTransId="{249CC88C-D131-244C-90C6-87E2791656D8}"/>
    <dgm:cxn modelId="{E1BD3E26-DA93-4D93-B6DA-807D47707D94}" srcId="{360A2666-9C34-48F8-80FC-3D61ADC0000A}" destId="{210743E8-DD6E-45D6-8A75-DBE5C6C2D16F}" srcOrd="3" destOrd="0" parTransId="{B7197513-C8B3-48B2-BD46-DB568BE2A2CA}" sibTransId="{63A60139-9DC2-422B-A2A9-FB4690602DE7}"/>
    <dgm:cxn modelId="{4FD18526-19D8-4C20-B8B0-D2E3A6149639}" srcId="{360A2666-9C34-48F8-80FC-3D61ADC0000A}" destId="{55A9B7A2-F6AC-4427-97FA-4BE7D7509E6B}" srcOrd="0" destOrd="0" parTransId="{90CEA0FC-C262-4719-A026-64C45C64481E}" sibTransId="{320E242E-E8DD-4BE4-A700-54E9EB989685}"/>
    <dgm:cxn modelId="{0BE46031-3DD2-B043-875A-7A79FFB0D906}" type="presOf" srcId="{210743E8-DD6E-45D6-8A75-DBE5C6C2D16F}" destId="{185E5EA6-06EA-7C47-A4A4-38EC7FBD8638}" srcOrd="0" destOrd="0" presId="urn:microsoft.com/office/officeart/2008/layout/LinedList"/>
    <dgm:cxn modelId="{4101A66E-3F80-F740-8452-7BF98F1A15F8}" type="presOf" srcId="{55A9B7A2-F6AC-4427-97FA-4BE7D7509E6B}" destId="{D202C00C-8CEF-DD43-A135-B16752EB9F7A}" srcOrd="0" destOrd="0" presId="urn:microsoft.com/office/officeart/2008/layout/LinedList"/>
    <dgm:cxn modelId="{377F5D9F-69EE-40A5-A552-22735B00F9B8}" srcId="{360A2666-9C34-48F8-80FC-3D61ADC0000A}" destId="{A6F7DCF3-51C2-4A81-8927-E3ED52344285}" srcOrd="1" destOrd="0" parTransId="{BDC33B6D-DCCF-41AF-8513-1656422C24ED}" sibTransId="{A8BBBAC3-288B-4E59-B0EF-3FBDBCBD9A83}"/>
    <dgm:cxn modelId="{C47139B7-0F2D-C842-8ACB-9A9E1FAA73E6}" type="presOf" srcId="{360A2666-9C34-48F8-80FC-3D61ADC0000A}" destId="{7EBA09B8-BCBD-1E42-8DC2-760B35754526}" srcOrd="0" destOrd="0" presId="urn:microsoft.com/office/officeart/2008/layout/LinedList"/>
    <dgm:cxn modelId="{8FA6F7D8-208A-A345-B57C-32927E2E307F}" type="presOf" srcId="{4EC77A32-97CF-C94F-9088-74BAAC3FC915}" destId="{AA5954A5-7A49-714D-834A-ABF9F7C058DB}" srcOrd="0" destOrd="0" presId="urn:microsoft.com/office/officeart/2008/layout/LinedList"/>
    <dgm:cxn modelId="{9A868BDB-EECE-4046-B731-8739BB904627}" type="presOf" srcId="{A6F7DCF3-51C2-4A81-8927-E3ED52344285}" destId="{592D231E-8896-3243-8942-EFC327879EE0}" srcOrd="0" destOrd="0" presId="urn:microsoft.com/office/officeart/2008/layout/LinedList"/>
    <dgm:cxn modelId="{EFACFF1F-3152-7143-A45D-F246DDEBFDBE}" type="presParOf" srcId="{7EBA09B8-BCBD-1E42-8DC2-760B35754526}" destId="{1C983405-21B6-494B-9337-6BFC13735064}" srcOrd="0" destOrd="0" presId="urn:microsoft.com/office/officeart/2008/layout/LinedList"/>
    <dgm:cxn modelId="{1BCA96C7-D7B3-4740-9406-47ACABBB2085}" type="presParOf" srcId="{7EBA09B8-BCBD-1E42-8DC2-760B35754526}" destId="{55D853A4-2CEF-7648-8B9D-0736AB284203}" srcOrd="1" destOrd="0" presId="urn:microsoft.com/office/officeart/2008/layout/LinedList"/>
    <dgm:cxn modelId="{3136BA79-E457-4A4C-8CAF-BC9CAFB761C1}" type="presParOf" srcId="{55D853A4-2CEF-7648-8B9D-0736AB284203}" destId="{D202C00C-8CEF-DD43-A135-B16752EB9F7A}" srcOrd="0" destOrd="0" presId="urn:microsoft.com/office/officeart/2008/layout/LinedList"/>
    <dgm:cxn modelId="{7242BEFC-4CB8-4847-8452-925DF4F20F32}" type="presParOf" srcId="{55D853A4-2CEF-7648-8B9D-0736AB284203}" destId="{F62A8CDC-1324-D84D-9A63-1C06F39BF30F}" srcOrd="1" destOrd="0" presId="urn:microsoft.com/office/officeart/2008/layout/LinedList"/>
    <dgm:cxn modelId="{93403A2C-9B02-E847-8455-3756EE54EEFE}" type="presParOf" srcId="{7EBA09B8-BCBD-1E42-8DC2-760B35754526}" destId="{204B9B4D-3DC1-924C-AA2B-1F3D36AE7755}" srcOrd="2" destOrd="0" presId="urn:microsoft.com/office/officeart/2008/layout/LinedList"/>
    <dgm:cxn modelId="{FC7B908E-12D7-F945-A0B9-09718FD5029E}" type="presParOf" srcId="{7EBA09B8-BCBD-1E42-8DC2-760B35754526}" destId="{3ECF81C6-3652-B04F-848A-491373FDFD49}" srcOrd="3" destOrd="0" presId="urn:microsoft.com/office/officeart/2008/layout/LinedList"/>
    <dgm:cxn modelId="{C19D4F5F-F0DC-BD4C-BB8B-7C9C3BA1CF33}" type="presParOf" srcId="{3ECF81C6-3652-B04F-848A-491373FDFD49}" destId="{592D231E-8896-3243-8942-EFC327879EE0}" srcOrd="0" destOrd="0" presId="urn:microsoft.com/office/officeart/2008/layout/LinedList"/>
    <dgm:cxn modelId="{C2B25A2E-F7A1-A54D-8056-522B75B4DD66}" type="presParOf" srcId="{3ECF81C6-3652-B04F-848A-491373FDFD49}" destId="{1B86F6D7-8C7D-004C-B236-BB4C4CFA77AF}" srcOrd="1" destOrd="0" presId="urn:microsoft.com/office/officeart/2008/layout/LinedList"/>
    <dgm:cxn modelId="{6BD14C03-1498-DD4E-B023-F651D5AF39D7}" type="presParOf" srcId="{7EBA09B8-BCBD-1E42-8DC2-760B35754526}" destId="{689284D4-2D65-484C-829D-ED98E8AEC074}" srcOrd="4" destOrd="0" presId="urn:microsoft.com/office/officeart/2008/layout/LinedList"/>
    <dgm:cxn modelId="{F5B4EC04-0A9D-244C-8FA2-C90627628C4F}" type="presParOf" srcId="{7EBA09B8-BCBD-1E42-8DC2-760B35754526}" destId="{3D88E4CE-C9BA-CF47-BC38-0CBA26E17D27}" srcOrd="5" destOrd="0" presId="urn:microsoft.com/office/officeart/2008/layout/LinedList"/>
    <dgm:cxn modelId="{96983F0C-57F5-A24A-9A3C-A2AC68AF2412}" type="presParOf" srcId="{3D88E4CE-C9BA-CF47-BC38-0CBA26E17D27}" destId="{AA5954A5-7A49-714D-834A-ABF9F7C058DB}" srcOrd="0" destOrd="0" presId="urn:microsoft.com/office/officeart/2008/layout/LinedList"/>
    <dgm:cxn modelId="{B6ABB5EB-8724-2145-BD65-08D96375C02F}" type="presParOf" srcId="{3D88E4CE-C9BA-CF47-BC38-0CBA26E17D27}" destId="{F8714AC6-608F-D44F-889D-134CF870E802}" srcOrd="1" destOrd="0" presId="urn:microsoft.com/office/officeart/2008/layout/LinedList"/>
    <dgm:cxn modelId="{58980B2A-A353-4546-86FF-C75FB36CD172}" type="presParOf" srcId="{7EBA09B8-BCBD-1E42-8DC2-760B35754526}" destId="{BF5DE935-D9E3-F743-9538-6C21E2787E5A}" srcOrd="6" destOrd="0" presId="urn:microsoft.com/office/officeart/2008/layout/LinedList"/>
    <dgm:cxn modelId="{677457DA-44EB-824E-9A69-86D90CA16F65}" type="presParOf" srcId="{7EBA09B8-BCBD-1E42-8DC2-760B35754526}" destId="{D361A5A2-4FC0-C846-9123-B946577B9A13}" srcOrd="7" destOrd="0" presId="urn:microsoft.com/office/officeart/2008/layout/LinedList"/>
    <dgm:cxn modelId="{F83BC4A5-3344-A044-910C-8F82FE14FBA3}" type="presParOf" srcId="{D361A5A2-4FC0-C846-9123-B946577B9A13}" destId="{185E5EA6-06EA-7C47-A4A4-38EC7FBD8638}" srcOrd="0" destOrd="0" presId="urn:microsoft.com/office/officeart/2008/layout/LinedList"/>
    <dgm:cxn modelId="{54FB4D14-E3A4-3848-ACA6-222BA3D4B58A}" type="presParOf" srcId="{D361A5A2-4FC0-C846-9123-B946577B9A13}" destId="{839A14E1-2162-5F46-933A-213618133D7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7D71E3-A3E1-47AC-B276-F0F358363A9D}">
      <dsp:nvSpPr>
        <dsp:cNvPr id="0" name=""/>
        <dsp:cNvSpPr/>
      </dsp:nvSpPr>
      <dsp:spPr>
        <a:xfrm>
          <a:off x="0" y="35616"/>
          <a:ext cx="6520114" cy="225422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baseline="0" dirty="0">
              <a:latin typeface="Abadi" panose="020B0604020104020204" pitchFamily="34" charset="0"/>
            </a:rPr>
            <a:t>134 – juveniles screened for FASD</a:t>
          </a:r>
        </a:p>
      </dsp:txBody>
      <dsp:txXfrm>
        <a:off x="66024" y="101640"/>
        <a:ext cx="4190194" cy="2122179"/>
      </dsp:txXfrm>
    </dsp:sp>
    <dsp:sp modelId="{D2B5DE33-22E3-458F-8BFC-BF60C6D96075}">
      <dsp:nvSpPr>
        <dsp:cNvPr id="0" name=""/>
        <dsp:cNvSpPr/>
      </dsp:nvSpPr>
      <dsp:spPr>
        <a:xfrm>
          <a:off x="832883" y="2755167"/>
          <a:ext cx="6520114" cy="2254227"/>
        </a:xfrm>
        <a:prstGeom prst="roundRect">
          <a:avLst>
            <a:gd name="adj" fmla="val 10000"/>
          </a:avLst>
        </a:prstGeom>
        <a:solidFill>
          <a:schemeClr val="accent4">
            <a:hueOff val="2939988"/>
            <a:satOff val="1880"/>
            <a:lumOff val="-294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baseline="0" dirty="0">
              <a:latin typeface="Abadi" panose="020B0604020104020204" pitchFamily="34" charset="0"/>
            </a:rPr>
            <a:t>32 (24%) screened positive</a:t>
          </a:r>
        </a:p>
      </dsp:txBody>
      <dsp:txXfrm>
        <a:off x="898907" y="2821191"/>
        <a:ext cx="3772210" cy="2122179"/>
      </dsp:txXfrm>
    </dsp:sp>
    <dsp:sp modelId="{F7379253-458F-45EC-8BB6-787E136C497E}">
      <dsp:nvSpPr>
        <dsp:cNvPr id="0" name=""/>
        <dsp:cNvSpPr/>
      </dsp:nvSpPr>
      <dsp:spPr>
        <a:xfrm>
          <a:off x="5054866" y="1772073"/>
          <a:ext cx="1465248" cy="146524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384547" y="1772073"/>
        <a:ext cx="805886" cy="11025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44BC63-C917-0F44-AA20-B48EA4C61254}">
      <dsp:nvSpPr>
        <dsp:cNvPr id="0" name=""/>
        <dsp:cNvSpPr/>
      </dsp:nvSpPr>
      <dsp:spPr>
        <a:xfrm>
          <a:off x="0" y="304302"/>
          <a:ext cx="5816600" cy="128012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1433" tIns="416560" rIns="45143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Implementation subcommittee chaired by Shannon Iacobacci.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Preparing guidelines for the schools</a:t>
          </a:r>
        </a:p>
      </dsp:txBody>
      <dsp:txXfrm>
        <a:off x="0" y="304302"/>
        <a:ext cx="5816600" cy="1280122"/>
      </dsp:txXfrm>
    </dsp:sp>
    <dsp:sp modelId="{80975083-E184-A741-83C0-7E5105AE9771}">
      <dsp:nvSpPr>
        <dsp:cNvPr id="0" name=""/>
        <dsp:cNvSpPr/>
      </dsp:nvSpPr>
      <dsp:spPr>
        <a:xfrm>
          <a:off x="290830" y="9102"/>
          <a:ext cx="4576134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3898" tIns="0" rIns="15389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SB1016 is law as of January 1, 2023</a:t>
          </a:r>
        </a:p>
      </dsp:txBody>
      <dsp:txXfrm>
        <a:off x="319651" y="37923"/>
        <a:ext cx="4518492" cy="532758"/>
      </dsp:txXfrm>
    </dsp:sp>
    <dsp:sp modelId="{34CD9562-A491-1F47-89A9-23F82777CF36}">
      <dsp:nvSpPr>
        <dsp:cNvPr id="0" name=""/>
        <dsp:cNvSpPr/>
      </dsp:nvSpPr>
      <dsp:spPr>
        <a:xfrm>
          <a:off x="0" y="1987625"/>
          <a:ext cx="5816600" cy="201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1433" tIns="416560" rIns="45143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Director of Special Education Division of Department of Education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Will work with advocacy groups.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Need buy in of California Association of School Psychologists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Need to development monitoring criteria</a:t>
          </a:r>
        </a:p>
      </dsp:txBody>
      <dsp:txXfrm>
        <a:off x="0" y="1987625"/>
        <a:ext cx="5816600" cy="2016000"/>
      </dsp:txXfrm>
    </dsp:sp>
    <dsp:sp modelId="{166BDE31-AD07-7845-B72A-E3E70EE2A283}">
      <dsp:nvSpPr>
        <dsp:cNvPr id="0" name=""/>
        <dsp:cNvSpPr/>
      </dsp:nvSpPr>
      <dsp:spPr>
        <a:xfrm>
          <a:off x="290830" y="1692425"/>
          <a:ext cx="4572022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3898" tIns="0" rIns="15389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SB 1016 Implementation Process</a:t>
          </a:r>
        </a:p>
      </dsp:txBody>
      <dsp:txXfrm>
        <a:off x="319651" y="1721246"/>
        <a:ext cx="4514380" cy="532758"/>
      </dsp:txXfrm>
    </dsp:sp>
    <dsp:sp modelId="{759A3D8A-D025-5A45-B158-09AF7F9A273E}">
      <dsp:nvSpPr>
        <dsp:cNvPr id="0" name=""/>
        <dsp:cNvSpPr/>
      </dsp:nvSpPr>
      <dsp:spPr>
        <a:xfrm>
          <a:off x="0" y="4406825"/>
          <a:ext cx="5816600" cy="1606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1433" tIns="416560" rIns="45143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B0502020202020204"/>
              <a:ea typeface="+mn-ea"/>
              <a:cs typeface="+mn-cs"/>
            </a:rPr>
            <a:t>There’s A New Pathway to Special Education for Up to 300,000 California Children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i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0" y="4406825"/>
        <a:ext cx="5816600" cy="1606500"/>
      </dsp:txXfrm>
    </dsp:sp>
    <dsp:sp modelId="{7F4C132B-4930-EB40-8391-1AB37217234E}">
      <dsp:nvSpPr>
        <dsp:cNvPr id="0" name=""/>
        <dsp:cNvSpPr/>
      </dsp:nvSpPr>
      <dsp:spPr>
        <a:xfrm>
          <a:off x="290830" y="4111625"/>
          <a:ext cx="4071620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3898" tIns="0" rIns="15389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Dr. Roxanne Chang Article</a:t>
          </a:r>
        </a:p>
      </dsp:txBody>
      <dsp:txXfrm>
        <a:off x="319651" y="4140446"/>
        <a:ext cx="4013978" cy="5327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983405-21B6-494B-9337-6BFC13735064}">
      <dsp:nvSpPr>
        <dsp:cNvPr id="0" name=""/>
        <dsp:cNvSpPr/>
      </dsp:nvSpPr>
      <dsp:spPr>
        <a:xfrm>
          <a:off x="0" y="3989"/>
          <a:ext cx="623646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02C00C-8CEF-DD43-A135-B16752EB9F7A}">
      <dsp:nvSpPr>
        <dsp:cNvPr id="0" name=""/>
        <dsp:cNvSpPr/>
      </dsp:nvSpPr>
      <dsp:spPr>
        <a:xfrm>
          <a:off x="0" y="3989"/>
          <a:ext cx="6236463" cy="9428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FFFF00"/>
              </a:solidFill>
            </a:rPr>
            <a:t>Over 70 co-sponsors, 24 from California</a:t>
          </a:r>
        </a:p>
      </dsp:txBody>
      <dsp:txXfrm>
        <a:off x="0" y="3989"/>
        <a:ext cx="6236463" cy="942887"/>
      </dsp:txXfrm>
    </dsp:sp>
    <dsp:sp modelId="{204B9B4D-3DC1-924C-AA2B-1F3D36AE7755}">
      <dsp:nvSpPr>
        <dsp:cNvPr id="0" name=""/>
        <dsp:cNvSpPr/>
      </dsp:nvSpPr>
      <dsp:spPr>
        <a:xfrm>
          <a:off x="0" y="946877"/>
          <a:ext cx="623646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2D231E-8896-3243-8942-EFC327879EE0}">
      <dsp:nvSpPr>
        <dsp:cNvPr id="0" name=""/>
        <dsp:cNvSpPr/>
      </dsp:nvSpPr>
      <dsp:spPr>
        <a:xfrm>
          <a:off x="0" y="946877"/>
          <a:ext cx="6230372" cy="1382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FFFF00"/>
              </a:solidFill>
            </a:rPr>
            <a:t>Although not heard in House or Senate Committees, almost included in the 2022 Omnibus Bill</a:t>
          </a:r>
        </a:p>
      </dsp:txBody>
      <dsp:txXfrm>
        <a:off x="0" y="946877"/>
        <a:ext cx="6230372" cy="1382839"/>
      </dsp:txXfrm>
    </dsp:sp>
    <dsp:sp modelId="{689284D4-2D65-484C-829D-ED98E8AEC074}">
      <dsp:nvSpPr>
        <dsp:cNvPr id="0" name=""/>
        <dsp:cNvSpPr/>
      </dsp:nvSpPr>
      <dsp:spPr>
        <a:xfrm>
          <a:off x="0" y="2329716"/>
          <a:ext cx="623646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5954A5-7A49-714D-834A-ABF9F7C058DB}">
      <dsp:nvSpPr>
        <dsp:cNvPr id="0" name=""/>
        <dsp:cNvSpPr/>
      </dsp:nvSpPr>
      <dsp:spPr>
        <a:xfrm>
          <a:off x="6090" y="2602522"/>
          <a:ext cx="6230372" cy="2340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FFFF00"/>
              </a:solidFill>
            </a:rPr>
            <a:t>For legislative </a:t>
          </a:r>
          <a:r>
            <a:rPr lang="en-US" sz="2800" kern="1200" dirty="0" err="1">
              <a:solidFill>
                <a:srgbClr val="FFFF00"/>
              </a:solidFill>
            </a:rPr>
            <a:t>HotLine</a:t>
          </a:r>
          <a:r>
            <a:rPr lang="en-US" sz="2800" kern="1200" dirty="0">
              <a:solidFill>
                <a:srgbClr val="FFFF00"/>
              </a:solidFill>
            </a:rPr>
            <a:t> process, bill needed senatorial unanimity. On December 23, 2022, one Senator had not agreed, and the deadline passed.</a:t>
          </a:r>
        </a:p>
      </dsp:txBody>
      <dsp:txXfrm>
        <a:off x="6090" y="2602522"/>
        <a:ext cx="6230372" cy="2340926"/>
      </dsp:txXfrm>
    </dsp:sp>
    <dsp:sp modelId="{BF5DE935-D9E3-F743-9538-6C21E2787E5A}">
      <dsp:nvSpPr>
        <dsp:cNvPr id="0" name=""/>
        <dsp:cNvSpPr/>
      </dsp:nvSpPr>
      <dsp:spPr>
        <a:xfrm>
          <a:off x="0" y="4670642"/>
          <a:ext cx="623646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5E5EA6-06EA-7C47-A4A4-38EC7FBD8638}">
      <dsp:nvSpPr>
        <dsp:cNvPr id="0" name=""/>
        <dsp:cNvSpPr/>
      </dsp:nvSpPr>
      <dsp:spPr>
        <a:xfrm>
          <a:off x="0" y="4519139"/>
          <a:ext cx="6230372" cy="979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FFFF00"/>
              </a:solidFill>
            </a:rPr>
            <a:t>Sponsors are planning a strong reintroduction in February 2023</a:t>
          </a:r>
        </a:p>
      </dsp:txBody>
      <dsp:txXfrm>
        <a:off x="0" y="4519139"/>
        <a:ext cx="6230372" cy="9799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50231B2B-65C8-4F98-B02E-FD699907C377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1774801F-5A52-41D2-B23B-E57EAF9CD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987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Steve to begin with intros,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4801F-5A52-41D2-B23B-E57EAF9CD4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906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Steve to Nisha --- what would we expect to see in SLO?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4801F-5A52-41D2-B23B-E57EAF9CD48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110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Steve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4801F-5A52-41D2-B23B-E57EAF9CD48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56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Steve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4801F-5A52-41D2-B23B-E57EAF9CD48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47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Nisha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4801F-5A52-41D2-B23B-E57EAF9CD48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602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Steve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4801F-5A52-41D2-B23B-E57EAF9CD48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699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4801F-5A52-41D2-B23B-E57EAF9CD48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040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Steve</a:t>
            </a:r>
          </a:p>
          <a:p>
            <a:endParaRPr lang="en-US" b="1" dirty="0"/>
          </a:p>
          <a:p>
            <a:r>
              <a:rPr lang="en-US" b="1" dirty="0"/>
              <a:t>This pilot program was provided as a free clinical</a:t>
            </a:r>
            <a:r>
              <a:rPr lang="en-US" b="1" baseline="0" dirty="0"/>
              <a:t> service in cooperation with the Probation Department, Office of the Juvenile Public Defender and juvenile judges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2018">
              <a:defRPr/>
            </a:pPr>
            <a:fld id="{199C26D3-EC54-447A-9799-7812D439E1C0}" type="slidenum">
              <a:rPr lang="en-US">
                <a:solidFill>
                  <a:prstClr val="black"/>
                </a:solidFill>
                <a:latin typeface="Calibri"/>
              </a:rPr>
              <a:pPr defTabSz="932018">
                <a:defRPr/>
              </a:pPr>
              <a:t>16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14596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Steve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4801F-5A52-41D2-B23B-E57EAF9CD48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564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D30094B7-844C-B5F2-3737-09C81E9DF8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02156890-7CBF-8EC4-31CA-A86C22783A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Nisha</a:t>
            </a: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0B02538C-CF83-CC41-5D3D-3A8EC2B782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ipt MT Bold" panose="030406020406070809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cript MT Bold" panose="030406020406070809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cript MT Bold" panose="030406020406070809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cript MT Bold" panose="030406020406070809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cript MT Bold" panose="030406020406070809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ipt MT Bold" panose="030406020406070809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ipt MT Bold" panose="030406020406070809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ipt MT Bold" panose="030406020406070809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ipt MT Bold" panose="03040602040607080904" pitchFamily="66" charset="0"/>
                <a:cs typeface="Arial" panose="020B0604020202020204" pitchFamily="34" charset="0"/>
              </a:defRPr>
            </a:lvl9pPr>
          </a:lstStyle>
          <a:p>
            <a:fld id="{1A481E08-76BA-4E7F-99CB-C6ED2B8A4220}" type="slidenum">
              <a:rPr lang="en-US" altLang="en-US">
                <a:latin typeface="Arial" panose="020B0604020202020204" pitchFamily="34" charset="0"/>
              </a:rPr>
              <a:pPr/>
              <a:t>18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Steve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FAS is just the tip of the iceberg;</a:t>
            </a:r>
            <a:r>
              <a:rPr lang="en-US" baseline="0" dirty="0"/>
              <a:t> rest of spectrum ‘invisible’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2018">
              <a:defRPr/>
            </a:pPr>
            <a:fld id="{A2965B51-D1EB-4DCC-AF70-B4BFAF64B80A}" type="slidenum">
              <a:rPr lang="en-US">
                <a:solidFill>
                  <a:prstClr val="black"/>
                </a:solidFill>
                <a:latin typeface="Calibri"/>
              </a:rPr>
              <a:pPr defTabSz="932018">
                <a:defRPr/>
              </a:pPr>
              <a:t>19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7863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Nisha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4801F-5A52-41D2-B23B-E57EAF9CD48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1494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4801F-5A52-41D2-B23B-E57EAF9CD48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428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Nisha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4801F-5A52-41D2-B23B-E57EAF9CD48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601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777C3F97-053E-089B-0AAB-49CAE1FFC6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0428" indent="-28825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4629" indent="-23028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6801" indent="-23028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8975" indent="-23028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42759" indent="-23028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6543" indent="-23028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70326" indent="-23028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34110" indent="-23028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28F6FD-9450-492F-9291-02B71BA881A0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521477DA-9A1E-811C-ED8D-7942A532606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0"/>
            <a:ext cx="3078278" cy="46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16" tIns="47109" rIns="94216" bIns="47109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Martha's Place-CAC 547-1650</a:t>
            </a: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0BC01EA8-F51B-FE67-DDED-6B382AB1698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584" y="0"/>
            <a:ext cx="3078278" cy="46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16" tIns="47109" rIns="94216" bIns="47109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11B2FBA-62A8-469A-8D2E-5E05072CFC3D}" type="datetime6"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February 23</a:t>
            </a:fld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9" name="Rectangle 7">
            <a:extLst>
              <a:ext uri="{FF2B5EF4-FFF2-40B4-BE49-F238E27FC236}">
                <a16:creationId xmlns:a16="http://schemas.microsoft.com/office/drawing/2014/main" id="{EA8EC327-0778-17D7-952A-BD8A37694B9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584" y="8917444"/>
            <a:ext cx="3078278" cy="46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16" tIns="47109" rIns="94216" bIns="4710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A3CFDA0-412C-4073-976F-4A794ED3A8B7}" type="slidenum"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22</a:t>
            </a:fld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0" name="Rectangle 2">
            <a:extLst>
              <a:ext uri="{FF2B5EF4-FFF2-40B4-BE49-F238E27FC236}">
                <a16:creationId xmlns:a16="http://schemas.microsoft.com/office/drawing/2014/main" id="{1EA2EEA0-0FFA-33A6-9AC6-64045B1FAE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11" name="Rectangle 3">
            <a:extLst>
              <a:ext uri="{FF2B5EF4-FFF2-40B4-BE49-F238E27FC236}">
                <a16:creationId xmlns:a16="http://schemas.microsoft.com/office/drawing/2014/main" id="{737DD746-F1A3-0CCF-ADF5-44B9037C65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Nisha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Nisha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4801F-5A52-41D2-B23B-E57EAF9CD48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597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79D7D9E0-6C11-4E21-0253-3B9CF567D0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0428" indent="-28825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4629" indent="-23028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6801" indent="-23028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8975" indent="-23028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42759" indent="-23028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6543" indent="-23028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70326" indent="-23028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34110" indent="-23028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1C6301-B37E-40E5-9A54-1BA66C4E106A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96848147-16F5-74FE-5B0B-65C7087480E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0"/>
            <a:ext cx="3078278" cy="46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16" tIns="47109" rIns="94216" bIns="47109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Martha's Place-CAC 547-1650</a:t>
            </a:r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27913771-D94B-672B-D072-6A6CE1A51BB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584" y="0"/>
            <a:ext cx="3078278" cy="46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16" tIns="47109" rIns="94216" bIns="47109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F3345AF-60AD-4730-80FD-71C752A29A70}" type="datetime6"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February 23</a:t>
            </a:fld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1" name="Rectangle 7">
            <a:extLst>
              <a:ext uri="{FF2B5EF4-FFF2-40B4-BE49-F238E27FC236}">
                <a16:creationId xmlns:a16="http://schemas.microsoft.com/office/drawing/2014/main" id="{56AE0F1F-2868-B836-8BA4-BE754EC9A55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584" y="8917444"/>
            <a:ext cx="3078278" cy="46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16" tIns="47109" rIns="94216" bIns="4710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44D5495-3F8D-4847-A4A7-B7A17410722D}" type="slidenum"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24</a:t>
            </a:fld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2" name="Rectangle 2">
            <a:extLst>
              <a:ext uri="{FF2B5EF4-FFF2-40B4-BE49-F238E27FC236}">
                <a16:creationId xmlns:a16="http://schemas.microsoft.com/office/drawing/2014/main" id="{541DE979-F231-3608-22CE-E777EA3B53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3" name="Rectangle 3">
            <a:extLst>
              <a:ext uri="{FF2B5EF4-FFF2-40B4-BE49-F238E27FC236}">
                <a16:creationId xmlns:a16="http://schemas.microsoft.com/office/drawing/2014/main" id="{D44428DA-45EE-BEE2-ECA0-FC754A298F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7536" y="4459526"/>
            <a:ext cx="5207406" cy="422481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Nisha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4801F-5A52-41D2-B23B-E57EAF9CD48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1513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Steve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4801F-5A52-41D2-B23B-E57EAF9CD48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8644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Steve</a:t>
            </a:r>
          </a:p>
        </p:txBody>
      </p:sp>
    </p:spTree>
    <p:extLst>
      <p:ext uri="{BB962C8B-B14F-4D97-AF65-F5344CB8AC3E}">
        <p14:creationId xmlns:p14="http://schemas.microsoft.com/office/powerpoint/2010/main" val="8451649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4801F-5A52-41D2-B23B-E57EAF9CD48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423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5E90FD-A896-4F42-BB24-DBC16767ED9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42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Steve then Nisha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C7B853-2472-4AE8-A7E9-440978C427B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4416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Steve and Nisha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4801F-5A52-41D2-B23B-E57EAF9CD48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5377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Steve --  Christine Hoffman is a licensed marriage and family therapist and works for the County of San Luis Obispo as a Behavioral Health Program Supervisor.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She previously worked as a therapist for youth in foster care through the Katie A. program. 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4801F-5A52-41D2-B23B-E57EAF9CD48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53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4801F-5A52-41D2-B23B-E57EAF9CD48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3869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71145">
              <a:defRPr/>
            </a:pPr>
            <a:fld id="{D2220146-9CA4-D943-A62A-D9B65365F041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1145">
                <a:defRPr/>
              </a:pPr>
              <a:t>34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77013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Nisha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4801F-5A52-41D2-B23B-E57EAF9CD4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312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Nisha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4801F-5A52-41D2-B23B-E57EAF9CD4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094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Nisha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4801F-5A52-41D2-B23B-E57EAF9CD48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430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D05D6F9D-272C-8D53-066E-E802911218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E1F86989-E37B-A7E0-20A9-C8DF122EA9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Nisha 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BD27BD84-AA29-7708-F202-4027984CE4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ipt MT Bold" panose="03040602040607080904" pitchFamily="66" charset="0"/>
                <a:cs typeface="Arial" panose="020B0604020202020204" pitchFamily="34" charset="0"/>
              </a:defRPr>
            </a:lvl1pPr>
            <a:lvl2pPr marL="753648" indent="-289865">
              <a:defRPr>
                <a:solidFill>
                  <a:schemeClr val="tx1"/>
                </a:solidFill>
                <a:latin typeface="Script MT Bold" panose="03040602040607080904" pitchFamily="66" charset="0"/>
                <a:cs typeface="Arial" panose="020B0604020202020204" pitchFamily="34" charset="0"/>
              </a:defRPr>
            </a:lvl2pPr>
            <a:lvl3pPr marL="1159459" indent="-231892">
              <a:defRPr>
                <a:solidFill>
                  <a:schemeClr val="tx1"/>
                </a:solidFill>
                <a:latin typeface="Script MT Bold" panose="03040602040607080904" pitchFamily="66" charset="0"/>
                <a:cs typeface="Arial" panose="020B0604020202020204" pitchFamily="34" charset="0"/>
              </a:defRPr>
            </a:lvl3pPr>
            <a:lvl4pPr marL="1623243" indent="-231892">
              <a:defRPr>
                <a:solidFill>
                  <a:schemeClr val="tx1"/>
                </a:solidFill>
                <a:latin typeface="Script MT Bold" panose="03040602040607080904" pitchFamily="66" charset="0"/>
                <a:cs typeface="Arial" panose="020B0604020202020204" pitchFamily="34" charset="0"/>
              </a:defRPr>
            </a:lvl4pPr>
            <a:lvl5pPr marL="2087027" indent="-231892">
              <a:defRPr>
                <a:solidFill>
                  <a:schemeClr val="tx1"/>
                </a:solidFill>
                <a:latin typeface="Script MT Bold" panose="03040602040607080904" pitchFamily="66" charset="0"/>
                <a:cs typeface="Arial" panose="020B0604020202020204" pitchFamily="34" charset="0"/>
              </a:defRPr>
            </a:lvl5pPr>
            <a:lvl6pPr marL="2550810" indent="-2318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ipt MT Bold" panose="03040602040607080904" pitchFamily="66" charset="0"/>
                <a:cs typeface="Arial" panose="020B0604020202020204" pitchFamily="34" charset="0"/>
              </a:defRPr>
            </a:lvl6pPr>
            <a:lvl7pPr marL="3014594" indent="-2318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ipt MT Bold" panose="03040602040607080904" pitchFamily="66" charset="0"/>
                <a:cs typeface="Arial" panose="020B0604020202020204" pitchFamily="34" charset="0"/>
              </a:defRPr>
            </a:lvl7pPr>
            <a:lvl8pPr marL="3478378" indent="-2318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ipt MT Bold" panose="03040602040607080904" pitchFamily="66" charset="0"/>
                <a:cs typeface="Arial" panose="020B0604020202020204" pitchFamily="34" charset="0"/>
              </a:defRPr>
            </a:lvl8pPr>
            <a:lvl9pPr marL="3942161" indent="-2318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ipt MT Bold" panose="03040602040607080904" pitchFamily="66" charset="0"/>
                <a:cs typeface="Arial" panose="020B0604020202020204" pitchFamily="34" charset="0"/>
              </a:defRPr>
            </a:lvl9pPr>
          </a:lstStyle>
          <a:p>
            <a:fld id="{0E11E3E6-6D66-4373-BA7A-D0CEF4B79BE1}" type="slidenum">
              <a:rPr lang="en-US" altLang="en-US">
                <a:latin typeface="Arial" panose="020B0604020202020204" pitchFamily="34" charset="0"/>
              </a:rPr>
              <a:pPr/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Steve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4801F-5A52-41D2-B23B-E57EAF9CD48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69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Steve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4801F-5A52-41D2-B23B-E57EAF9CD48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425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EC1D6-F986-4999-B23F-5E1CF6875C17}" type="datetime1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A74E-BB7D-2941-A673-0FD3455A4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28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9DFC8-CC44-4A7D-82EE-85106E3A34FE}" type="datetime1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A74E-BB7D-2941-A673-0FD3455A4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99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405B-466F-48B7-A286-E3F25EB0068C}" type="datetime1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A74E-BB7D-2941-A673-0FD3455A4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4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6F6E4-0F2F-4F8C-992B-A30538FC32D9}" type="datetime1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A74E-BB7D-2941-A673-0FD3455A4E5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114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273D-9619-4A28-BB3A-76712776D72F}" type="datetime1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A74E-BB7D-2941-A673-0FD3455A4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22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C2437-0D7F-47F7-9175-2953A36C4738}" type="datetime1">
              <a:rPr lang="en-US" smtClean="0"/>
              <a:t>2/15/2023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A74E-BB7D-2941-A673-0FD3455A4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221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FAF9D-D0CE-4F69-83D0-292B39CF3110}" type="datetime1">
              <a:rPr lang="en-US" smtClean="0"/>
              <a:t>2/15/2023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A74E-BB7D-2941-A673-0FD3455A4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23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6D165-4866-4733-B643-86E4262C54E4}" type="datetime1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A74E-BB7D-2941-A673-0FD3455A4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616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B7F5E-14F0-44E4-97DB-FEB9948230D3}" type="datetime1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A74E-BB7D-2941-A673-0FD3455A4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110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active Voting Question And Chart" type="titleOnly">
  <p:cSld name="Interactive Voting Question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CAD53-F20F-484C-A456-9558EA65E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DFE11D-006D-43F3-8F35-F540FEB30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C51D-4ECD-4F73-9E47-8D2785363871}" type="datetime1">
              <a:rPr lang="en-US" smtClean="0"/>
              <a:t>2/15/2023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EACF04-90B4-45A3-8A6A-9D28D30CF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87F8D7-8624-471E-ABBE-FF277D86C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64E5-19D5-4EE3-A959-556BB7A2446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question">
            <a:extLst>
              <a:ext uri="{FF2B5EF4-FFF2-40B4-BE49-F238E27FC236}">
                <a16:creationId xmlns:a16="http://schemas.microsoft.com/office/drawing/2014/main" id="{3239BCD4-C692-48C7-A42B-CAD01AD892B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200" y="1843088"/>
            <a:ext cx="10515600" cy="6858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buFontTx/>
              <a:buNone/>
              <a:defRPr/>
            </a:lvl1pPr>
            <a:lvl2pPr marL="228600" indent="0" algn="l" defTabSz="914400" rtl="0" eaLnBrk="1" latinLnBrk="0" hangingPunct="1">
              <a:lnSpc>
                <a:spcPct val="90000"/>
              </a:lnSpc>
              <a:buFontTx/>
              <a:buNone/>
              <a:defRPr/>
            </a:lvl2pPr>
            <a:lvl3pPr marL="685800" indent="0" algn="l" defTabSz="914400" rtl="0" eaLnBrk="1" latinLnBrk="0" hangingPunct="1">
              <a:lnSpc>
                <a:spcPct val="90000"/>
              </a:lnSpc>
              <a:buFontTx/>
              <a:buNone/>
              <a:defRPr/>
            </a:lvl3pPr>
            <a:lvl4pPr marL="1143000" indent="0" algn="l" defTabSz="914400" rtl="0" eaLnBrk="1" latinLnBrk="0" hangingPunct="1">
              <a:lnSpc>
                <a:spcPct val="90000"/>
              </a:lnSpc>
              <a:buFontTx/>
              <a:buNone/>
              <a:defRPr/>
            </a:lvl4pPr>
            <a:lvl5pPr marL="1600200" indent="0" algn="l" defTabSz="914400" rtl="0" eaLnBrk="1" latinLnBrk="0" hangingPunct="1">
              <a:lnSpc>
                <a:spcPct val="90000"/>
              </a:lnSpc>
              <a:buFontTx/>
              <a:buNone/>
              <a:defRPr/>
            </a:lvl5pPr>
          </a:lstStyle>
          <a:p>
            <a:pPr lvl="0"/>
            <a:r>
              <a:rPr lang="en-US"/>
              <a:t>Click to add question here</a:t>
            </a:r>
          </a:p>
        </p:txBody>
      </p:sp>
      <p:sp>
        <p:nvSpPr>
          <p:cNvPr id="7" name="choices">
            <a:extLst>
              <a:ext uri="{FF2B5EF4-FFF2-40B4-BE49-F238E27FC236}">
                <a16:creationId xmlns:a16="http://schemas.microsoft.com/office/drawing/2014/main" id="{F8DA7647-58FC-45EE-91C5-39E82C3335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2681288"/>
            <a:ext cx="5048250" cy="3567112"/>
          </a:xfrm>
          <a:prstGeom prst="rect">
            <a:avLst/>
          </a:prstGeom>
        </p:spPr>
        <p:txBody>
          <a:bodyPr>
            <a:normAutofit/>
          </a:bodyPr>
          <a:lstStyle>
            <a:lvl1pPr marL="51435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AutoNum type="arabicPeriod"/>
              <a:defRPr/>
            </a:lvl1pPr>
            <a:lvl2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AutoNum type="arabicPeriod"/>
              <a:defRPr/>
            </a:lvl2pPr>
            <a:lvl3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AutoNum type="arabicPeriod"/>
              <a:defRPr/>
            </a:lvl3pPr>
            <a:lvl4pPr marL="17145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AutoNum type="arabicPeriod"/>
              <a:defRPr/>
            </a:lvl4pPr>
            <a:lvl5pPr marL="21717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AutoNum type="arabicPeriod"/>
              <a:defRPr/>
            </a:lvl5pPr>
          </a:lstStyle>
          <a:p>
            <a:pPr lvl="0"/>
            <a:r>
              <a:rPr lang="en-US"/>
              <a:t>Click to add choices here</a:t>
            </a:r>
          </a:p>
        </p:txBody>
      </p:sp>
      <p:sp>
        <p:nvSpPr>
          <p:cNvPr id="8" name="chartPosition">
            <a:extLst>
              <a:ext uri="{FF2B5EF4-FFF2-40B4-BE49-F238E27FC236}">
                <a16:creationId xmlns:a16="http://schemas.microsoft.com/office/drawing/2014/main" id="{4DAA51FE-490D-4E90-A007-E9FE21426858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305550" y="2681288"/>
            <a:ext cx="5048250" cy="35671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30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01453-5DB6-074F-A205-6A1DCED8A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13D8A-177B-F041-A682-CC6895C2B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7A683-AB05-0146-AE2A-7BAF0FB21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1E52-533E-4CBD-B0E8-2F8C2C054DA0}" type="datetime1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9B06B-F4B5-F741-9186-7D56D7EA1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EFDFA-EC78-D044-9BE2-86517CC40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A74E-BB7D-2941-A673-0FD3455A4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77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3ACCE-11B4-4F78-9B2E-A08D581F08E7}" type="datetime1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A74E-BB7D-2941-A673-0FD3455A4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1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821E-EC68-4BD4-A3F1-A83C0008E91C}" type="datetime1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A74E-BB7D-2941-A673-0FD3455A4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72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8AA7-8DC1-4EE2-B312-D4C651304052}" type="datetime1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A74E-BB7D-2941-A673-0FD3455A4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12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42970-B2CE-4BFF-92F1-862AC110FBE5}" type="datetime1">
              <a:rPr lang="en-US" smtClean="0"/>
              <a:t>2/15/2023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A74E-BB7D-2941-A673-0FD3455A4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61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B00B9-E407-4732-8163-4D49CE425AAF}" type="datetime1">
              <a:rPr lang="en-US" smtClean="0"/>
              <a:t>2/15/2023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A74E-BB7D-2941-A673-0FD3455A4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483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441E-1574-4DF3-B388-DE52474ED6A6}" type="datetime1">
              <a:rPr lang="en-US" smtClean="0"/>
              <a:t>2/15/2023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A74E-BB7D-2941-A673-0FD3455A4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788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D3AD0-7443-4913-8099-DA7A64260C70}" type="datetime1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A74E-BB7D-2941-A673-0FD3455A4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012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92D4A-783A-47E3-80A5-A2EED6696908}" type="datetime1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A74E-BB7D-2941-A673-0FD3455A4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13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A7F1F9E-9A70-438F-B4B4-49961FAD2B9A}" type="datetime1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5D0A74E-BB7D-2941-A673-0FD3455A4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9092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tags" Target="../tags/tag16.xml"/><Relationship Id="rId7" Type="http://schemas.openxmlformats.org/officeDocument/2006/relationships/notesSlide" Target="../notesSlides/notesSlide11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slideLayout" Target="../slideLayouts/slideLayout18.xml"/><Relationship Id="rId5" Type="http://schemas.openxmlformats.org/officeDocument/2006/relationships/tags" Target="../tags/tag17.xml"/><Relationship Id="rId4" Type="http://schemas.openxmlformats.org/officeDocument/2006/relationships/customXml" Target="../../customXml/item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8.xml"/><Relationship Id="rId4" Type="http://schemas.openxmlformats.org/officeDocument/2006/relationships/image" Target="../media/image10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tags" Target="../tags/tag21.xml"/><Relationship Id="rId7" Type="http://schemas.openxmlformats.org/officeDocument/2006/relationships/notesSlide" Target="../notesSlides/notesSlide14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slideLayout" Target="../slideLayouts/slideLayout18.xml"/><Relationship Id="rId5" Type="http://schemas.openxmlformats.org/officeDocument/2006/relationships/tags" Target="../tags/tag22.xml"/><Relationship Id="rId4" Type="http://schemas.openxmlformats.org/officeDocument/2006/relationships/customXml" Target="../../customXml/item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16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4.xml"/><Relationship Id="rId4" Type="http://schemas.openxmlformats.org/officeDocument/2006/relationships/image" Target="../media/image15.tif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5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3.xml"/><Relationship Id="rId4" Type="http://schemas.openxmlformats.org/officeDocument/2006/relationships/image" Target="../media/image4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5" Type="http://schemas.openxmlformats.org/officeDocument/2006/relationships/hyperlink" Target="mailto:pediatricdoc@msn.com" TargetMode="External"/><Relationship Id="rId4" Type="http://schemas.openxmlformats.org/officeDocument/2006/relationships/hyperlink" Target="mailto:c.stevens.Crandall@gmaiL@GMAIL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tags" Target="../tags/tag7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18.xml"/><Relationship Id="rId5" Type="http://schemas.openxmlformats.org/officeDocument/2006/relationships/tags" Target="../tags/tag8.xml"/><Relationship Id="rId4" Type="http://schemas.openxmlformats.org/officeDocument/2006/relationships/customXml" Target="../../customXml/item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tags" Target="../tags/tag11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Layout" Target="../slideLayouts/slideLayout18.xml"/><Relationship Id="rId5" Type="http://schemas.openxmlformats.org/officeDocument/2006/relationships/tags" Target="../tags/tag12.xml"/><Relationship Id="rId4" Type="http://schemas.openxmlformats.org/officeDocument/2006/relationships/customXml" Target="../../customXml/item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28BE4-4D31-DE4A-93EA-AC1C22DB78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1871" y="1158950"/>
            <a:ext cx="9852184" cy="1711842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FFFF00"/>
                </a:solidFill>
                <a:latin typeface="Abadi" panose="020B0604020104020204" pitchFamily="34" charset="0"/>
              </a:rPr>
              <a:t>Fetal Alcohol Spectrum Disorder: what judges and lawyers should know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CE90C5-DDDB-F946-830A-6426DF1836D5}"/>
              </a:ext>
            </a:extLst>
          </p:cNvPr>
          <p:cNvSpPr txBox="1"/>
          <p:nvPr/>
        </p:nvSpPr>
        <p:spPr>
          <a:xfrm>
            <a:off x="405081" y="3525543"/>
            <a:ext cx="5044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FF00"/>
                </a:solidFill>
                <a:latin typeface="Abadi" panose="020B0604020104020204" pitchFamily="34" charset="0"/>
              </a:rPr>
              <a:t>Nisha </a:t>
            </a:r>
            <a:r>
              <a:rPr lang="en-US" sz="3200" dirty="0" err="1">
                <a:solidFill>
                  <a:srgbClr val="FFFF00"/>
                </a:solidFill>
                <a:latin typeface="Abadi" panose="020B0604020104020204" pitchFamily="34" charset="0"/>
              </a:rPr>
              <a:t>Abdulcader</a:t>
            </a:r>
            <a:r>
              <a:rPr lang="en-US" sz="3200" dirty="0">
                <a:solidFill>
                  <a:srgbClr val="FFFF00"/>
                </a:solidFill>
                <a:latin typeface="Abadi" panose="020B0604020104020204" pitchFamily="34" charset="0"/>
              </a:rPr>
              <a:t>, M.D.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43F748-5243-3543-A666-951BC2E74007}"/>
              </a:ext>
            </a:extLst>
          </p:cNvPr>
          <p:cNvSpPr txBox="1"/>
          <p:nvPr/>
        </p:nvSpPr>
        <p:spPr>
          <a:xfrm>
            <a:off x="6096000" y="3387044"/>
            <a:ext cx="46796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FF00"/>
                </a:solidFill>
                <a:latin typeface="Tw Cen MT" panose="020B0602020104020603"/>
              </a:rPr>
              <a:t>Hon. C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harles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S. Crandall,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San Luis Obispo Superior Court (ret.) 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40E215-4473-4F6C-8051-CEFA1E8BB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A74E-BB7D-2941-A673-0FD3455A4E54}" type="slidenum">
              <a:rPr lang="en-US" smtClean="0"/>
              <a:t>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098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94" y="530088"/>
            <a:ext cx="7302366" cy="44724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1417" y="6377009"/>
            <a:ext cx="1409025" cy="4172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6FE66F-A360-F24B-9F2D-4CABD338E528}"/>
              </a:ext>
            </a:extLst>
          </p:cNvPr>
          <p:cNvSpPr txBox="1"/>
          <p:nvPr/>
        </p:nvSpPr>
        <p:spPr>
          <a:xfrm>
            <a:off x="7851227" y="683173"/>
            <a:ext cx="4011577" cy="129266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Prevalence across the </a:t>
            </a:r>
            <a:r>
              <a:rPr lang="en-US" sz="2600" dirty="0">
                <a:solidFill>
                  <a:prstClr val="white"/>
                </a:solidFill>
                <a:latin typeface="Abadi" panose="020B0604020104020204" pitchFamily="34" charset="0"/>
              </a:rPr>
              <a:t>four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communities was as high as 5%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8C3AA-46B5-2849-90E1-FC8EF443454D}"/>
              </a:ext>
            </a:extLst>
          </p:cNvPr>
          <p:cNvSpPr txBox="1"/>
          <p:nvPr/>
        </p:nvSpPr>
        <p:spPr>
          <a:xfrm>
            <a:off x="7851226" y="2181137"/>
            <a:ext cx="4011577" cy="169277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Prevalence in </a:t>
            </a:r>
            <a:r>
              <a:rPr lang="en-US" sz="2600" dirty="0">
                <a:solidFill>
                  <a:prstClr val="white"/>
                </a:solidFill>
                <a:latin typeface="Abadi" panose="020B0604020104020204" pitchFamily="34" charset="0"/>
              </a:rPr>
              <a:t>San Diego Unified School System 1</a:t>
            </a:r>
            <a:r>
              <a:rPr lang="en-US" sz="2600" baseline="30000" dirty="0">
                <a:solidFill>
                  <a:prstClr val="white"/>
                </a:solidFill>
                <a:latin typeface="Abadi" panose="020B0604020104020204" pitchFamily="34" charset="0"/>
              </a:rPr>
              <a:t>st</a:t>
            </a:r>
            <a:r>
              <a:rPr lang="en-US" sz="2600" dirty="0">
                <a:solidFill>
                  <a:prstClr val="white"/>
                </a:solidFill>
                <a:latin typeface="Abadi" panose="020B0604020104020204" pitchFamily="34" charset="0"/>
              </a:rPr>
              <a:t> and 2</a:t>
            </a:r>
            <a:r>
              <a:rPr lang="en-US" sz="2600" baseline="30000" dirty="0">
                <a:solidFill>
                  <a:prstClr val="white"/>
                </a:solidFill>
                <a:latin typeface="Abadi" panose="020B0604020104020204" pitchFamily="34" charset="0"/>
              </a:rPr>
              <a:t>nd</a:t>
            </a:r>
            <a:r>
              <a:rPr lang="en-US" sz="2600" dirty="0">
                <a:solidFill>
                  <a:prstClr val="white"/>
                </a:solidFill>
                <a:latin typeface="Abadi" panose="020B0604020104020204" pitchFamily="34" charset="0"/>
              </a:rPr>
              <a:t> grade students was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2.3%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4EC29F-9336-4447-90EC-EC353B420DA0}"/>
              </a:ext>
            </a:extLst>
          </p:cNvPr>
          <p:cNvSpPr txBox="1"/>
          <p:nvPr/>
        </p:nvSpPr>
        <p:spPr>
          <a:xfrm>
            <a:off x="7851228" y="4079210"/>
            <a:ext cx="4011576" cy="129266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There are approximately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200,000 new cases of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FASD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per year in the U.S.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AE0B6B-980B-8E46-A6B0-D7A9B48492F8}"/>
              </a:ext>
            </a:extLst>
          </p:cNvPr>
          <p:cNvSpPr txBox="1"/>
          <p:nvPr/>
        </p:nvSpPr>
        <p:spPr>
          <a:xfrm>
            <a:off x="329194" y="5212721"/>
            <a:ext cx="7302366" cy="95410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U.S lifetime cost per person is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$2.5 million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Cost in the U.S. is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$3.4 billion per year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EE7AA8-44D9-436D-BB75-F0817D1F2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A74E-BB7D-2941-A673-0FD3455A4E54}" type="slidenum">
              <a:rPr lang="en-US" smtClean="0"/>
              <a:t>10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820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D1E2D-4041-454B-BB3C-C849D4ED1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387163"/>
            <a:ext cx="10364451" cy="1596177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Abadi" panose="020B0604020104020204" pitchFamily="34" charset="0"/>
              </a:rPr>
              <a:t>What is the LEAST amount of alcohol considered to be risky to </a:t>
            </a:r>
            <a:r>
              <a:rPr lang="en-US">
                <a:solidFill>
                  <a:srgbClr val="FFFF00"/>
                </a:solidFill>
                <a:latin typeface="Abadi" panose="020B0604020104020204" pitchFamily="34" charset="0"/>
              </a:rPr>
              <a:t>the developing fetus?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C802A9-08C7-4A93-9BDB-929A9CA38A5E}"/>
              </a:ext>
            </a:extLst>
          </p:cNvPr>
          <p:cNvSpPr>
            <a:spLocks noGrp="1"/>
          </p:cNvSpPr>
          <p:nvPr>
            <p:ph type="body" idx="13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382BE1-EA72-4ED6-917C-A2DA713ACD1E}"/>
              </a:ext>
            </a:extLst>
          </p:cNvPr>
          <p:cNvSpPr>
            <a:spLocks noGrp="1"/>
          </p:cNvSpPr>
          <p:nvPr>
            <p:ph type="body" sz="quarter" idx="14"/>
            <p:custDataLst>
              <p:tags r:id="rId3"/>
            </p:custDataLst>
          </p:nvPr>
        </p:nvSpPr>
        <p:spPr>
          <a:xfrm>
            <a:off x="838200" y="2159305"/>
            <a:ext cx="5048250" cy="4505899"/>
          </a:xfrm>
        </p:spPr>
        <p:txBody>
          <a:bodyPr>
            <a:normAutofit lnSpcReduction="10000"/>
          </a:bodyPr>
          <a:lstStyle/>
          <a:p>
            <a:r>
              <a:rPr lang="en-US" sz="2500" cap="none" dirty="0">
                <a:effectLst/>
                <a:latin typeface="Abadi" panose="020B0604020104020204" pitchFamily="34" charset="0"/>
              </a:rPr>
              <a:t> Two glasses of wine per night throughout the pregnancy</a:t>
            </a:r>
          </a:p>
          <a:p>
            <a:r>
              <a:rPr lang="en-US" sz="2500" cap="none" dirty="0">
                <a:effectLst/>
                <a:latin typeface="Abadi" panose="020B0604020104020204" pitchFamily="34" charset="0"/>
              </a:rPr>
              <a:t> Two glasses of wine per night just throughout the first trimester of pregnancy</a:t>
            </a:r>
          </a:p>
          <a:p>
            <a:r>
              <a:rPr lang="en-US" sz="2500" cap="none" dirty="0">
                <a:effectLst/>
                <a:latin typeface="Abadi" panose="020B0604020104020204" pitchFamily="34" charset="0"/>
              </a:rPr>
              <a:t> Three glasses of wine per occasion on 2 occasions during the pregnancy</a:t>
            </a:r>
          </a:p>
          <a:p>
            <a:r>
              <a:rPr lang="en-US" sz="2500" cap="none" dirty="0">
                <a:effectLst/>
                <a:latin typeface="Abadi" panose="020B0604020104020204" pitchFamily="34" charset="0"/>
              </a:rPr>
              <a:t> Three glasses of wine per occasion on 2 occasions per week throughout  the pregnancy </a:t>
            </a:r>
          </a:p>
          <a:p>
            <a:pPr marL="285750" indent="0">
              <a:buNone/>
            </a:pPr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9E8E215-787B-4BA9-96C7-F8BF40ADFF93}"/>
              </a:ext>
            </a:extLst>
          </p:cNvPr>
          <p:cNvGraphicFramePr>
            <a:graphicFrameLocks/>
          </p:cNvGraphicFramePr>
          <p:nvPr>
            <p:custDataLst>
              <p:custData r:id="rId4"/>
              <p:tags r:id="rId5"/>
            </p:custDataLst>
            <p:extLst>
              <p:ext uri="{D42A27DB-BD31-4B8C-83A1-F6EECF244321}">
                <p14:modId xmlns:p14="http://schemas.microsoft.com/office/powerpoint/2010/main" val="3508768388"/>
              </p:ext>
            </p:extLst>
          </p:nvPr>
        </p:nvGraphicFramePr>
        <p:xfrm>
          <a:off x="5535826" y="2903725"/>
          <a:ext cx="7604541" cy="3567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8EC086-B738-46AA-BA3D-A30B17F16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64E5-19D5-4EE3-A959-556BB7A24467}" type="slidenum">
              <a:rPr lang="en-US" smtClean="0"/>
              <a:t>11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919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accel="50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57" y="235827"/>
            <a:ext cx="11263086" cy="2710571"/>
          </a:xfrm>
        </p:spPr>
        <p:txBody>
          <a:bodyPr>
            <a:normAutofit fontScale="90000"/>
          </a:bodyPr>
          <a:lstStyle/>
          <a:p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r>
              <a:rPr lang="en-US" sz="3100" b="1" dirty="0">
                <a:solidFill>
                  <a:srgbClr val="FFFF00"/>
                </a:solidFill>
                <a:effectLst/>
                <a:latin typeface="Abadi" panose="020B0604020104020204" pitchFamily="34" charset="0"/>
              </a:rPr>
              <a:t>National Institute on Alcohol Abuse and Alcoholism</a:t>
            </a:r>
            <a:r>
              <a:rPr lang="en-US" sz="3100" dirty="0">
                <a:solidFill>
                  <a:srgbClr val="FFFF00"/>
                </a:solidFill>
                <a:effectLst/>
                <a:latin typeface="Abadi" panose="020B0604020104020204" pitchFamily="34" charset="0"/>
              </a:rPr>
              <a:t> (</a:t>
            </a:r>
            <a:r>
              <a:rPr lang="en-US" sz="3100" b="1" dirty="0" err="1">
                <a:solidFill>
                  <a:srgbClr val="FFFF00"/>
                </a:solidFill>
                <a:effectLst/>
                <a:latin typeface="Abadi" panose="020B0604020104020204" pitchFamily="34" charset="0"/>
              </a:rPr>
              <a:t>NIAAA</a:t>
            </a:r>
            <a:r>
              <a:rPr lang="en-US" sz="3100" dirty="0">
                <a:solidFill>
                  <a:srgbClr val="FFFF00"/>
                </a:solidFill>
                <a:effectLst/>
                <a:latin typeface="Abadi" panose="020B0604020104020204" pitchFamily="34" charset="0"/>
              </a:rPr>
              <a:t>)</a:t>
            </a:r>
            <a:br>
              <a:rPr lang="en-US" sz="3100" dirty="0">
                <a:solidFill>
                  <a:srgbClr val="FFFF00"/>
                </a:solidFill>
                <a:effectLst/>
                <a:latin typeface="Abadi" panose="020B0604020104020204" pitchFamily="34" charset="0"/>
              </a:rPr>
            </a:br>
            <a:br>
              <a:rPr lang="en-US" dirty="0">
                <a:solidFill>
                  <a:srgbClr val="FFFF00"/>
                </a:solidFill>
                <a:effectLst/>
                <a:latin typeface="Abadi" panose="020B0604020104020204" pitchFamily="34" charset="0"/>
              </a:rPr>
            </a:br>
            <a:r>
              <a:rPr lang="en-US" cap="none" dirty="0">
                <a:effectLst/>
                <a:latin typeface="Abadi" panose="020B0604020104020204" pitchFamily="34" charset="0"/>
              </a:rPr>
              <a:t>Criteria for Risky Prenatal Alcohol Exposure </a:t>
            </a:r>
            <a:br>
              <a:rPr lang="en-US" sz="3600" dirty="0">
                <a:latin typeface="Abadi" panose="020B0604020104020204" pitchFamily="34" charset="0"/>
              </a:rPr>
            </a:br>
            <a:br>
              <a:rPr lang="en-US" sz="3600" dirty="0">
                <a:latin typeface="Abadi" panose="020B0604020104020204" pitchFamily="34" charset="0"/>
              </a:rPr>
            </a:b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530" y="2260934"/>
            <a:ext cx="7383804" cy="1923802"/>
          </a:xfrm>
        </p:spPr>
        <p:txBody>
          <a:bodyPr>
            <a:normAutofit fontScale="92500" lnSpcReduction="10000"/>
          </a:bodyPr>
          <a:lstStyle/>
          <a:p>
            <a:endParaRPr lang="en-US" sz="2000" dirty="0"/>
          </a:p>
          <a:p>
            <a:endParaRPr lang="en-US" sz="2000" cap="none" dirty="0">
              <a:effectLst/>
              <a:latin typeface="Abadi" panose="020B0604020104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3000" cap="none" dirty="0">
                <a:solidFill>
                  <a:schemeClr val="bg1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3000" cap="none" dirty="0">
                <a:solidFill>
                  <a:srgbClr val="FFFF00"/>
                </a:solidFill>
                <a:effectLst/>
                <a:latin typeface="Abadi" panose="020B0604020104020204" pitchFamily="34" charset="0"/>
              </a:rPr>
              <a:t>≥ 6 Drinks Per Week For ≥ 2 Weeks      During Pregnancy</a:t>
            </a:r>
          </a:p>
          <a:p>
            <a:pPr>
              <a:buFont typeface="Wingdings" panose="05000000000000000000" pitchFamily="2" charset="2"/>
              <a:buChar char="v"/>
            </a:pPr>
            <a:endParaRPr lang="en-US" cap="none" dirty="0">
              <a:effectLst/>
              <a:latin typeface="Abadi" panose="020B0604020104020204" pitchFamily="34" charset="0"/>
            </a:endParaRP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F2567B-A137-7640-AD9B-0BC062ABD2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9569" y="2946399"/>
            <a:ext cx="4139231" cy="345806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FE67E-85D9-4906-8A0B-6F159F857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A74E-BB7D-2941-A673-0FD3455A4E54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86B5F3-1C9D-4D1B-4026-AC2B47A4760B}"/>
              </a:ext>
            </a:extLst>
          </p:cNvPr>
          <p:cNvSpPr txBox="1"/>
          <p:nvPr/>
        </p:nvSpPr>
        <p:spPr>
          <a:xfrm>
            <a:off x="617517" y="4417621"/>
            <a:ext cx="66383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cap="none" dirty="0">
                <a:effectLst/>
                <a:latin typeface="Abadi" panose="020B0604020104020204" pitchFamily="34" charset="0"/>
              </a:rPr>
              <a:t> </a:t>
            </a:r>
            <a:r>
              <a:rPr lang="en-US" sz="2800" cap="none" dirty="0">
                <a:solidFill>
                  <a:srgbClr val="FFFF00"/>
                </a:solidFill>
                <a:effectLst/>
                <a:latin typeface="Abadi" panose="020B0604020104020204" pitchFamily="34" charset="0"/>
              </a:rPr>
              <a:t>≥ 3 Drinks Per Occasion On ≥ 2  	Occasions During Pregnancy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571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lose-up of beer tasting flight">
            <a:extLst>
              <a:ext uri="{FF2B5EF4-FFF2-40B4-BE49-F238E27FC236}">
                <a16:creationId xmlns:a16="http://schemas.microsoft.com/office/drawing/2014/main" id="{E7981879-6715-9253-3EFA-2753087304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7" r="9079" b="-1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6" name="Picture 5" descr="Red wine glasses and bottle">
            <a:extLst>
              <a:ext uri="{FF2B5EF4-FFF2-40B4-BE49-F238E27FC236}">
                <a16:creationId xmlns:a16="http://schemas.microsoft.com/office/drawing/2014/main" id="{38C982A4-9B62-0C54-38B4-F3819B8404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3" r="27823" b="-1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6BCBC0-823D-7F80-4005-47E7CB09E8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9185" y="2984739"/>
            <a:ext cx="6650966" cy="2872596"/>
          </a:xfrm>
          <a:noFill/>
        </p:spPr>
        <p:txBody>
          <a:bodyPr anchor="ctr">
            <a:normAutofit/>
          </a:bodyPr>
          <a:lstStyle/>
          <a:p>
            <a:r>
              <a:rPr lang="en-US" sz="5400" dirty="0">
                <a:solidFill>
                  <a:srgbClr val="FFFF00"/>
                </a:solidFill>
                <a:latin typeface="Abadi" panose="020B0604020104020204" pitchFamily="34" charset="0"/>
              </a:rPr>
              <a:t>During Pregnancy </a:t>
            </a:r>
            <a:br>
              <a:rPr lang="en-US" sz="5400" dirty="0">
                <a:solidFill>
                  <a:srgbClr val="FFFF00"/>
                </a:solidFill>
                <a:latin typeface="Abadi" panose="020B0604020104020204" pitchFamily="34" charset="0"/>
              </a:rPr>
            </a:br>
            <a:r>
              <a:rPr lang="en-US" sz="5400" dirty="0">
                <a:solidFill>
                  <a:srgbClr val="FFFF00"/>
                </a:solidFill>
                <a:latin typeface="Abadi" panose="020B0604020104020204" pitchFamily="34" charset="0"/>
              </a:rPr>
              <a:t>THERE IS </a:t>
            </a:r>
            <a:r>
              <a:rPr lang="en-US" sz="5400" dirty="0">
                <a:solidFill>
                  <a:srgbClr val="FF0000"/>
                </a:solidFill>
                <a:latin typeface="Abadi" panose="020B0604020104020204" pitchFamily="34" charset="0"/>
              </a:rPr>
              <a:t>NO</a:t>
            </a:r>
            <a:r>
              <a:rPr lang="en-US" sz="5400" dirty="0">
                <a:solidFill>
                  <a:srgbClr val="FFFF00"/>
                </a:solidFill>
                <a:latin typeface="Abadi" panose="020B0604020104020204" pitchFamily="34" charset="0"/>
              </a:rPr>
              <a:t> SAFE AMOUNT!!</a:t>
            </a:r>
          </a:p>
        </p:txBody>
      </p:sp>
    </p:spTree>
    <p:extLst>
      <p:ext uri="{BB962C8B-B14F-4D97-AF65-F5344CB8AC3E}">
        <p14:creationId xmlns:p14="http://schemas.microsoft.com/office/powerpoint/2010/main" val="3928811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D1DAD-FBEA-4370-92A2-A3FB9E76D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Abadi" panose="020B0604020104020204" pitchFamily="34" charset="0"/>
              </a:rPr>
              <a:t>What is the percentage of Juveniles with </a:t>
            </a:r>
            <a:r>
              <a:rPr lang="en-US" dirty="0" err="1">
                <a:solidFill>
                  <a:srgbClr val="FFFF00"/>
                </a:solidFill>
                <a:latin typeface="Abadi" panose="020B0604020104020204" pitchFamily="34" charset="0"/>
              </a:rPr>
              <a:t>FASD</a:t>
            </a:r>
            <a:r>
              <a:rPr lang="en-US" dirty="0">
                <a:solidFill>
                  <a:srgbClr val="FFFF00"/>
                </a:solidFill>
                <a:latin typeface="Abadi" panose="020B0604020104020204" pitchFamily="34" charset="0"/>
              </a:rPr>
              <a:t> who </a:t>
            </a:r>
            <a:r>
              <a:rPr lang="en-US" dirty="0" err="1">
                <a:solidFill>
                  <a:srgbClr val="FFFF00"/>
                </a:solidFill>
                <a:latin typeface="Abadi" panose="020B0604020104020204" pitchFamily="34" charset="0"/>
              </a:rPr>
              <a:t>haVE</a:t>
            </a:r>
            <a:r>
              <a:rPr lang="en-US" dirty="0">
                <a:solidFill>
                  <a:srgbClr val="FFFF00"/>
                </a:solidFill>
                <a:latin typeface="Abadi" panose="020B0604020104020204" pitchFamily="34" charset="0"/>
              </a:rPr>
              <a:t> encountered the juvenile justice system?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BE92A9-6BD1-443F-97CA-B084F77E9C56}"/>
              </a:ext>
            </a:extLst>
          </p:cNvPr>
          <p:cNvSpPr>
            <a:spLocks noGrp="1"/>
          </p:cNvSpPr>
          <p:nvPr>
            <p:ph type="body" idx="13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8984C1-0D65-46C3-8D27-E45718810F4E}"/>
              </a:ext>
            </a:extLst>
          </p:cNvPr>
          <p:cNvSpPr>
            <a:spLocks noGrp="1"/>
          </p:cNvSpPr>
          <p:nvPr>
            <p:ph type="body" sz="quarter" idx="14"/>
            <p:custDataLst>
              <p:tags r:id="rId3"/>
            </p:custDataLst>
          </p:nvPr>
        </p:nvSpPr>
        <p:spPr>
          <a:xfrm>
            <a:off x="1257300" y="3000777"/>
            <a:ext cx="5048250" cy="3567112"/>
          </a:xfrm>
        </p:spPr>
        <p:txBody>
          <a:bodyPr>
            <a:normAutofit/>
          </a:bodyPr>
          <a:lstStyle/>
          <a:p>
            <a:r>
              <a:rPr lang="en-US" sz="3200" dirty="0"/>
              <a:t>   </a:t>
            </a:r>
            <a:r>
              <a:rPr lang="en-US" sz="3200" dirty="0">
                <a:latin typeface="Abadi" panose="020B0604020104020204" pitchFamily="34" charset="0"/>
              </a:rPr>
              <a:t>30%</a:t>
            </a:r>
          </a:p>
          <a:p>
            <a:r>
              <a:rPr lang="en-US" sz="3200" dirty="0">
                <a:latin typeface="Abadi" panose="020B0604020104020204" pitchFamily="34" charset="0"/>
              </a:rPr>
              <a:t>   40%</a:t>
            </a:r>
          </a:p>
          <a:p>
            <a:r>
              <a:rPr lang="en-US" sz="3200" dirty="0">
                <a:latin typeface="Abadi" panose="020B0604020104020204" pitchFamily="34" charset="0"/>
              </a:rPr>
              <a:t>   50%</a:t>
            </a:r>
          </a:p>
          <a:p>
            <a:r>
              <a:rPr lang="en-US" sz="3200" dirty="0">
                <a:latin typeface="Abadi" panose="020B0604020104020204" pitchFamily="34" charset="0"/>
              </a:rPr>
              <a:t>   60%</a:t>
            </a:r>
            <a:endParaRPr lang="en-US" sz="3200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124D862-754F-4C22-B256-9B4372506FA4}"/>
              </a:ext>
            </a:extLst>
          </p:cNvPr>
          <p:cNvGraphicFramePr>
            <a:graphicFrameLocks/>
          </p:cNvGraphicFramePr>
          <p:nvPr>
            <p:custDataLst>
              <p:custData r:id="rId4"/>
              <p:tags r:id="rId5"/>
            </p:custDataLst>
            <p:extLst>
              <p:ext uri="{D42A27DB-BD31-4B8C-83A1-F6EECF244321}">
                <p14:modId xmlns:p14="http://schemas.microsoft.com/office/powerpoint/2010/main" val="395783438"/>
              </p:ext>
            </p:extLst>
          </p:nvPr>
        </p:nvGraphicFramePr>
        <p:xfrm>
          <a:off x="6305550" y="2681288"/>
          <a:ext cx="5048250" cy="3567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33F499-4B03-484A-A951-D91C350B4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64E5-19D5-4EE3-A959-556BB7A24467}" type="slidenum">
              <a:rPr lang="en-US" smtClean="0"/>
              <a:t>14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84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accel="50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"/>
          <a:stretch/>
        </p:blipFill>
        <p:spPr>
          <a:xfrm>
            <a:off x="1141712" y="843426"/>
            <a:ext cx="9908575" cy="41801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6055" y="5278580"/>
            <a:ext cx="10801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</a:rPr>
              <a:t>Streissguth</a:t>
            </a:r>
            <a:r>
              <a:rPr lang="en-US" sz="2400" dirty="0">
                <a:solidFill>
                  <a:srgbClr val="FFFF00"/>
                </a:solidFill>
              </a:rPr>
              <a:t> A.P. et al. Understanding the Occurrence of Secondary Disabilities in Clients with Fetal Alcohol Syndrome and Fetal Alcohol Effects. Final Report August 1996</a:t>
            </a:r>
          </a:p>
        </p:txBody>
      </p:sp>
    </p:spTree>
    <p:extLst>
      <p:ext uri="{BB962C8B-B14F-4D97-AF65-F5344CB8AC3E}">
        <p14:creationId xmlns:p14="http://schemas.microsoft.com/office/powerpoint/2010/main" val="4195544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763000" cy="1143000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ln w="50800"/>
                <a:solidFill>
                  <a:srgbClr val="FFFF00"/>
                </a:solidFill>
                <a:latin typeface="Abadi" panose="020B0604020104020204" pitchFamily="34" charset="0"/>
              </a:rPr>
              <a:t>FASD Screening Program San Diego Juvenile Detention Facility </a:t>
            </a:r>
            <a:endParaRPr lang="en-US" sz="3200" dirty="0">
              <a:solidFill>
                <a:srgbClr val="FFFF00"/>
              </a:solidFill>
              <a:latin typeface="Abadi" panose="020B060402010402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76398812"/>
              </p:ext>
            </p:extLst>
          </p:nvPr>
        </p:nvGraphicFramePr>
        <p:xfrm>
          <a:off x="694347" y="1573967"/>
          <a:ext cx="7670723" cy="5009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 descr="1441912581740.jpg">
            <a:extLst>
              <a:ext uri="{FF2B5EF4-FFF2-40B4-BE49-F238E27FC236}">
                <a16:creationId xmlns:a16="http://schemas.microsoft.com/office/drawing/2014/main" id="{FD5B61B7-5866-CA45-B245-215520CE51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102" y="938784"/>
            <a:ext cx="4390023" cy="266649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45314B-809C-4B80-A4A6-B5A3484FF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A74E-BB7D-2941-A673-0FD3455A4E54}" type="slidenum">
              <a:rPr lang="en-US" smtClean="0"/>
              <a:t>16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867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134" y="567557"/>
            <a:ext cx="5774266" cy="2065867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FFFF00"/>
                </a:solidFill>
                <a:latin typeface="Abadi" panose="020B0604020104020204" pitchFamily="34" charset="0"/>
              </a:rPr>
              <a:t>San Diego Regional Center</a:t>
            </a:r>
            <a:r>
              <a:rPr lang="en-US" sz="3200" dirty="0">
                <a:latin typeface="Abadi" panose="020B0604020104020204" pitchFamily="34" charset="0"/>
              </a:rPr>
              <a:t>: </a:t>
            </a:r>
            <a:br>
              <a:rPr lang="en-US" sz="3200" dirty="0">
                <a:latin typeface="Abadi" panose="020B0604020104020204" pitchFamily="34" charset="0"/>
              </a:rPr>
            </a:br>
            <a:r>
              <a:rPr lang="en-US" sz="2700" cap="none" dirty="0">
                <a:effectLst/>
                <a:latin typeface="Abadi" panose="020B0604020104020204" pitchFamily="34" charset="0"/>
              </a:rPr>
              <a:t>Provides A Wide Array </a:t>
            </a:r>
            <a:br>
              <a:rPr lang="en-US" sz="2700" cap="none" dirty="0">
                <a:effectLst/>
                <a:latin typeface="Abadi" panose="020B0604020104020204" pitchFamily="34" charset="0"/>
              </a:rPr>
            </a:br>
            <a:r>
              <a:rPr lang="en-US" sz="2700" cap="none" dirty="0">
                <a:effectLst/>
                <a:latin typeface="Abadi" panose="020B0604020104020204" pitchFamily="34" charset="0"/>
              </a:rPr>
              <a:t>of Services for Individuals with Developmental Disabilities</a:t>
            </a:r>
            <a:br>
              <a:rPr lang="en-US" sz="2700" cap="none" dirty="0">
                <a:effectLst/>
                <a:latin typeface="Abadi" panose="020B0604020104020204" pitchFamily="34" charset="0"/>
              </a:rPr>
            </a:br>
            <a:r>
              <a:rPr lang="en-US" sz="2700" cap="none" dirty="0">
                <a:effectLst/>
                <a:latin typeface="Abadi" panose="020B0604020104020204" pitchFamily="34" charset="0"/>
              </a:rPr>
              <a:t>                                     </a:t>
            </a:r>
            <a:br>
              <a:rPr lang="en-US" sz="1800" dirty="0"/>
            </a:br>
            <a:r>
              <a:rPr lang="en-US" sz="1800" dirty="0"/>
              <a:t>                                                           </a:t>
            </a:r>
            <a:endParaRPr lang="en-US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9F5303-6D7E-5D45-894B-ED635F0FD0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1337" y="567557"/>
            <a:ext cx="3914994" cy="31741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6928F1-5214-634B-95A1-644D3E2D7E98}"/>
              </a:ext>
            </a:extLst>
          </p:cNvPr>
          <p:cNvSpPr txBox="1"/>
          <p:nvPr/>
        </p:nvSpPr>
        <p:spPr>
          <a:xfrm>
            <a:off x="5181600" y="4427009"/>
            <a:ext cx="4995333" cy="175432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No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t a single child was previously reported by their parents to have FASD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CBCC70-C27D-E746-96DF-0A73AADB01B8}"/>
              </a:ext>
            </a:extLst>
          </p:cNvPr>
          <p:cNvSpPr/>
          <p:nvPr/>
        </p:nvSpPr>
        <p:spPr>
          <a:xfrm>
            <a:off x="425670" y="2873829"/>
            <a:ext cx="4417264" cy="249403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Fetal Alcohol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Spectrum Disorder 28.8%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F10EE7-4803-9843-8648-963592BF84E6}"/>
              </a:ext>
            </a:extLst>
          </p:cNvPr>
          <p:cNvSpPr txBox="1"/>
          <p:nvPr/>
        </p:nvSpPr>
        <p:spPr>
          <a:xfrm>
            <a:off x="8280400" y="3944154"/>
            <a:ext cx="31970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San Diego Regional Center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B67FA3-31A4-4CD9-A7E5-3C7D6673C661}"/>
              </a:ext>
            </a:extLst>
          </p:cNvPr>
          <p:cNvSpPr txBox="1"/>
          <p:nvPr/>
        </p:nvSpPr>
        <p:spPr>
          <a:xfrm>
            <a:off x="5058475" y="3207051"/>
            <a:ext cx="2542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PREVALENCE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4DC09B-860D-4FEF-97E7-8A487D72D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A74E-BB7D-2941-A673-0FD3455A4E54}" type="slidenum">
              <a:rPr lang="en-US" smtClean="0"/>
              <a:t>17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015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2F6AEA-CD54-2532-94A3-352E1FAC5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2111" y="1831207"/>
            <a:ext cx="9750055" cy="4282513"/>
          </a:xfrm>
        </p:spPr>
        <p:txBody>
          <a:bodyPr>
            <a:normAutofit fontScale="62500" lnSpcReduction="20000"/>
          </a:bodyPr>
          <a:lstStyle/>
          <a:p>
            <a:pPr marL="379476" indent="-342900">
              <a:buFont typeface="Wingdings" panose="05000000000000000000" pitchFamily="2" charset="2"/>
              <a:buChar char="v"/>
              <a:defRPr/>
            </a:pPr>
            <a:r>
              <a:rPr lang="en-US" sz="3300" dirty="0">
                <a:solidFill>
                  <a:srgbClr val="FFFF00"/>
                </a:solidFill>
                <a:latin typeface="Abadi" panose="020B0604020104020204" pitchFamily="34" charset="0"/>
              </a:rPr>
              <a:t>547 KIDS seen in clinic, 156 of whom met criteria for FASD (28.5%)</a:t>
            </a:r>
          </a:p>
          <a:p>
            <a:pPr marL="36576" indent="0">
              <a:buNone/>
              <a:defRPr/>
            </a:pPr>
            <a:endParaRPr lang="en-US" sz="3300" dirty="0">
              <a:solidFill>
                <a:srgbClr val="FFFF00"/>
              </a:solidFill>
              <a:latin typeface="Abadi" panose="020B0604020104020204" pitchFamily="34" charset="0"/>
            </a:endParaRPr>
          </a:p>
          <a:p>
            <a:pPr marL="836676" lvl="1" indent="-342900">
              <a:buFont typeface="Wingdings" panose="05000000000000000000" pitchFamily="2" charset="2"/>
              <a:buChar char="v"/>
              <a:defRPr/>
            </a:pPr>
            <a:r>
              <a:rPr lang="en-US" sz="3300" dirty="0">
                <a:solidFill>
                  <a:srgbClr val="FFFF00"/>
                </a:solidFill>
                <a:latin typeface="Abadi" panose="020B0604020104020204" pitchFamily="34" charset="0"/>
              </a:rPr>
              <a:t>80.1% Of those 156 kids had never been diagnosed with FASD</a:t>
            </a:r>
          </a:p>
          <a:p>
            <a:pPr marL="836676" lvl="1" indent="-342900">
              <a:buFont typeface="Wingdings" panose="05000000000000000000" pitchFamily="2" charset="2"/>
              <a:buChar char="v"/>
              <a:defRPr/>
            </a:pPr>
            <a:endParaRPr lang="en-US" sz="3300" dirty="0">
              <a:solidFill>
                <a:srgbClr val="FFFF00"/>
              </a:solidFill>
              <a:latin typeface="Abadi" panose="020B0604020104020204" pitchFamily="34" charset="0"/>
            </a:endParaRPr>
          </a:p>
          <a:p>
            <a:pPr marL="836676" lvl="1" indent="-342900">
              <a:buFont typeface="Wingdings" panose="05000000000000000000" pitchFamily="2" charset="2"/>
              <a:buChar char="v"/>
              <a:defRPr/>
            </a:pPr>
            <a:r>
              <a:rPr lang="en-US" sz="3300" dirty="0">
                <a:solidFill>
                  <a:srgbClr val="FFFF00"/>
                </a:solidFill>
                <a:latin typeface="Abadi" panose="020B0604020104020204" pitchFamily="34" charset="0"/>
              </a:rPr>
              <a:t>6.4% of those 156 kids had been Misdiagnosed with some other condition</a:t>
            </a:r>
          </a:p>
          <a:p>
            <a:pPr marL="0" indent="0" algn="ctr">
              <a:buNone/>
              <a:defRPr/>
            </a:pPr>
            <a:endParaRPr lang="en-US" sz="3300" b="1" dirty="0">
              <a:solidFill>
                <a:srgbClr val="C00000"/>
              </a:solidFill>
              <a:latin typeface="Abadi" panose="020B0604020104020204" pitchFamily="34" charset="0"/>
            </a:endParaRPr>
          </a:p>
          <a:p>
            <a:pPr marL="0" indent="0" algn="ctr">
              <a:buNone/>
              <a:defRPr/>
            </a:pPr>
            <a:r>
              <a:rPr lang="en-US" sz="3400" b="1" dirty="0">
                <a:solidFill>
                  <a:srgbClr val="C00000"/>
                </a:solidFill>
                <a:latin typeface="Abadi" panose="020B0604020104020204" pitchFamily="34" charset="0"/>
              </a:rPr>
              <a:t>86.5% of the kids who met FASD criteria were receiving belated diagnoses </a:t>
            </a:r>
            <a:endParaRPr lang="en-US" sz="3400" dirty="0">
              <a:solidFill>
                <a:srgbClr val="C00000"/>
              </a:solidFill>
              <a:latin typeface="Abadi" panose="020B0604020104020204" pitchFamily="34" charset="0"/>
            </a:endParaRPr>
          </a:p>
          <a:p>
            <a:pPr>
              <a:defRPr/>
            </a:pPr>
            <a:endParaRPr lang="en-US" sz="2600" dirty="0">
              <a:latin typeface="Abadi" panose="020B0604020104020204" pitchFamily="34" charset="0"/>
            </a:endParaRPr>
          </a:p>
          <a:p>
            <a:pPr marL="109728" indent="0">
              <a:buNone/>
              <a:defRPr/>
            </a:pPr>
            <a:endParaRPr lang="en-US" sz="1800" dirty="0">
              <a:solidFill>
                <a:srgbClr val="FFFF00"/>
              </a:solidFill>
              <a:latin typeface="Abadi" panose="020B0604020104020204" pitchFamily="34" charset="0"/>
            </a:endParaRPr>
          </a:p>
          <a:p>
            <a:pPr marL="109728" indent="0">
              <a:buNone/>
              <a:defRPr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6C1B22-D9BC-1887-B499-483676B9E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021638" cy="126949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>
                <a:solidFill>
                  <a:srgbClr val="FFFF00"/>
                </a:solidFill>
              </a:rPr>
              <a:t>Clinical Study of Foster and Adopted Children with Prenatal Alcohol Exposure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218EAE-C0BA-3523-6F95-AB5A3519227A}"/>
              </a:ext>
            </a:extLst>
          </p:cNvPr>
          <p:cNvSpPr txBox="1"/>
          <p:nvPr/>
        </p:nvSpPr>
        <p:spPr>
          <a:xfrm>
            <a:off x="878959" y="6216133"/>
            <a:ext cx="3509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" indent="0">
              <a:buNone/>
              <a:defRPr/>
            </a:pPr>
            <a:r>
              <a:rPr lang="en-US" sz="1800" dirty="0">
                <a:solidFill>
                  <a:srgbClr val="FFFF00"/>
                </a:solidFill>
                <a:latin typeface="Abadi" panose="020B0604020104020204" pitchFamily="34" charset="0"/>
              </a:rPr>
              <a:t>Ira </a:t>
            </a:r>
            <a:r>
              <a:rPr lang="en-US" sz="1800" dirty="0" err="1">
                <a:solidFill>
                  <a:srgbClr val="FFFF00"/>
                </a:solidFill>
                <a:latin typeface="Abadi" panose="020B0604020104020204" pitchFamily="34" charset="0"/>
              </a:rPr>
              <a:t>Chasnoff</a:t>
            </a:r>
            <a:r>
              <a:rPr lang="en-US" sz="1800" dirty="0">
                <a:solidFill>
                  <a:srgbClr val="FFFF00"/>
                </a:solidFill>
                <a:latin typeface="Abadi" panose="020B0604020104020204" pitchFamily="34" charset="0"/>
              </a:rPr>
              <a:t>, M.D.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513" y="279329"/>
            <a:ext cx="9339943" cy="1811615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effectLst/>
                <a:latin typeface="Abadi" panose="020B0604020104020204" pitchFamily="34" charset="0"/>
              </a:rPr>
              <a:t>Early Hurdles to Overcome for Children with FASD</a:t>
            </a:r>
            <a:br>
              <a:rPr lang="en-US" dirty="0">
                <a:solidFill>
                  <a:srgbClr val="FFFF00"/>
                </a:solidFill>
                <a:effectLst/>
                <a:latin typeface="Abadi" panose="020B0604020104020204" pitchFamily="34" charset="0"/>
              </a:rPr>
            </a:br>
            <a:endParaRPr lang="en-US" dirty="0">
              <a:solidFill>
                <a:srgbClr val="FFFF00"/>
              </a:solidFill>
              <a:effectLst/>
              <a:latin typeface="Abadi" panose="020B06040201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51" y="762860"/>
            <a:ext cx="11763374" cy="1811615"/>
          </a:xfrm>
        </p:spPr>
        <p:txBody>
          <a:bodyPr>
            <a:normAutofit fontScale="85000" lnSpcReduction="1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          </a:t>
            </a:r>
          </a:p>
          <a:p>
            <a:pPr marL="0" indent="0" algn="ctr">
              <a:buNone/>
            </a:pPr>
            <a:r>
              <a:rPr lang="en-US" sz="3600" dirty="0">
                <a:effectLst/>
                <a:latin typeface="Abadi" panose="020B0604020104020204" pitchFamily="34" charset="0"/>
              </a:rPr>
              <a:t> Education Systems *Juvenile dependency * Justice Systems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pic>
        <p:nvPicPr>
          <p:cNvPr id="5" name="Picture 4" descr="static1.squarespac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537" y="3058007"/>
            <a:ext cx="9212925" cy="314305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DF80EF-0AAC-4C38-AF50-E6375F744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A74E-BB7D-2941-A673-0FD3455A4E54}" type="slidenum">
              <a:rPr lang="en-US" smtClean="0"/>
              <a:t>19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158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9945B5-FBFE-CB4C-85DD-2B0754D016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4286" y="1885741"/>
            <a:ext cx="5125948" cy="44424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2F68B7-AB47-2E4C-A856-4433840E0470}"/>
              </a:ext>
            </a:extLst>
          </p:cNvPr>
          <p:cNvSpPr txBox="1"/>
          <p:nvPr/>
        </p:nvSpPr>
        <p:spPr>
          <a:xfrm>
            <a:off x="589720" y="1837937"/>
            <a:ext cx="5820482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Fetal Alcohol Syndrome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6DAE1C-EFFB-8248-B7D9-2B123DABD814}"/>
              </a:ext>
            </a:extLst>
          </p:cNvPr>
          <p:cNvSpPr txBox="1"/>
          <p:nvPr/>
        </p:nvSpPr>
        <p:spPr>
          <a:xfrm>
            <a:off x="294575" y="2912714"/>
            <a:ext cx="7039429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Partial Fetal Alcohol Syndrome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0512B2-F614-E24A-B5D6-948A1E4A216B}"/>
              </a:ext>
            </a:extLst>
          </p:cNvPr>
          <p:cNvSpPr txBox="1"/>
          <p:nvPr/>
        </p:nvSpPr>
        <p:spPr>
          <a:xfrm>
            <a:off x="778659" y="3987491"/>
            <a:ext cx="5631543" cy="212365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Alcohol Related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Neurodevelopmental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Disorder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29D022-D387-6243-B712-FF8DFC527879}"/>
              </a:ext>
            </a:extLst>
          </p:cNvPr>
          <p:cNvSpPr txBox="1"/>
          <p:nvPr/>
        </p:nvSpPr>
        <p:spPr>
          <a:xfrm>
            <a:off x="294575" y="268277"/>
            <a:ext cx="114474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             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FETAL ALCOHOL SPECTRUM DISORDER</a:t>
            </a:r>
          </a:p>
          <a:p>
            <a:pPr marL="0" marR="0" lvl="0" indent="0" algn="ctr" defTabSz="457200" rtl="0" eaLnBrk="1" fontAlgn="auto" latinLnBrk="0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Institute of Medicine of The National Academies of Science 1996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A14148-A3C3-4343-B13D-40E69AED0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A74E-BB7D-2941-A673-0FD3455A4E54}" type="slidenum">
              <a:rPr lang="en-US" smtClean="0"/>
              <a:t>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8353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text, indoor, person, window&#10;&#10;Description automatically generated">
            <a:extLst>
              <a:ext uri="{FF2B5EF4-FFF2-40B4-BE49-F238E27FC236}">
                <a16:creationId xmlns:a16="http://schemas.microsoft.com/office/drawing/2014/main" id="{85D10DA6-3813-0EE9-0336-CABD579C09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693" y="1962925"/>
            <a:ext cx="4565649" cy="34242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F46D5B-BAE3-818E-18CD-0C3AF6579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A74E-BB7D-2941-A673-0FD3455A4E54}" type="slidenum">
              <a:rPr lang="en-US" smtClean="0"/>
              <a:t>20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9914BE-86E3-BDBE-F5DF-054735D47C27}"/>
              </a:ext>
            </a:extLst>
          </p:cNvPr>
          <p:cNvSpPr txBox="1"/>
          <p:nvPr/>
        </p:nvSpPr>
        <p:spPr>
          <a:xfrm>
            <a:off x="435935" y="1962925"/>
            <a:ext cx="48697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Margaret Shepard-Moore, MSW, Transitions-Mental Health Association, Mom</a:t>
            </a:r>
          </a:p>
        </p:txBody>
      </p:sp>
    </p:spTree>
    <p:extLst>
      <p:ext uri="{BB962C8B-B14F-4D97-AF65-F5344CB8AC3E}">
        <p14:creationId xmlns:p14="http://schemas.microsoft.com/office/powerpoint/2010/main" val="281844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2774ABC6-427E-FFE3-289B-4612236D1D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295400"/>
            <a:ext cx="854392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61AA768C-D9DB-B4B6-3CE7-7EC172324AE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372140"/>
            <a:ext cx="8686800" cy="113768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300" dirty="0">
                <a:solidFill>
                  <a:srgbClr val="000099"/>
                </a:solidFill>
                <a:latin typeface="Cooper Black" pitchFamily="18" charset="0"/>
              </a:rPr>
              <a:t>Assessment and Treatment</a:t>
            </a:r>
            <a:br>
              <a:rPr lang="en-US" sz="3300" dirty="0">
                <a:solidFill>
                  <a:srgbClr val="000099"/>
                </a:solidFill>
                <a:latin typeface="Cooper Black" pitchFamily="18" charset="0"/>
              </a:rPr>
            </a:br>
            <a:r>
              <a:rPr lang="en-US" sz="3300" dirty="0">
                <a:solidFill>
                  <a:srgbClr val="000099"/>
                </a:solidFill>
                <a:latin typeface="Cooper Black" pitchFamily="18" charset="0"/>
              </a:rPr>
              <a:t>for Children Birth to Five</a:t>
            </a:r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31C5E89B-5D56-4C81-DE50-BD5E9AFFE093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1890713" y="1709183"/>
            <a:ext cx="7620000" cy="4343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  <a:defRPr/>
            </a:pPr>
            <a:r>
              <a:rPr lang="en-US" sz="2800" dirty="0">
                <a:solidFill>
                  <a:srgbClr val="FFFF00"/>
                </a:solidFill>
                <a:latin typeface="Abadi" panose="020B0604020104020204" pitchFamily="34" charset="0"/>
              </a:rPr>
              <a:t>out-patient County mental health clinic</a:t>
            </a:r>
            <a:endParaRPr lang="en-US" sz="2800" b="1" dirty="0">
              <a:solidFill>
                <a:srgbClr val="FFFF00"/>
              </a:solidFill>
              <a:latin typeface="Abadi" panose="020B0604020104020204" pitchFamily="34" charset="0"/>
            </a:endParaRP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sz="2800" dirty="0">
                <a:solidFill>
                  <a:srgbClr val="FFFF00"/>
                </a:solidFill>
                <a:latin typeface="Abadi" panose="020B0604020104020204" pitchFamily="34" charset="0"/>
              </a:rPr>
              <a:t>moderate to severe behavioral issues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sz="2800" dirty="0">
                <a:solidFill>
                  <a:srgbClr val="FFFF00"/>
                </a:solidFill>
                <a:latin typeface="Abadi" panose="020B0604020104020204" pitchFamily="34" charset="0"/>
              </a:rPr>
              <a:t>prenatally exposed (suspected or known) to substances</a:t>
            </a:r>
          </a:p>
          <a:p>
            <a:pPr marL="319088" indent="-319088">
              <a:buNone/>
              <a:defRPr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49DC570-231D-1658-ABC4-681113147F68}"/>
              </a:ext>
            </a:extLst>
          </p:cNvPr>
          <p:cNvCxnSpPr/>
          <p:nvPr/>
        </p:nvCxnSpPr>
        <p:spPr>
          <a:xfrm>
            <a:off x="1890713" y="1368056"/>
            <a:ext cx="800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5745C8C5-01CC-6A17-2FA7-4F24D9F34C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7467600" cy="944562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99"/>
                </a:solidFill>
                <a:latin typeface="Cooper Black" pitchFamily="18" charset="0"/>
              </a:rPr>
              <a:t>Martha’s Place Team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548544C9-C18B-9FB6-202B-DF5008CAEBA6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1676400" y="1600201"/>
            <a:ext cx="8991600" cy="4525963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en-US" altLang="en-US" sz="3000" dirty="0">
                <a:solidFill>
                  <a:srgbClr val="FFFF00"/>
                </a:solidFill>
                <a:latin typeface="Abadi" panose="020B0604020104020204" pitchFamily="34" charset="0"/>
              </a:rPr>
              <a:t>Program Supervisor</a:t>
            </a:r>
          </a:p>
          <a:p>
            <a:pPr eaLnBrk="1" hangingPunct="1">
              <a:defRPr/>
            </a:pPr>
            <a:r>
              <a:rPr lang="en-US" altLang="en-US" sz="3000" dirty="0">
                <a:solidFill>
                  <a:srgbClr val="FFFF00"/>
                </a:solidFill>
                <a:latin typeface="Abadi" panose="020B0604020104020204" pitchFamily="34" charset="0"/>
              </a:rPr>
              <a:t>Pediatricians</a:t>
            </a:r>
          </a:p>
          <a:p>
            <a:pPr eaLnBrk="1" hangingPunct="1">
              <a:defRPr/>
            </a:pPr>
            <a:r>
              <a:rPr lang="en-US" altLang="en-US" sz="3000" dirty="0">
                <a:solidFill>
                  <a:srgbClr val="FFFF00"/>
                </a:solidFill>
                <a:latin typeface="Abadi" panose="020B0604020104020204" pitchFamily="34" charset="0"/>
              </a:rPr>
              <a:t>Therapists (LMFTs, interns and trainees)</a:t>
            </a:r>
          </a:p>
          <a:p>
            <a:pPr eaLnBrk="1" hangingPunct="1">
              <a:defRPr/>
            </a:pPr>
            <a:r>
              <a:rPr lang="en-US" altLang="en-US" sz="3000" dirty="0">
                <a:solidFill>
                  <a:srgbClr val="FFFF00"/>
                </a:solidFill>
                <a:latin typeface="Abadi" panose="020B0604020104020204" pitchFamily="34" charset="0"/>
              </a:rPr>
              <a:t>Public Health Nurses</a:t>
            </a:r>
          </a:p>
          <a:p>
            <a:pPr eaLnBrk="1" hangingPunct="1">
              <a:defRPr/>
            </a:pPr>
            <a:r>
              <a:rPr lang="en-US" altLang="en-US" sz="3000" dirty="0">
                <a:solidFill>
                  <a:srgbClr val="FFFF00"/>
                </a:solidFill>
                <a:latin typeface="Abadi" panose="020B0604020104020204" pitchFamily="34" charset="0"/>
              </a:rPr>
              <a:t>Family Advocate </a:t>
            </a:r>
          </a:p>
          <a:p>
            <a:pPr eaLnBrk="1" hangingPunct="1">
              <a:defRPr/>
            </a:pPr>
            <a:r>
              <a:rPr lang="en-US" altLang="en-US" sz="3000" dirty="0">
                <a:solidFill>
                  <a:srgbClr val="FFFF00"/>
                </a:solidFill>
                <a:latin typeface="Abadi" panose="020B0604020104020204" pitchFamily="34" charset="0"/>
              </a:rPr>
              <a:t>Administrative Assistant</a:t>
            </a:r>
          </a:p>
          <a:p>
            <a:pPr eaLnBrk="1" hangingPunct="1">
              <a:defRPr/>
            </a:pPr>
            <a:r>
              <a:rPr lang="en-US" altLang="en-US" sz="3000" dirty="0">
                <a:solidFill>
                  <a:srgbClr val="FFFF00"/>
                </a:solidFill>
                <a:latin typeface="Abadi" panose="020B0604020104020204" pitchFamily="34" charset="0"/>
              </a:rPr>
              <a:t>Medical Records Technician</a:t>
            </a:r>
          </a:p>
          <a:p>
            <a:pPr eaLnBrk="1" hangingPunct="1">
              <a:defRPr/>
            </a:pPr>
            <a:r>
              <a:rPr lang="en-US" altLang="en-US" sz="3000" dirty="0">
                <a:solidFill>
                  <a:srgbClr val="FFFF00"/>
                </a:solidFill>
                <a:latin typeface="Abadi" panose="020B0604020104020204" pitchFamily="34" charset="0"/>
              </a:rPr>
              <a:t>Student interns</a:t>
            </a:r>
          </a:p>
          <a:p>
            <a:pPr marL="0" indent="0">
              <a:buNone/>
              <a:defRPr/>
            </a:pPr>
            <a:r>
              <a:rPr lang="en-US" altLang="en-US" sz="3000" dirty="0">
                <a:solidFill>
                  <a:srgbClr val="FFFF00"/>
                </a:solidFill>
                <a:latin typeface="Abadi" panose="020B0604020104020204" pitchFamily="34" charset="0"/>
              </a:rPr>
              <a:t>Occupational Therapists – Contract Providers</a:t>
            </a:r>
          </a:p>
          <a:p>
            <a:pPr marL="0" indent="0">
              <a:buNone/>
              <a:defRPr/>
            </a:pPr>
            <a:endParaRPr lang="en-US" altLang="en-US" sz="3000" dirty="0">
              <a:solidFill>
                <a:srgbClr val="0070C0"/>
              </a:solidFill>
              <a:latin typeface="Sylfaen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E3D142-4A1C-C0C1-DDE2-E7D7234038F5}"/>
              </a:ext>
            </a:extLst>
          </p:cNvPr>
          <p:cNvCxnSpPr/>
          <p:nvPr/>
        </p:nvCxnSpPr>
        <p:spPr>
          <a:xfrm>
            <a:off x="1981200" y="1447800"/>
            <a:ext cx="800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71F199C2-7974-98C9-83C6-0312BDF2EDB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304800"/>
            <a:ext cx="8229600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rgbClr val="000099"/>
                </a:solidFill>
                <a:latin typeface="Cooper Black" pitchFamily="18" charset="0"/>
              </a:rPr>
              <a:t>Assessment: Pediatric Evaluation</a:t>
            </a:r>
          </a:p>
        </p:txBody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69BC85EF-D963-8FEC-7E4B-9BA87B30E51D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81200" y="1600201"/>
            <a:ext cx="3576638" cy="4530725"/>
          </a:xfrm>
        </p:spPr>
        <p:txBody>
          <a:bodyPr>
            <a:normAutofit fontScale="85000" lnSpcReduction="20000"/>
          </a:bodyPr>
          <a:lstStyle/>
          <a:p>
            <a:pPr marL="319088" indent="-319088">
              <a:buFont typeface="Wingdings"/>
              <a:buChar char=""/>
              <a:defRPr/>
            </a:pPr>
            <a:r>
              <a:rPr lang="en-US" sz="3100" dirty="0">
                <a:solidFill>
                  <a:srgbClr val="FFFF00"/>
                </a:solidFill>
                <a:latin typeface="Abadi" panose="020B0604020104020204" pitchFamily="34" charset="0"/>
              </a:rPr>
              <a:t>Full evaluation</a:t>
            </a:r>
          </a:p>
          <a:p>
            <a:pPr lvl="1">
              <a:buFont typeface="Wingdings 2"/>
              <a:buChar char=""/>
              <a:defRPr/>
            </a:pPr>
            <a:r>
              <a:rPr lang="en-US" sz="2700" dirty="0">
                <a:solidFill>
                  <a:srgbClr val="FFFF00"/>
                </a:solidFill>
                <a:latin typeface="Abadi" panose="020B0604020104020204" pitchFamily="34" charset="0"/>
              </a:rPr>
              <a:t>History</a:t>
            </a:r>
          </a:p>
          <a:p>
            <a:pPr lvl="1">
              <a:buFont typeface="Wingdings 2"/>
              <a:buChar char=""/>
              <a:defRPr/>
            </a:pPr>
            <a:r>
              <a:rPr lang="en-US" sz="2700" dirty="0">
                <a:solidFill>
                  <a:srgbClr val="FFFF00"/>
                </a:solidFill>
                <a:latin typeface="Abadi" panose="020B0604020104020204" pitchFamily="34" charset="0"/>
              </a:rPr>
              <a:t>Physical</a:t>
            </a:r>
          </a:p>
          <a:p>
            <a:pPr marL="960120" lvl="2" indent="0">
              <a:buClr>
                <a:schemeClr val="accent1">
                  <a:shade val="75000"/>
                </a:schemeClr>
              </a:buClr>
              <a:buNone/>
              <a:defRPr/>
            </a:pPr>
            <a:r>
              <a:rPr lang="en-US" sz="2100" dirty="0">
                <a:solidFill>
                  <a:srgbClr val="FFFF00"/>
                </a:solidFill>
                <a:latin typeface="Abadi" panose="020B0604020104020204" pitchFamily="34" charset="0"/>
              </a:rPr>
              <a:t>Growth</a:t>
            </a:r>
          </a:p>
          <a:p>
            <a:pPr marL="960120" lvl="2" indent="0">
              <a:buClr>
                <a:schemeClr val="accent1">
                  <a:shade val="75000"/>
                </a:schemeClr>
              </a:buClr>
              <a:buNone/>
              <a:defRPr/>
            </a:pPr>
            <a:r>
              <a:rPr lang="en-US" sz="2100" dirty="0">
                <a:solidFill>
                  <a:srgbClr val="FFFF00"/>
                </a:solidFill>
                <a:latin typeface="Abadi" panose="020B0604020104020204" pitchFamily="34" charset="0"/>
              </a:rPr>
              <a:t>FAS features</a:t>
            </a:r>
          </a:p>
          <a:p>
            <a:pPr marL="960120" lvl="2" indent="0">
              <a:buClr>
                <a:schemeClr val="accent1">
                  <a:shade val="75000"/>
                </a:schemeClr>
              </a:buClr>
              <a:buNone/>
              <a:defRPr/>
            </a:pPr>
            <a:r>
              <a:rPr lang="en-US" sz="2100" dirty="0">
                <a:solidFill>
                  <a:srgbClr val="FFFF00"/>
                </a:solidFill>
                <a:latin typeface="Abadi" panose="020B0604020104020204" pitchFamily="34" charset="0"/>
              </a:rPr>
              <a:t>Anomalies</a:t>
            </a:r>
          </a:p>
          <a:p>
            <a:pPr marL="960120" lvl="2" indent="0">
              <a:buClr>
                <a:schemeClr val="accent1">
                  <a:shade val="75000"/>
                </a:schemeClr>
              </a:buClr>
              <a:buNone/>
              <a:defRPr/>
            </a:pPr>
            <a:r>
              <a:rPr lang="en-US" sz="2100" dirty="0">
                <a:solidFill>
                  <a:srgbClr val="FFFF00"/>
                </a:solidFill>
                <a:latin typeface="Abadi" panose="020B0604020104020204" pitchFamily="34" charset="0"/>
              </a:rPr>
              <a:t>Neurologic</a:t>
            </a:r>
          </a:p>
          <a:p>
            <a:pPr marL="960120" lvl="2" indent="0">
              <a:buClr>
                <a:schemeClr val="accent1">
                  <a:shade val="75000"/>
                </a:schemeClr>
              </a:buClr>
              <a:buNone/>
              <a:defRPr/>
            </a:pPr>
            <a:r>
              <a:rPr lang="en-US" sz="2100" dirty="0">
                <a:solidFill>
                  <a:srgbClr val="FFFF00"/>
                </a:solidFill>
                <a:latin typeface="Abadi" panose="020B0604020104020204" pitchFamily="34" charset="0"/>
              </a:rPr>
              <a:t>Development</a:t>
            </a:r>
          </a:p>
          <a:p>
            <a:pPr marL="319088" indent="-319088">
              <a:buFont typeface="Wingdings"/>
              <a:buChar char=""/>
              <a:defRPr/>
            </a:pPr>
            <a:r>
              <a:rPr lang="en-US" sz="3100" dirty="0">
                <a:solidFill>
                  <a:srgbClr val="FFFF00"/>
                </a:solidFill>
                <a:latin typeface="Abadi" panose="020B0604020104020204" pitchFamily="34" charset="0"/>
              </a:rPr>
              <a:t>Re-evaluation</a:t>
            </a:r>
          </a:p>
          <a:p>
            <a:pPr marL="319088" indent="-319088">
              <a:buFont typeface="Wingdings"/>
              <a:buChar char=""/>
              <a:defRPr/>
            </a:pPr>
            <a:r>
              <a:rPr lang="en-US" sz="3100" dirty="0">
                <a:solidFill>
                  <a:srgbClr val="FFFF00"/>
                </a:solidFill>
                <a:latin typeface="Abadi" panose="020B0604020104020204" pitchFamily="34" charset="0"/>
              </a:rPr>
              <a:t>Medication management</a:t>
            </a:r>
          </a:p>
        </p:txBody>
      </p:sp>
      <p:pic>
        <p:nvPicPr>
          <p:cNvPr id="23556" name="Picture 4" descr="NTI Poster 006">
            <a:extLst>
              <a:ext uri="{FF2B5EF4-FFF2-40B4-BE49-F238E27FC236}">
                <a16:creationId xmlns:a16="http://schemas.microsoft.com/office/drawing/2014/main" id="{49F446D1-3592-046D-6075-22E972E17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828800"/>
            <a:ext cx="3200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049872B-D601-DC99-9F73-895211A88389}"/>
              </a:ext>
            </a:extLst>
          </p:cNvPr>
          <p:cNvCxnSpPr/>
          <p:nvPr/>
        </p:nvCxnSpPr>
        <p:spPr>
          <a:xfrm>
            <a:off x="1905000" y="1295400"/>
            <a:ext cx="800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4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47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47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47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47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F222-2F4B-77ED-6673-2F98C9CE2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54" y="1918252"/>
            <a:ext cx="3365439" cy="3997635"/>
          </a:xfrm>
        </p:spPr>
        <p:txBody>
          <a:bodyPr anchor="t">
            <a:norm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SB 1016 Special Education: Eligibility: FASD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37A434B-4C61-C2BF-3DB1-02A9B10034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6958900"/>
              </p:ext>
            </p:extLst>
          </p:nvPr>
        </p:nvGraphicFramePr>
        <p:xfrm>
          <a:off x="5556250" y="409903"/>
          <a:ext cx="5816600" cy="6022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4341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32842"/>
            <a:ext cx="10772775" cy="1464654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00"/>
                </a:solidFill>
                <a:effectLst/>
                <a:latin typeface="Abadi" panose="020B0604020104020204" pitchFamily="34" charset="0"/>
              </a:rPr>
              <a:t>What Can Judges and lawyers Do?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4022" y="1497496"/>
            <a:ext cx="10532165" cy="116257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cap="none" dirty="0">
                <a:solidFill>
                  <a:srgbClr val="FFFF00"/>
                </a:solidFill>
                <a:effectLst/>
                <a:latin typeface="Abadi" panose="020B0604020104020204" pitchFamily="34" charset="0"/>
              </a:rPr>
              <a:t> Consider FASD diagnosis in individuals who have significant behavior problems. Unlikely any will have a diagnosis of FASD.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800" cap="none" dirty="0">
              <a:effectLst/>
              <a:latin typeface="Abadi" panose="020B0604020104020204" pitchFamily="34" charset="0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FBA6D4C7-B89C-44DA-8BC1-C78ACF260DFE}"/>
              </a:ext>
            </a:extLst>
          </p:cNvPr>
          <p:cNvSpPr/>
          <p:nvPr/>
        </p:nvSpPr>
        <p:spPr>
          <a:xfrm>
            <a:off x="633412" y="1284413"/>
            <a:ext cx="10925175" cy="5105632"/>
          </a:xfrm>
          <a:prstGeom prst="wedgeRoundRectCallou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176471-B35A-42E1-898F-740D7EC9D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A74E-BB7D-2941-A673-0FD3455A4E54}" type="slidenum">
              <a:rPr lang="en-US" smtClean="0"/>
              <a:t>26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10979D-E4D0-DC6B-7005-EECBCF6CC018}"/>
              </a:ext>
            </a:extLst>
          </p:cNvPr>
          <p:cNvSpPr txBox="1"/>
          <p:nvPr/>
        </p:nvSpPr>
        <p:spPr>
          <a:xfrm>
            <a:off x="821635" y="2839244"/>
            <a:ext cx="96783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cap="none" dirty="0">
                <a:solidFill>
                  <a:srgbClr val="FFFF00"/>
                </a:solidFill>
                <a:effectLst/>
                <a:latin typeface="Abadi" panose="020B0604020104020204" pitchFamily="34" charset="0"/>
              </a:rPr>
              <a:t> Confirmation of alcohol use is critical for ARND diagnosis</a:t>
            </a:r>
          </a:p>
          <a:p>
            <a:endParaRPr lang="en-US" sz="2600" cap="none" dirty="0">
              <a:effectLst/>
              <a:latin typeface="Abadi" panose="020B06040201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46A5E5-3299-874D-0FAE-0BB5C2EF6D5A}"/>
              </a:ext>
            </a:extLst>
          </p:cNvPr>
          <p:cNvSpPr txBox="1"/>
          <p:nvPr/>
        </p:nvSpPr>
        <p:spPr>
          <a:xfrm>
            <a:off x="821635" y="3608273"/>
            <a:ext cx="9815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cap="none" dirty="0">
                <a:solidFill>
                  <a:srgbClr val="FFFF00"/>
                </a:solidFill>
                <a:effectLst/>
                <a:latin typeface="Abadi" panose="020B0604020104020204" pitchFamily="34" charset="0"/>
              </a:rPr>
              <a:t>STIGMA is rampant.  Use non-threatening questioning: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914192-1559-3EAD-7569-B63AF1841D0E}"/>
              </a:ext>
            </a:extLst>
          </p:cNvPr>
          <p:cNvSpPr txBox="1"/>
          <p:nvPr/>
        </p:nvSpPr>
        <p:spPr>
          <a:xfrm>
            <a:off x="821635" y="4228342"/>
            <a:ext cx="8947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anose="05000000000000000000" pitchFamily="2" charset="2"/>
              <a:buChar char="v"/>
            </a:pPr>
            <a:r>
              <a:rPr lang="en-US" sz="2400" cap="none" dirty="0">
                <a:solidFill>
                  <a:srgbClr val="FFFF00"/>
                </a:solidFill>
                <a:effectLst/>
                <a:latin typeface="Abadi" panose="020B0604020104020204" pitchFamily="34" charset="0"/>
              </a:rPr>
              <a:t>“Before you knew you were pregnant how much alcohol did you typically use?”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9AA647-6D39-8BBB-6203-3C50AEDD7775}"/>
              </a:ext>
            </a:extLst>
          </p:cNvPr>
          <p:cNvSpPr txBox="1"/>
          <p:nvPr/>
        </p:nvSpPr>
        <p:spPr>
          <a:xfrm>
            <a:off x="835748" y="5179205"/>
            <a:ext cx="9227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anose="05000000000000000000" pitchFamily="2" charset="2"/>
              <a:buChar char="v"/>
            </a:pPr>
            <a:r>
              <a:rPr lang="en-US" sz="2400" cap="none" dirty="0">
                <a:solidFill>
                  <a:srgbClr val="FFFF00"/>
                </a:solidFill>
                <a:effectLst/>
                <a:latin typeface="Abadi" panose="020B0604020104020204" pitchFamily="34" charset="0"/>
              </a:rPr>
              <a:t> “ How far along in your pregnancy did your find out you were pregnant?”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537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k.jpg                                                          000D5A6FMacintosh HD                   ABA78158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8100" y="1235262"/>
            <a:ext cx="4069855" cy="4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1" descr="Pra-Saber-Mais-Crianças-Psicopatas-Robert-Alton-Harris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34047" y="1235261"/>
            <a:ext cx="4374132" cy="4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393D1F-6933-4C58-B64B-9EEDD57BB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A74E-BB7D-2941-A673-0FD3455A4E54}" type="slidenum">
              <a:rPr lang="en-US" smtClean="0"/>
              <a:t>27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6CDA96-DCE3-D662-DF9D-C4D820E5BD25}"/>
              </a:ext>
            </a:extLst>
          </p:cNvPr>
          <p:cNvSpPr txBox="1"/>
          <p:nvPr/>
        </p:nvSpPr>
        <p:spPr>
          <a:xfrm>
            <a:off x="3562597" y="253786"/>
            <a:ext cx="5355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FF00"/>
                </a:solidFill>
              </a:rPr>
              <a:t>Robert Alton Harris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7CD575-628C-BB9C-811E-E35B84A36E08}"/>
              </a:ext>
            </a:extLst>
          </p:cNvPr>
          <p:cNvSpPr txBox="1"/>
          <p:nvPr/>
        </p:nvSpPr>
        <p:spPr>
          <a:xfrm>
            <a:off x="3149410" y="5878793"/>
            <a:ext cx="64102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Executed April 21, 1992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020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45645D3-D489-0C51-ED13-9A6B2EE0A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1445" y="1257528"/>
            <a:ext cx="3427091" cy="4351861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013C82-46FC-ACE7-EA5C-B00C5E1BE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03518"/>
            <a:ext cx="5702686" cy="144923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br>
              <a:rPr lang="en-US" sz="27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7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November 1, 2022: sentencing for the murder of 17 High School students and staff in Parkland , FL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8B915A-0C1C-B024-4DAB-44FE7C9BF10F}"/>
              </a:ext>
            </a:extLst>
          </p:cNvPr>
          <p:cNvSpPr txBox="1"/>
          <p:nvPr/>
        </p:nvSpPr>
        <p:spPr>
          <a:xfrm>
            <a:off x="913774" y="1552756"/>
            <a:ext cx="6564207" cy="47123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defTabSz="914400" fontAlgn="base"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b="0" i="0" cap="all" dirty="0"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Abadi" panose="020B0604020104020204" pitchFamily="34" charset="0"/>
              </a:rPr>
              <a:t>(NY Times) FORT LAUDERDALE, Fla. — Brimming with rage, disappointment and grief, relatives confronted the gunman [24-year-old Nicholas Cruz] at a charged two-day sentencing hearing in which they repeatedly denounced the criminal justice system for sparing his life. . . .</a:t>
            </a:r>
          </a:p>
          <a:p>
            <a:pPr defTabSz="914400" fontAlgn="base"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</a:pPr>
            <a:endParaRPr lang="en-US" b="0" i="0" cap="all" dirty="0">
              <a:effectLst>
                <a:outerShdw blurRad="47625" dist="12700" dir="2700000" algn="tl" rotWithShape="0">
                  <a:srgbClr val="000000">
                    <a:alpha val="36000"/>
                  </a:srgbClr>
                </a:outerShdw>
              </a:effectLst>
              <a:latin typeface="Abadi" panose="020B0604020104020204" pitchFamily="34" charset="0"/>
            </a:endParaRPr>
          </a:p>
          <a:p>
            <a:pPr defTabSz="914400" fontAlgn="base"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b="0" i="0" cap="all" dirty="0"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Abadi" panose="020B0604020104020204" pitchFamily="34" charset="0"/>
              </a:rPr>
              <a:t>after an emotional three-month trial, a jury recommended a sentence of life in prison without the possibility of parole. </a:t>
            </a:r>
            <a:r>
              <a:rPr lang="en-US" cap="all" dirty="0"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Abadi" panose="020B0604020104020204" pitchFamily="34" charset="0"/>
              </a:rPr>
              <a:t>. . </a:t>
            </a:r>
            <a:endParaRPr lang="en-US" b="0" i="0" cap="all" dirty="0">
              <a:effectLst>
                <a:outerShdw blurRad="47625" dist="12700" dir="2700000" algn="tl" rotWithShape="0">
                  <a:srgbClr val="000000">
                    <a:alpha val="36000"/>
                  </a:srgbClr>
                </a:outerShdw>
              </a:effectLst>
              <a:latin typeface="Abadi" panose="020B0604020104020204" pitchFamily="34" charset="0"/>
            </a:endParaRPr>
          </a:p>
          <a:p>
            <a:pPr defTabSz="914400" fontAlgn="base"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</a:pPr>
            <a:endParaRPr lang="en-US" cap="all" dirty="0">
              <a:effectLst>
                <a:outerShdw blurRad="47625" dist="12700" dir="2700000" algn="tl" rotWithShape="0">
                  <a:srgbClr val="000000">
                    <a:alpha val="36000"/>
                  </a:srgbClr>
                </a:outerShdw>
              </a:effectLst>
              <a:latin typeface="Abadi" panose="020B0604020104020204" pitchFamily="34" charset="0"/>
            </a:endParaRPr>
          </a:p>
          <a:p>
            <a:pPr defTabSz="914400" fontAlgn="base"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</a:pPr>
            <a:r>
              <a:rPr lang="en-US" b="0" i="0" cap="all" dirty="0"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Abadi" panose="020B0604020104020204" pitchFamily="34" charset="0"/>
              </a:rPr>
              <a:t>. . . the families of victims wished Mr. Cruz a painful existence in prison and a painful death. Some </a:t>
            </a:r>
            <a:r>
              <a:rPr lang="en-US" b="0" i="0" cap="all" dirty="0">
                <a:solidFill>
                  <a:srgbClr val="FFFF00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Abadi" panose="020B0604020104020204" pitchFamily="34" charset="0"/>
              </a:rPr>
              <a:t>discounted his defense lawyers’ arguments that his brain was damaged since birth by his biological mother’s drinking during pregnancy.… </a:t>
            </a:r>
          </a:p>
          <a:p>
            <a:pPr defTabSz="914400" fontAlgn="base"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</a:pPr>
            <a:endParaRPr lang="en-US" sz="1300" cap="all" dirty="0">
              <a:effectLst>
                <a:outerShdw blurRad="47625" dist="12700" dir="2700000" algn="tl" rotWithShape="0">
                  <a:srgbClr val="000000">
                    <a:alpha val="36000"/>
                  </a:srgbClr>
                </a:outerShdw>
              </a:effectLst>
            </a:endParaRPr>
          </a:p>
          <a:p>
            <a:pPr defTabSz="914400" fontAlgn="base"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</a:pPr>
            <a:endParaRPr lang="en-US" sz="1300" b="0" i="0" cap="all" dirty="0">
              <a:effectLst>
                <a:outerShdw blurRad="47625" dist="12700" dir="2700000" algn="tl" rotWithShape="0">
                  <a:srgbClr val="000000">
                    <a:alpha val="36000"/>
                  </a:srgbClr>
                </a:outerShdw>
              </a:effectLs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8CDC08-8265-A681-032F-78AFFA17E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6265130"/>
            <a:ext cx="76421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65D0A74E-BB7D-2941-A673-0FD3455A4E54}" type="slidenum">
              <a:rPr lang="en-US" smtClean="0"/>
              <a:pPr defTabSz="914400">
                <a:spcAft>
                  <a:spcPts val="600"/>
                </a:spcAft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768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E091B-E84E-3B92-9A7A-B4E2D1E64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66819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And yet 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1580D-C84E-3C94-AE2B-462188210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1647646"/>
            <a:ext cx="10364452" cy="893674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 prenatal exposure to alcohol was well documented by his biologic mother who admitted in the delivery room to being a severe alcoholic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29C56-2C60-CFCB-E21E-743C40541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A74E-BB7D-2941-A673-0FD3455A4E54}" type="slidenum">
              <a:rPr lang="en-US" smtClean="0"/>
              <a:t>29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7C5832-F53B-BFDD-C364-165F2DA32910}"/>
              </a:ext>
            </a:extLst>
          </p:cNvPr>
          <p:cNvSpPr txBox="1"/>
          <p:nvPr/>
        </p:nvSpPr>
        <p:spPr>
          <a:xfrm>
            <a:off x="909816" y="2695463"/>
            <a:ext cx="9286504" cy="1367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cap="all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had numerous behavioral problems that were evident at an early age. he was expelled twice from preschool , repeated kindergarten, had no extracurricular activities and no friends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727C3E-A4F8-3281-9C94-CB230997E806}"/>
              </a:ext>
            </a:extLst>
          </p:cNvPr>
          <p:cNvSpPr txBox="1"/>
          <p:nvPr/>
        </p:nvSpPr>
        <p:spPr>
          <a:xfrm>
            <a:off x="909816" y="3812529"/>
            <a:ext cx="9025247" cy="1367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cap="all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was not diagnosed as having FASD until  he was 22 years when his lawyers determined that he had been exposed prenatally to alcohol and requested a physical exam  and neuropsychological testing 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457200" algn="l"/>
              </a:tabLs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F2A8AC-AA56-3C95-6B21-E37D566FB2E6}"/>
              </a:ext>
            </a:extLst>
          </p:cNvPr>
          <p:cNvSpPr txBox="1"/>
          <p:nvPr/>
        </p:nvSpPr>
        <p:spPr>
          <a:xfrm flipH="1">
            <a:off x="909816" y="4985960"/>
            <a:ext cx="9785270" cy="968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cap="all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he had been diagnosed in the first 5 years of life , he would have had the opportunity to receive support and appropriate intervention programs specifically for FASD</a:t>
            </a:r>
          </a:p>
        </p:txBody>
      </p:sp>
    </p:spTree>
    <p:extLst>
      <p:ext uri="{BB962C8B-B14F-4D97-AF65-F5344CB8AC3E}">
        <p14:creationId xmlns:p14="http://schemas.microsoft.com/office/powerpoint/2010/main" val="299509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7" y="0"/>
            <a:ext cx="12191999" cy="700285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81155" y="362309"/>
            <a:ext cx="10161917" cy="350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br>
              <a:rPr lang="en-US" sz="4800" kern="0" dirty="0">
                <a:solidFill>
                  <a:srgbClr val="FFFF00"/>
                </a:solidFill>
              </a:rPr>
            </a:br>
            <a:br>
              <a:rPr lang="en-US" sz="4800" kern="0" dirty="0">
                <a:solidFill>
                  <a:srgbClr val="FFFF00"/>
                </a:solidFill>
              </a:rPr>
            </a:br>
            <a:br>
              <a:rPr lang="en-US" sz="4800" kern="0" dirty="0">
                <a:solidFill>
                  <a:srgbClr val="FFFF00"/>
                </a:solidFill>
              </a:rPr>
            </a:br>
            <a:br>
              <a:rPr lang="en-US" sz="4800" kern="0" dirty="0">
                <a:solidFill>
                  <a:srgbClr val="FFFF00"/>
                </a:solidFill>
              </a:rPr>
            </a:br>
            <a:br>
              <a:rPr lang="en-US" sz="4800" kern="0" dirty="0">
                <a:solidFill>
                  <a:srgbClr val="FFFF00"/>
                </a:solidFill>
              </a:rPr>
            </a:br>
            <a:br>
              <a:rPr lang="en-US" sz="4800" kern="0" dirty="0">
                <a:solidFill>
                  <a:srgbClr val="FFFF00"/>
                </a:solidFill>
              </a:rPr>
            </a:br>
            <a:br>
              <a:rPr lang="en-US" sz="4800" kern="0" dirty="0">
                <a:solidFill>
                  <a:srgbClr val="FFFF00"/>
                </a:solidFill>
              </a:rPr>
            </a:br>
            <a:br>
              <a:rPr lang="en-US" sz="4800" kern="0" dirty="0">
                <a:solidFill>
                  <a:srgbClr val="FFFF00"/>
                </a:solidFill>
              </a:rPr>
            </a:br>
            <a:r>
              <a:rPr lang="en-US" sz="6000" kern="0" dirty="0">
                <a:solidFill>
                  <a:srgbClr val="002060"/>
                </a:solidFill>
              </a:rPr>
              <a:t>Alcohol Related Neurodevelopmental Disorder</a:t>
            </a:r>
            <a:br>
              <a:rPr lang="en-US" sz="4800" kern="0" dirty="0">
                <a:solidFill>
                  <a:srgbClr val="FFFF00"/>
                </a:solidFill>
              </a:rPr>
            </a:br>
            <a:endParaRPr lang="en-US" sz="4800" kern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26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AA87A-EE0F-29BE-31B1-15F1CC170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263" y="973660"/>
            <a:ext cx="3365439" cy="2455340"/>
          </a:xfrm>
        </p:spPr>
        <p:txBody>
          <a:bodyPr anchor="t">
            <a:norm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Federal</a:t>
            </a:r>
            <a:br>
              <a:rPr lang="en-US" sz="4400" dirty="0">
                <a:solidFill>
                  <a:srgbClr val="FFFF00"/>
                </a:solidFill>
              </a:rPr>
            </a:br>
            <a:r>
              <a:rPr lang="en-US" sz="4400" dirty="0">
                <a:solidFill>
                  <a:srgbClr val="FFFF00"/>
                </a:solidFill>
              </a:rPr>
              <a:t>FASD Respect Act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FEC6ED1-DC8B-E345-0CBD-D611851F38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0702496"/>
              </p:ext>
            </p:extLst>
          </p:nvPr>
        </p:nvGraphicFramePr>
        <p:xfrm>
          <a:off x="5398488" y="399393"/>
          <a:ext cx="6236463" cy="5654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Rows of American flags in twilight">
            <a:extLst>
              <a:ext uri="{FF2B5EF4-FFF2-40B4-BE49-F238E27FC236}">
                <a16:creationId xmlns:a16="http://schemas.microsoft.com/office/drawing/2014/main" id="{871AB50B-8180-1F27-453F-0ECD18E85E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82" y="3429000"/>
            <a:ext cx="4473646" cy="298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6025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22681-51BC-4495-9D81-47EF7FA6A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3" y="275617"/>
            <a:ext cx="10364451" cy="1596177"/>
          </a:xfrm>
        </p:spPr>
        <p:txBody>
          <a:bodyPr/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4400" cap="none" dirty="0">
                <a:solidFill>
                  <a:srgbClr val="FFFF00"/>
                </a:solidFill>
                <a:effectLst/>
                <a:latin typeface="Abadi" panose="020B0604020104020204" pitchFamily="34" charset="0"/>
                <a:ea typeface="+mn-ea"/>
                <a:cs typeface="+mn-cs"/>
              </a:rPr>
              <a:t>SUMMARY</a:t>
            </a:r>
            <a:br>
              <a:rPr lang="en-US" sz="4400" cap="none" dirty="0">
                <a:solidFill>
                  <a:prstClr val="white"/>
                </a:solidFill>
                <a:effectLst/>
                <a:latin typeface="Abadi" panose="020B0604020104020204" pitchFamily="34" charset="0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3DA354-9C4C-4F43-94D1-871A21052DCA}"/>
              </a:ext>
            </a:extLst>
          </p:cNvPr>
          <p:cNvSpPr/>
          <p:nvPr/>
        </p:nvSpPr>
        <p:spPr>
          <a:xfrm>
            <a:off x="566057" y="1416605"/>
            <a:ext cx="11059885" cy="1785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20000"/>
              </a:lnSpc>
              <a:spcBef>
                <a:spcPts val="1000"/>
              </a:spcBef>
              <a:buClr>
                <a:prstClr val="white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FFFF00"/>
                </a:solidFill>
                <a:latin typeface="Abadi" panose="020B0604020104020204" pitchFamily="34" charset="0"/>
              </a:rPr>
              <a:t>Of all drugs of abuse alcohol has the greatest impact on the developing fetus</a:t>
            </a:r>
          </a:p>
          <a:p>
            <a:pPr>
              <a:lnSpc>
                <a:spcPct val="120000"/>
              </a:lnSpc>
              <a:spcBef>
                <a:spcPts val="1000"/>
              </a:spcBef>
              <a:buClr>
                <a:prstClr val="white"/>
              </a:buClr>
            </a:pPr>
            <a:endParaRPr lang="en-US" sz="2400" dirty="0">
              <a:solidFill>
                <a:srgbClr val="FFFF00"/>
              </a:solidFill>
              <a:latin typeface="Abadi" panose="020B0604020104020204" pitchFamily="34" charset="0"/>
            </a:endParaRPr>
          </a:p>
          <a:p>
            <a:pPr lvl="0">
              <a:lnSpc>
                <a:spcPct val="120000"/>
              </a:lnSpc>
              <a:spcBef>
                <a:spcPts val="1000"/>
              </a:spcBef>
              <a:buClr>
                <a:prstClr val="white"/>
              </a:buClr>
            </a:pPr>
            <a:endParaRPr lang="en-US" sz="3200" dirty="0">
              <a:solidFill>
                <a:prstClr val="white"/>
              </a:solidFill>
              <a:latin typeface="Abadi" panose="020B0604020104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766A90-2565-4B5A-8215-51CBD5C22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A74E-BB7D-2941-A673-0FD3455A4E54}" type="slidenum">
              <a:rPr lang="en-US" smtClean="0"/>
              <a:t>31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BCC3B1-FA5A-3E6E-ABFD-F583CD486805}"/>
              </a:ext>
            </a:extLst>
          </p:cNvPr>
          <p:cNvSpPr txBox="1"/>
          <p:nvPr/>
        </p:nvSpPr>
        <p:spPr>
          <a:xfrm>
            <a:off x="566057" y="2029048"/>
            <a:ext cx="10192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FASD is more common than autism and has created public health crisis</a:t>
            </a:r>
            <a:r>
              <a:rPr lang="en-US" sz="1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A54AF3-9B10-3C73-4974-414D7FE19F75}"/>
              </a:ext>
            </a:extLst>
          </p:cNvPr>
          <p:cNvSpPr txBox="1"/>
          <p:nvPr/>
        </p:nvSpPr>
        <p:spPr>
          <a:xfrm>
            <a:off x="518552" y="2647968"/>
            <a:ext cx="101929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FASD is the number 1 recognizable cause of intellectual and developmental disabilities in the U.S. and is PREVENTABLE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1ED9D6-0C02-E490-40B6-0954B6571748}"/>
              </a:ext>
            </a:extLst>
          </p:cNvPr>
          <p:cNvSpPr txBox="1"/>
          <p:nvPr/>
        </p:nvSpPr>
        <p:spPr>
          <a:xfrm>
            <a:off x="518552" y="3514788"/>
            <a:ext cx="9357755" cy="126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"/>
              <a:tabLst>
                <a:tab pos="457200" algn="l"/>
              </a:tabLst>
            </a:pPr>
            <a:r>
              <a:rPr lang="en-US" sz="2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Collaborative treatment is vital (</a:t>
            </a:r>
            <a:r>
              <a:rPr lang="en-US" sz="2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n-US" sz="2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uvenile court</a:t>
            </a:r>
            <a:r>
              <a:rPr lang="en-US" sz="2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social workers, probation officers, health </a:t>
            </a:r>
            <a:r>
              <a:rPr lang="en-US" sz="2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care providers, educators, physicians, therapists,, psychologists, caregivers and parents)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DC8BCE-369D-8650-B4E8-302F2D4C056B}"/>
              </a:ext>
            </a:extLst>
          </p:cNvPr>
          <p:cNvSpPr txBox="1"/>
          <p:nvPr/>
        </p:nvSpPr>
        <p:spPr>
          <a:xfrm rot="10800000" flipV="1">
            <a:off x="613554" y="4961810"/>
            <a:ext cx="9262753" cy="86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"/>
              <a:tabLst>
                <a:tab pos="457200" algn="l"/>
              </a:tabLst>
            </a:pPr>
            <a:r>
              <a:rPr lang="en-US" sz="2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earlier FASD children are identified , the greater the chance  for success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327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33DEB-105C-F999-EFE9-E50DE7217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01738"/>
            <a:ext cx="10364451" cy="131441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Written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D719A-B7ED-3607-2C81-7BF0CFE3E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3" y="1917223"/>
            <a:ext cx="10364452" cy="433117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2018 JAMA research article on FASD prevalence</a:t>
            </a:r>
          </a:p>
          <a:p>
            <a:r>
              <a:rPr lang="en-US" sz="2800" dirty="0">
                <a:solidFill>
                  <a:srgbClr val="FFFF00"/>
                </a:solidFill>
              </a:rPr>
              <a:t>“Motherless children” legal paper on FASD in the courts</a:t>
            </a:r>
          </a:p>
          <a:p>
            <a:r>
              <a:rPr lang="en-US" sz="2800" dirty="0">
                <a:solidFill>
                  <a:srgbClr val="FFFF00"/>
                </a:solidFill>
              </a:rPr>
              <a:t>July2022 parent empowerment newsletter, pages 4-6 (Christine Hoffman)</a:t>
            </a:r>
          </a:p>
          <a:p>
            <a:r>
              <a:rPr lang="en-US" sz="2800" dirty="0">
                <a:solidFill>
                  <a:srgbClr val="FFFF00"/>
                </a:solidFill>
              </a:rPr>
              <a:t>FASD now! Fact sheet on FASD impacts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59A52-04E3-D1AB-75F0-6B45803A8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A74E-BB7D-2941-A673-0FD3455A4E54}" type="slidenum">
              <a:rPr lang="en-US" smtClean="0"/>
              <a:t>32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7DE8B8-047F-76FD-F039-E743D0E8C66A}"/>
              </a:ext>
            </a:extLst>
          </p:cNvPr>
          <p:cNvSpPr txBox="1"/>
          <p:nvPr/>
        </p:nvSpPr>
        <p:spPr>
          <a:xfrm>
            <a:off x="2041492" y="925126"/>
            <a:ext cx="1963004" cy="499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3E5CE07A-7872-4EA8-B947-C26FDF9091C8">
            <a:extLst>
              <a:ext uri="{FF2B5EF4-FFF2-40B4-BE49-F238E27FC236}">
                <a16:creationId xmlns:a16="http://schemas.microsoft.com/office/drawing/2014/main" id="{5736672A-062E-46C6-9FBD-6D6811E90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214" y="3994092"/>
            <a:ext cx="2998381" cy="124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937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33DEB-105C-F999-EFE9-E50DE7217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01738"/>
            <a:ext cx="10364451" cy="131441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ONLINE </a:t>
            </a:r>
            <a:r>
              <a:rPr lang="en-US" sz="4000" dirty="0" err="1">
                <a:solidFill>
                  <a:srgbClr val="FFFF00"/>
                </a:solidFill>
              </a:rPr>
              <a:t>RESources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59A52-04E3-D1AB-75F0-6B45803A8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A74E-BB7D-2941-A673-0FD3455A4E54}" type="slidenum">
              <a:rPr lang="en-US" smtClean="0"/>
              <a:t>33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7DE8B8-047F-76FD-F039-E743D0E8C66A}"/>
              </a:ext>
            </a:extLst>
          </p:cNvPr>
          <p:cNvSpPr txBox="1"/>
          <p:nvPr/>
        </p:nvSpPr>
        <p:spPr>
          <a:xfrm>
            <a:off x="2041492" y="925126"/>
            <a:ext cx="1963004" cy="499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050" name="Picture 2" descr="Resources - FASD-CAN">
            <a:extLst>
              <a:ext uri="{FF2B5EF4-FFF2-40B4-BE49-F238E27FC236}">
                <a16:creationId xmlns:a16="http://schemas.microsoft.com/office/drawing/2014/main" id="{588BC46D-15DB-7B67-B92F-6CBE306ED9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74" y="1424413"/>
            <a:ext cx="3734662" cy="283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608470-5BE1-B7DF-7083-064179DB8E8E}"/>
              </a:ext>
            </a:extLst>
          </p:cNvPr>
          <p:cNvSpPr txBox="1"/>
          <p:nvPr/>
        </p:nvSpPr>
        <p:spPr>
          <a:xfrm>
            <a:off x="5890438" y="2753833"/>
            <a:ext cx="40722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badi" panose="020B0604020104020204" pitchFamily="34" charset="0"/>
              </a:rPr>
              <a:t>Try episode #012 with Ira </a:t>
            </a:r>
            <a:r>
              <a:rPr lang="en-US" sz="2800" dirty="0" err="1">
                <a:solidFill>
                  <a:srgbClr val="FFFF00"/>
                </a:solidFill>
                <a:latin typeface="Abadi" panose="020B0604020104020204" pitchFamily="34" charset="0"/>
              </a:rPr>
              <a:t>Chasnoff</a:t>
            </a:r>
            <a:r>
              <a:rPr lang="en-US" sz="2800" dirty="0">
                <a:solidFill>
                  <a:srgbClr val="FFFF00"/>
                </a:solidFill>
                <a:latin typeface="Abadi" panose="020B0604020104020204" pitchFamily="34" charset="0"/>
              </a:rPr>
              <a:t>, M.D. </a:t>
            </a:r>
          </a:p>
        </p:txBody>
      </p:sp>
    </p:spTree>
    <p:extLst>
      <p:ext uri="{BB962C8B-B14F-4D97-AF65-F5344CB8AC3E}">
        <p14:creationId xmlns:p14="http://schemas.microsoft.com/office/powerpoint/2010/main" val="5490249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926" y="1333500"/>
            <a:ext cx="10782300" cy="5959527"/>
          </a:xfrm>
        </p:spPr>
        <p:txBody>
          <a:bodyPr>
            <a:normAutofit fontScale="90000"/>
          </a:bodyPr>
          <a:lstStyle/>
          <a:p>
            <a:r>
              <a:rPr lang="en-US" sz="4900" dirty="0">
                <a:effectLst/>
                <a:latin typeface="Abadi" panose="020B0604020104020204" pitchFamily="34" charset="0"/>
              </a:rPr>
              <a:t>Judge </a:t>
            </a:r>
            <a:r>
              <a:rPr lang="en-US" sz="4200" dirty="0">
                <a:effectLst/>
                <a:latin typeface="Abadi" panose="020B0604020104020204" pitchFamily="34" charset="0"/>
              </a:rPr>
              <a:t>crandall</a:t>
            </a:r>
            <a:br>
              <a:rPr lang="en-US" sz="4200" dirty="0">
                <a:effectLst/>
              </a:rPr>
            </a:br>
            <a:r>
              <a:rPr lang="en-US" sz="4200" dirty="0">
                <a:effectLst/>
              </a:rPr>
              <a:t>      </a:t>
            </a:r>
            <a:br>
              <a:rPr lang="en-US" sz="4200" dirty="0">
                <a:effectLst/>
              </a:rPr>
            </a:br>
            <a:r>
              <a:rPr lang="en-US" sz="4200" dirty="0">
                <a:effectLst/>
              </a:rPr>
              <a:t>      </a:t>
            </a:r>
            <a:r>
              <a:rPr lang="en-US" sz="4200" dirty="0" err="1">
                <a:effectLst/>
                <a:hlinkClick r:id="rId4"/>
              </a:rPr>
              <a:t>c.stevens.Crandall@gmaiL@GMAIL.COM</a:t>
            </a:r>
            <a:r>
              <a:rPr lang="en-US" sz="4200" dirty="0">
                <a:effectLst/>
              </a:rPr>
              <a:t> </a:t>
            </a:r>
            <a:br>
              <a:rPr lang="en-US" sz="4200" dirty="0">
                <a:effectLst/>
              </a:rPr>
            </a:br>
            <a:br>
              <a:rPr lang="en-US" sz="4200" dirty="0">
                <a:effectLst/>
              </a:rPr>
            </a:br>
            <a:r>
              <a:rPr lang="en-US" sz="4200" dirty="0">
                <a:effectLst/>
                <a:latin typeface="Abadi" panose="020B0604020104020204" pitchFamily="34" charset="0"/>
              </a:rPr>
              <a:t>Dr. Nisha </a:t>
            </a:r>
            <a:r>
              <a:rPr lang="en-US" sz="4200" dirty="0" err="1">
                <a:effectLst/>
                <a:latin typeface="Abadi" panose="020B0604020104020204" pitchFamily="34" charset="0"/>
              </a:rPr>
              <a:t>abdulcader</a:t>
            </a:r>
            <a:br>
              <a:rPr lang="en-US" sz="4200" dirty="0">
                <a:effectLst/>
                <a:latin typeface="Abadi" panose="020B0604020104020204" pitchFamily="34" charset="0"/>
              </a:rPr>
            </a:br>
            <a:r>
              <a:rPr lang="en-US" sz="4200" dirty="0">
                <a:effectLst/>
                <a:latin typeface="Abadi" panose="020B0604020104020204" pitchFamily="34" charset="0"/>
                <a:hlinkClick r:id="rId5"/>
              </a:rPr>
              <a:t>pediatricdoc@msn.com</a:t>
            </a:r>
            <a:r>
              <a:rPr lang="en-US" sz="4200" dirty="0">
                <a:effectLst/>
                <a:latin typeface="Abadi" panose="020B0604020104020204" pitchFamily="34" charset="0"/>
              </a:rPr>
              <a:t> </a:t>
            </a:r>
            <a:br>
              <a:rPr lang="en-US" sz="4200" dirty="0">
                <a:effectLst/>
              </a:rPr>
            </a:br>
            <a:br>
              <a:rPr lang="en-US" sz="4200" dirty="0">
                <a:effectLst/>
              </a:rPr>
            </a:br>
            <a:r>
              <a:rPr lang="en-US" sz="4200" dirty="0"/>
              <a:t>      </a:t>
            </a:r>
            <a:br>
              <a:rPr lang="en-US" sz="3100" dirty="0">
                <a:effectLst/>
              </a:rPr>
            </a:br>
            <a:br>
              <a:rPr lang="en-US" sz="3100" dirty="0"/>
            </a:br>
            <a:br>
              <a:rPr lang="en-US" sz="3100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endParaRPr lang="en-US" sz="80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676249-F13D-468B-82DE-79F34FEF3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A74E-BB7D-2941-A673-0FD3455A4E54}" type="slidenum">
              <a:rPr lang="en-US" smtClean="0"/>
              <a:t>34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8430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5849" y="2788475"/>
            <a:ext cx="78290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egreya" panose="02000503050000020004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FASD Affects All Areas of Functioning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" name="Oval Callout 2"/>
          <p:cNvSpPr/>
          <p:nvPr/>
        </p:nvSpPr>
        <p:spPr>
          <a:xfrm rot="1158060">
            <a:off x="8463940" y="503247"/>
            <a:ext cx="3124529" cy="1936957"/>
          </a:xfrm>
          <a:prstGeom prst="wedgeEllipseCallou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Self Regulation</a:t>
            </a:r>
          </a:p>
        </p:txBody>
      </p:sp>
      <p:sp>
        <p:nvSpPr>
          <p:cNvPr id="4" name="Oval Callout 3"/>
          <p:cNvSpPr/>
          <p:nvPr/>
        </p:nvSpPr>
        <p:spPr>
          <a:xfrm rot="19747244" flipH="1">
            <a:off x="843160" y="3643115"/>
            <a:ext cx="2641239" cy="2272010"/>
          </a:xfrm>
          <a:prstGeom prst="wedgeEllipseCallou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Learning</a:t>
            </a:r>
          </a:p>
        </p:txBody>
      </p:sp>
      <p:sp>
        <p:nvSpPr>
          <p:cNvPr id="5" name="Oval Callout 4"/>
          <p:cNvSpPr/>
          <p:nvPr/>
        </p:nvSpPr>
        <p:spPr>
          <a:xfrm rot="1462294">
            <a:off x="8060367" y="3686781"/>
            <a:ext cx="3114207" cy="1843138"/>
          </a:xfrm>
          <a:prstGeom prst="wedgeEllipseCallou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Executive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Functioning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4702628" y="353257"/>
            <a:ext cx="3323771" cy="1986908"/>
          </a:xfrm>
          <a:prstGeom prst="wedgeEllipseCallou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Social Interactions</a:t>
            </a:r>
          </a:p>
        </p:txBody>
      </p:sp>
      <p:sp>
        <p:nvSpPr>
          <p:cNvPr id="7" name="Oval Callout 6"/>
          <p:cNvSpPr/>
          <p:nvPr/>
        </p:nvSpPr>
        <p:spPr>
          <a:xfrm rot="20062053" flipH="1">
            <a:off x="-41013" y="431261"/>
            <a:ext cx="4208552" cy="2318944"/>
          </a:xfrm>
          <a:prstGeom prst="wedgeEllipseCallou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Communication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4139464" y="3496361"/>
            <a:ext cx="3597271" cy="2165778"/>
          </a:xfrm>
          <a:prstGeom prst="wedgeEllipseCallou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Daily Living Skills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AC23AEB-A27B-440D-85D5-043D709DC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A74E-BB7D-2941-A673-0FD3455A4E54}" type="slidenum">
              <a:rPr lang="en-US" smtClean="0"/>
              <a:t>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1533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898D3732-E18F-6539-54BF-81F689F14E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6786" y="350874"/>
            <a:ext cx="8610600" cy="106325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sz="3200" dirty="0">
                <a:solidFill>
                  <a:srgbClr val="FFFF00"/>
                </a:solidFill>
                <a:latin typeface="Abadi" panose="020B0604020104020204" pitchFamily="34" charset="0"/>
              </a:rPr>
              <a:t>TYPICAL IMPAIRMENTS of PRENATAL ALCOHOL EXPOSURE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748557B-8D36-19AC-F3FD-D3FD0B3EA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3767" y="1520456"/>
            <a:ext cx="9835116" cy="498667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en-US" sz="1800" dirty="0">
                <a:solidFill>
                  <a:srgbClr val="FFFF00"/>
                </a:solidFill>
                <a:latin typeface="Abadi" panose="020B0604020104020204" pitchFamily="34" charset="0"/>
              </a:rPr>
              <a:t>Difficulty with Memory (storing and retrieving information)</a:t>
            </a:r>
          </a:p>
          <a:p>
            <a:pPr>
              <a:lnSpc>
                <a:spcPct val="150000"/>
              </a:lnSpc>
            </a:pPr>
            <a:r>
              <a:rPr lang="en-US" altLang="en-US" sz="1800" dirty="0">
                <a:solidFill>
                  <a:srgbClr val="FFFF00"/>
                </a:solidFill>
                <a:latin typeface="Abadi" panose="020B0604020104020204" pitchFamily="34" charset="0"/>
              </a:rPr>
              <a:t>Difficulty controlling impulses (acting before thinking) </a:t>
            </a:r>
          </a:p>
          <a:p>
            <a:pPr>
              <a:lnSpc>
                <a:spcPct val="150000"/>
              </a:lnSpc>
            </a:pPr>
            <a:r>
              <a:rPr lang="en-US" altLang="en-US" sz="1800" dirty="0">
                <a:solidFill>
                  <a:srgbClr val="FFFF00"/>
                </a:solidFill>
                <a:latin typeface="Abadi" panose="020B0604020104020204" pitchFamily="34" charset="0"/>
              </a:rPr>
              <a:t>Difficulty predicting consequences of behaviors</a:t>
            </a:r>
          </a:p>
          <a:p>
            <a:pPr>
              <a:lnSpc>
                <a:spcPct val="150000"/>
              </a:lnSpc>
            </a:pPr>
            <a:r>
              <a:rPr lang="en-US" altLang="en-US" sz="1800" dirty="0">
                <a:solidFill>
                  <a:srgbClr val="FFFF00"/>
                </a:solidFill>
                <a:latin typeface="Abadi" panose="020B0604020104020204" pitchFamily="34" charset="0"/>
              </a:rPr>
              <a:t>Inconsistent abilities ("on" and "off" days) </a:t>
            </a:r>
          </a:p>
          <a:p>
            <a:pPr>
              <a:lnSpc>
                <a:spcPct val="150000"/>
              </a:lnSpc>
            </a:pPr>
            <a:r>
              <a:rPr lang="en-US" altLang="en-US" sz="1800" dirty="0">
                <a:solidFill>
                  <a:srgbClr val="FFFF00"/>
                </a:solidFill>
                <a:latin typeface="Abadi" panose="020B0604020104020204" pitchFamily="34" charset="0"/>
              </a:rPr>
              <a:t>Difficulty focusing, easily distracted </a:t>
            </a:r>
          </a:p>
          <a:p>
            <a:pPr>
              <a:lnSpc>
                <a:spcPct val="150000"/>
              </a:lnSpc>
            </a:pPr>
            <a:r>
              <a:rPr lang="en-US" altLang="en-US" sz="1800" dirty="0">
                <a:solidFill>
                  <a:srgbClr val="FFFF00"/>
                </a:solidFill>
                <a:latin typeface="Abadi" panose="020B0604020104020204" pitchFamily="34" charset="0"/>
              </a:rPr>
              <a:t>Attention deficits/hyperactivity </a:t>
            </a:r>
          </a:p>
          <a:p>
            <a:pPr>
              <a:lnSpc>
                <a:spcPct val="150000"/>
              </a:lnSpc>
            </a:pPr>
            <a:r>
              <a:rPr lang="en-US" altLang="en-US" sz="1800" dirty="0">
                <a:solidFill>
                  <a:srgbClr val="FFFF00"/>
                </a:solidFill>
                <a:latin typeface="Abadi" panose="020B0604020104020204" pitchFamily="34" charset="0"/>
              </a:rPr>
              <a:t>Difficulty organizing  </a:t>
            </a:r>
          </a:p>
          <a:p>
            <a:pPr>
              <a:lnSpc>
                <a:spcPct val="150000"/>
              </a:lnSpc>
            </a:pPr>
            <a:r>
              <a:rPr lang="en-US" altLang="en-US" sz="1900" dirty="0">
                <a:solidFill>
                  <a:srgbClr val="FFFF00"/>
                </a:solidFill>
                <a:latin typeface="Abadi" panose="020B0604020104020204" pitchFamily="34" charset="0"/>
              </a:rPr>
              <a:t>Over or under responsiveness to sensory stimulation</a:t>
            </a:r>
          </a:p>
          <a:p>
            <a:pPr>
              <a:lnSpc>
                <a:spcPct val="150000"/>
              </a:lnSpc>
            </a:pPr>
            <a:r>
              <a:rPr lang="en-US" altLang="en-US" sz="1900" dirty="0">
                <a:solidFill>
                  <a:srgbClr val="FFFF00"/>
                </a:solidFill>
                <a:latin typeface="Abadi" panose="020B0604020104020204" pitchFamily="34" charset="0"/>
              </a:rPr>
              <a:t>Ability to repeat instructions, but not put them into action (can "talk the talk" but can’t "walk the walk")</a:t>
            </a:r>
          </a:p>
          <a:p>
            <a:pPr>
              <a:buFontTx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F15DFCEB-A49B-03C0-24FE-80E8C4A38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8074" y="838200"/>
            <a:ext cx="6251945" cy="52578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en-US" sz="3100" dirty="0">
                <a:solidFill>
                  <a:srgbClr val="FFFF00"/>
                </a:solidFill>
                <a:latin typeface="Abadi" panose="020B0604020104020204" pitchFamily="34" charset="0"/>
              </a:rPr>
              <a:t>Each child is affected differently and may not exhibit all </a:t>
            </a:r>
            <a:r>
              <a:rPr lang="en-US" altLang="en-US" sz="3100">
                <a:solidFill>
                  <a:srgbClr val="FFFF00"/>
                </a:solidFill>
                <a:latin typeface="Abadi" panose="020B0604020104020204" pitchFamily="34" charset="0"/>
              </a:rPr>
              <a:t>identified characteristics</a:t>
            </a:r>
            <a:endParaRPr lang="en-US" altLang="en-US" sz="2400" dirty="0">
              <a:solidFill>
                <a:srgbClr val="FFFF00"/>
              </a:solidFill>
              <a:latin typeface="Abadi" panose="020B0604020104020204" pitchFamily="34" charset="0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en-US" sz="2400" dirty="0">
                <a:latin typeface="Abadi" panose="020B0604020104020204" pitchFamily="34" charset="0"/>
              </a:rPr>
              <a:t> </a:t>
            </a:r>
          </a:p>
        </p:txBody>
      </p:sp>
      <p:pic>
        <p:nvPicPr>
          <p:cNvPr id="3" name="Picture 2" descr="Young chinse boy raising a finger">
            <a:extLst>
              <a:ext uri="{FF2B5EF4-FFF2-40B4-BE49-F238E27FC236}">
                <a16:creationId xmlns:a16="http://schemas.microsoft.com/office/drawing/2014/main" id="{CB935B10-3782-8F80-0E84-7990068572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065" y="563526"/>
            <a:ext cx="2174358" cy="58798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D1302-109C-395E-6DF5-0B8A039EA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</a:rPr>
              <a:t>Diagnosing Prenatal ALCOHOL Exposure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CDDF9EB8-1C55-DF12-86D9-1B302D840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014" y="2573079"/>
            <a:ext cx="9845749" cy="2573080"/>
          </a:xfrm>
        </p:spPr>
        <p:txBody>
          <a:bodyPr/>
          <a:lstStyle/>
          <a:p>
            <a:pPr marL="419100" lvl="2" indent="-382588"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</a:pPr>
            <a:r>
              <a:rPr lang="en-US" altLang="en-US" sz="3000" dirty="0">
                <a:solidFill>
                  <a:srgbClr val="FFFF00"/>
                </a:solidFill>
              </a:rPr>
              <a:t>NO ONE BLOOD TEST OR IMAGING FOR DIAGNOSIS </a:t>
            </a:r>
          </a:p>
          <a:p>
            <a:pPr marL="36512" lvl="2" indent="0">
              <a:buClr>
                <a:schemeClr val="accent1"/>
              </a:buClr>
              <a:buSzPct val="80000"/>
              <a:buNone/>
            </a:pPr>
            <a:endParaRPr lang="en-US" altLang="en-US" sz="3000" dirty="0"/>
          </a:p>
          <a:p>
            <a:pPr marL="419100" lvl="2" indent="-382588"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</a:pPr>
            <a:r>
              <a:rPr lang="en-US" altLang="en-US" sz="3000" dirty="0">
                <a:solidFill>
                  <a:srgbClr val="FFFF00"/>
                </a:solidFill>
              </a:rPr>
              <a:t>NEUROPSYCHOLOGICAL PROFILE IS Important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9FF00-9ECE-4A7C-8627-7B996DB24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Abadi" panose="020B0604020104020204" pitchFamily="34" charset="0"/>
              </a:rPr>
              <a:t>What is the prevalence of </a:t>
            </a:r>
            <a:r>
              <a:rPr lang="en-US" dirty="0" err="1">
                <a:solidFill>
                  <a:srgbClr val="FFFF00"/>
                </a:solidFill>
                <a:latin typeface="Abadi" panose="020B0604020104020204" pitchFamily="34" charset="0"/>
              </a:rPr>
              <a:t>FASD</a:t>
            </a:r>
            <a:r>
              <a:rPr lang="en-US" dirty="0">
                <a:solidFill>
                  <a:srgbClr val="FFFF00"/>
                </a:solidFill>
                <a:latin typeface="Abadi" panose="020B0604020104020204" pitchFamily="34" charset="0"/>
              </a:rPr>
              <a:t> in the U.S. 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0967F-AD1B-4454-86D8-9C5624169D10}"/>
              </a:ext>
            </a:extLst>
          </p:cNvPr>
          <p:cNvSpPr>
            <a:spLocks noGrp="1"/>
          </p:cNvSpPr>
          <p:nvPr>
            <p:ph type="body" idx="13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A9B6DA-AD2B-479D-AA83-990879848714}"/>
              </a:ext>
            </a:extLst>
          </p:cNvPr>
          <p:cNvSpPr>
            <a:spLocks noGrp="1"/>
          </p:cNvSpPr>
          <p:nvPr>
            <p:ph type="body" sz="quarter" idx="14"/>
            <p:custDataLst>
              <p:tags r:id="rId3"/>
            </p:custDataLst>
          </p:nvPr>
        </p:nvSpPr>
        <p:spPr>
          <a:xfrm>
            <a:off x="838200" y="2681287"/>
            <a:ext cx="5048250" cy="3072531"/>
          </a:xfrm>
        </p:spPr>
        <p:txBody>
          <a:bodyPr>
            <a:normAutofit/>
          </a:bodyPr>
          <a:lstStyle/>
          <a:p>
            <a:r>
              <a:rPr lang="en-US" sz="3000" cap="none" dirty="0">
                <a:latin typeface="Abadi" panose="020B0604020104020204" pitchFamily="34" charset="0"/>
              </a:rPr>
              <a:t>1 per 100,00 livebirths</a:t>
            </a:r>
          </a:p>
          <a:p>
            <a:r>
              <a:rPr lang="en-US" sz="3000" cap="none" dirty="0">
                <a:latin typeface="Abadi" panose="020B0604020104020204" pitchFamily="34" charset="0"/>
              </a:rPr>
              <a:t>1 per 1,000 livebirths</a:t>
            </a:r>
          </a:p>
          <a:p>
            <a:r>
              <a:rPr lang="en-US" sz="3000" cap="none" dirty="0">
                <a:latin typeface="Abadi" panose="020B0604020104020204" pitchFamily="34" charset="0"/>
              </a:rPr>
              <a:t>1 per 200 livebirths</a:t>
            </a:r>
          </a:p>
          <a:p>
            <a:r>
              <a:rPr lang="en-US" sz="3000" cap="none" dirty="0">
                <a:latin typeface="Abadi" panose="020B0604020104020204" pitchFamily="34" charset="0"/>
              </a:rPr>
              <a:t>1 per 20 livebirths</a:t>
            </a:r>
            <a:endParaRPr lang="en-US" sz="3000" dirty="0">
              <a:latin typeface="Abadi" panose="020B0604020104020204" pitchFamily="34" charset="0"/>
            </a:endParaRPr>
          </a:p>
          <a:p>
            <a:pPr marL="285750" indent="0">
              <a:buNone/>
            </a:pPr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C6B1644-382F-441C-B386-A0B9634DFB74}"/>
              </a:ext>
            </a:extLst>
          </p:cNvPr>
          <p:cNvGraphicFramePr>
            <a:graphicFrameLocks/>
          </p:cNvGraphicFramePr>
          <p:nvPr>
            <p:custDataLst>
              <p:custData r:id="rId4"/>
              <p:tags r:id="rId5"/>
            </p:custDataLst>
            <p:extLst>
              <p:ext uri="{D42A27DB-BD31-4B8C-83A1-F6EECF244321}">
                <p14:modId xmlns:p14="http://schemas.microsoft.com/office/powerpoint/2010/main" val="1056828343"/>
              </p:ext>
            </p:extLst>
          </p:nvPr>
        </p:nvGraphicFramePr>
        <p:xfrm>
          <a:off x="6305550" y="2681288"/>
          <a:ext cx="5048250" cy="3567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A1FE4B-7C69-4945-B2C0-8ACE88C85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64E5-19D5-4EE3-A959-556BB7A24467}" type="slidenum">
              <a:rPr lang="en-US" smtClean="0"/>
              <a:t>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722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accel="50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07221-E3DD-46A1-841D-95C1A6FE6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Abadi" panose="020B0604020104020204" pitchFamily="34" charset="0"/>
              </a:rPr>
              <a:t>what is the annual yearly cost to U.S. taxpayers for children with </a:t>
            </a:r>
            <a:r>
              <a:rPr lang="en-US" dirty="0" err="1">
                <a:solidFill>
                  <a:srgbClr val="FFFF00"/>
                </a:solidFill>
                <a:latin typeface="Abadi" panose="020B0604020104020204" pitchFamily="34" charset="0"/>
              </a:rPr>
              <a:t>FASD</a:t>
            </a:r>
            <a:r>
              <a:rPr lang="en-US" dirty="0">
                <a:solidFill>
                  <a:srgbClr val="FFFF00"/>
                </a:solidFill>
                <a:latin typeface="Abadi" panose="020B0604020104020204" pitchFamily="34" charset="0"/>
              </a:rPr>
              <a:t>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0A323-FD8F-4565-BD00-43781BC50428}"/>
              </a:ext>
            </a:extLst>
          </p:cNvPr>
          <p:cNvSpPr>
            <a:spLocks noGrp="1"/>
          </p:cNvSpPr>
          <p:nvPr>
            <p:ph type="body" idx="13"/>
            <p:custDataLst>
              <p:tags r:id="rId2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95DC5C-DA38-4ACC-9017-23A156D7ABEF}"/>
              </a:ext>
            </a:extLst>
          </p:cNvPr>
          <p:cNvSpPr>
            <a:spLocks noGrp="1"/>
          </p:cNvSpPr>
          <p:nvPr>
            <p:ph type="body" sz="quarter" idx="14"/>
            <p:custDataLst>
              <p:tags r:id="rId3"/>
            </p:custDataLst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cap="none" dirty="0">
                <a:latin typeface="Abadi" panose="020B0604020104020204" pitchFamily="34" charset="0"/>
              </a:rPr>
              <a:t>  1 Trillion Dollars Per    	Year</a:t>
            </a:r>
          </a:p>
          <a:p>
            <a:r>
              <a:rPr lang="en-US" sz="3200" cap="none" dirty="0">
                <a:latin typeface="Abadi" panose="020B0604020104020204" pitchFamily="34" charset="0"/>
              </a:rPr>
              <a:t>   3.4 Billion Dollars Per 	Year</a:t>
            </a:r>
          </a:p>
          <a:p>
            <a:r>
              <a:rPr lang="en-US" sz="3200" cap="none" dirty="0">
                <a:latin typeface="Abadi" panose="020B0604020104020204" pitchFamily="34" charset="0"/>
              </a:rPr>
              <a:t>   2 Billion Dollars Per	Year</a:t>
            </a:r>
          </a:p>
          <a:p>
            <a:r>
              <a:rPr lang="en-US" sz="3200" cap="none" dirty="0">
                <a:latin typeface="Abadi" panose="020B0604020104020204" pitchFamily="34" charset="0"/>
              </a:rPr>
              <a:t>   750 Million Dollars Per     	Year</a:t>
            </a:r>
          </a:p>
          <a:p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FDBC278-0D0C-41FB-A95C-19A3083931FF}"/>
              </a:ext>
            </a:extLst>
          </p:cNvPr>
          <p:cNvGraphicFramePr>
            <a:graphicFrameLocks/>
          </p:cNvGraphicFramePr>
          <p:nvPr>
            <p:custDataLst>
              <p:custData r:id="rId4"/>
              <p:tags r:id="rId5"/>
            </p:custDataLst>
            <p:extLst>
              <p:ext uri="{D42A27DB-BD31-4B8C-83A1-F6EECF244321}">
                <p14:modId xmlns:p14="http://schemas.microsoft.com/office/powerpoint/2010/main" val="1811375018"/>
              </p:ext>
            </p:extLst>
          </p:nvPr>
        </p:nvGraphicFramePr>
        <p:xfrm>
          <a:off x="6305550" y="2681288"/>
          <a:ext cx="5048250" cy="3567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C5BB71-083E-42B5-8772-7E7B20FC5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2" y="5883275"/>
            <a:ext cx="648794" cy="365125"/>
          </a:xfrm>
        </p:spPr>
        <p:txBody>
          <a:bodyPr/>
          <a:lstStyle/>
          <a:p>
            <a:fld id="{C0E664E5-19D5-4EE3-A959-556BB7A24467}" type="slidenum">
              <a:rPr lang="en-US" smtClean="0"/>
              <a:t>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920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accel="50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PID" val="af454a61-27f0-4aa3-b7ab-916a28971b98"/>
  <p:tag name="KPI_VERSION" val="2.7.3267.1"/>
  <p:tag name="KPI_SLIDE_COUNT" val="3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STORAGE" val="&lt;keypoint&quot;&quot;&lt;chart&quot;&quot;&lt;isChart&quot;true&quot;&gt;&lt;chartType&quot;wholeAudience&quot;&gt;&lt;id&quot;004&quot;&gt;&lt;questionIds&quot;&quot;&gt;&lt;update&quot;true&quot;&gt;&lt;ut&quot;0&quot;&gt;&lt;dp&quot;0&quot;&gt;&lt;groupsType&quot;0&quot;&gt;&lt;vt&quot;Percentage&quot;&gt;&lt;uvw&quot;true&quot;&gt;&lt;needsNewChart&quot;false&quot;&gt;&gt;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STORAGE" val="&lt;keypoint(@question:questionAndChart)&quot;&quot;&lt;question&quot;&quot;&lt;questionId&quot;003&quot;&gt;&lt;nocMode&quot;Auto&quot;&gt;&gt;&gt;"/>
  <p:tag name="KPI_HAS_CHART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STORAGE" val="&lt;keypoint&quot;&quot;&lt;chart&quot;&quot;&lt;isChart&quot;true&quot;&gt;&lt;chartType&quot;wholeAudience&quot;&gt;&lt;id&quot;003&quot;&gt;&lt;questionIds&quot;&quot;&gt;&lt;update&quot;true&quot;&gt;&lt;ut&quot;0&quot;&gt;&lt;dp&quot;0&quot;&gt;&lt;groupsType&quot;0&quot;&gt;&lt;vt&quot;Percentage&quot;&gt;&lt;uvw&quot;true&quot;&gt;&lt;needsNewChart&quot;false&quot;&gt;&gt;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STORAGE" val="&lt;keypoint(@question:questionAndChart)&quot;&quot;&lt;question&quot;&quot;&lt;questionId&quot;005&quot;&gt;&lt;nocMode&quot;Auto&quot;&gt;&gt;&gt;"/>
  <p:tag name="KPI_HAS_CHART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STORAGE" val="&lt;keypoint&quot;&quot;&lt;chart&quot;&quot;&lt;isChart&quot;true&quot;&gt;&lt;chartType&quot;wholeAudience&quot;&gt;&lt;id&quot;005&quot;&gt;&lt;questionIds&quot;&quot;&gt;&lt;update&quot;true&quot;&gt;&lt;ut&quot;0&quot;&gt;&lt;dp&quot;0&quot;&gt;&lt;groupsType&quot;0&quot;&gt;&lt;vt&quot;Percentage&quot;&gt;&lt;uvw&quot;true&quot;&gt;&lt;needsNewChart&quot;false&quot;&gt;&gt;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STORAGE" val="&lt;keypoint(@question:questionAndChart)&quot;&quot;&lt;question&quot;&quot;&lt;questionId&quot;001&quot;&gt;&lt;nocMode&quot;Auto&quot;&gt;&gt;&gt;"/>
  <p:tag name="KPI_HAS_CHART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STORAGE" val="&lt;keypoint&quot;&quot;&lt;chart&quot;&quot;&lt;isChart&quot;true&quot;&gt;&lt;chartType&quot;wholeAudience&quot;&gt;&lt;id&quot;001&quot;&gt;&lt;questionIds&quot;&quot;&gt;&lt;update&quot;true&quot;&gt;&lt;ut&quot;0&quot;&gt;&lt;dp&quot;0&quot;&gt;&lt;groupsType&quot;0&quot;&gt;&lt;vt&quot;Percentage&quot;&gt;&lt;uvw&quot;true&quot;&gt;&lt;needsNewChart&quot;false&quot;&gt;&gt;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STORAGE" val="&lt;keypoint(@question:questionAndChart)&quot;&quot;&lt;question&quot;&quot;&lt;questionId&quot;004&quot;&gt;&lt;nocMode&quot;Auto&quot;&gt;&gt;&gt;"/>
  <p:tag name="KPI_HAS_CHART" val="true"/>
</p:tagLst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kpiTag/>
</file>

<file path=customXml/item2.xml><?xml version="1.0" encoding="utf-8"?>
<kpiTag/>
</file>

<file path=customXml/item3.xml><?xml version="1.0" encoding="utf-8"?>
<kpiTag/>
</file>

<file path=customXml/item4.xml><?xml version="1.0" encoding="utf-8"?>
<kpiTag/>
</file>

<file path=customXml/itemProps1.xml><?xml version="1.0" encoding="utf-8"?>
<ds:datastoreItem xmlns:ds="http://schemas.openxmlformats.org/officeDocument/2006/customXml" ds:itemID="{234E4B4E-D22F-43A3-9787-C8DD7D702BA1}">
  <ds:schemaRefs/>
</ds:datastoreItem>
</file>

<file path=customXml/itemProps2.xml><?xml version="1.0" encoding="utf-8"?>
<ds:datastoreItem xmlns:ds="http://schemas.openxmlformats.org/officeDocument/2006/customXml" ds:itemID="{E52B0C06-94C5-4B83-A16B-608AF8FE0E5E}">
  <ds:schemaRefs/>
</ds:datastoreItem>
</file>

<file path=customXml/itemProps3.xml><?xml version="1.0" encoding="utf-8"?>
<ds:datastoreItem xmlns:ds="http://schemas.openxmlformats.org/officeDocument/2006/customXml" ds:itemID="{0E70ED4D-6564-40D6-B3DD-41F8830A08A1}">
  <ds:schemaRefs/>
</ds:datastoreItem>
</file>

<file path=customXml/itemProps4.xml><?xml version="1.0" encoding="utf-8"?>
<ds:datastoreItem xmlns:ds="http://schemas.openxmlformats.org/officeDocument/2006/customXml" ds:itemID="{26E8900B-A0E7-4A84-BF07-4772810FAEDC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1109</TotalTime>
  <Words>1645</Words>
  <Application>Microsoft Office PowerPoint</Application>
  <PresentationFormat>Widescreen</PresentationFormat>
  <Paragraphs>262</Paragraphs>
  <Slides>34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7" baseType="lpstr">
      <vt:lpstr>Abadi</vt:lpstr>
      <vt:lpstr>Alegreya</vt:lpstr>
      <vt:lpstr>Arial</vt:lpstr>
      <vt:lpstr>Calibri</vt:lpstr>
      <vt:lpstr>Century Gothic</vt:lpstr>
      <vt:lpstr>Cooper Black</vt:lpstr>
      <vt:lpstr>Open Sans</vt:lpstr>
      <vt:lpstr>Sylfaen</vt:lpstr>
      <vt:lpstr>Times New Roman</vt:lpstr>
      <vt:lpstr>Tw Cen MT</vt:lpstr>
      <vt:lpstr>Wingdings</vt:lpstr>
      <vt:lpstr>Wingdings 2</vt:lpstr>
      <vt:lpstr>Droplet</vt:lpstr>
      <vt:lpstr>Fetal Alcohol Spectrum Disorder: what judges and lawyers should know</vt:lpstr>
      <vt:lpstr>PowerPoint Presentation</vt:lpstr>
      <vt:lpstr>PowerPoint Presentation</vt:lpstr>
      <vt:lpstr>PowerPoint Presentation</vt:lpstr>
      <vt:lpstr>TYPICAL IMPAIRMENTS of PRENATAL ALCOHOL EXPOSURE</vt:lpstr>
      <vt:lpstr>PowerPoint Presentation</vt:lpstr>
      <vt:lpstr>Diagnosing Prenatal ALCOHOL Exposure</vt:lpstr>
      <vt:lpstr>What is the prevalence of FASD in the U.S. ?</vt:lpstr>
      <vt:lpstr>what is the annual yearly cost to U.S. taxpayers for children with FASD?</vt:lpstr>
      <vt:lpstr>PowerPoint Presentation</vt:lpstr>
      <vt:lpstr>What is the LEAST amount of alcohol considered to be risky to the developing fetus?</vt:lpstr>
      <vt:lpstr>    National Institute on Alcohol Abuse and Alcoholism (NIAAA)  Criteria for Risky Prenatal Alcohol Exposure      </vt:lpstr>
      <vt:lpstr>During Pregnancy  THERE IS NO SAFE AMOUNT!!</vt:lpstr>
      <vt:lpstr>What is the percentage of Juveniles with FASD who haVE encountered the juvenile justice system?</vt:lpstr>
      <vt:lpstr>PowerPoint Presentation</vt:lpstr>
      <vt:lpstr>FASD Screening Program San Diego Juvenile Detention Facility </vt:lpstr>
      <vt:lpstr>San Diego Regional Center:  Provides A Wide Array  of Services for Individuals with Developmental Disabilities                                                                                                  </vt:lpstr>
      <vt:lpstr>Clinical Study of Foster and Adopted Children with Prenatal Alcohol Exposure</vt:lpstr>
      <vt:lpstr>Early Hurdles to Overcome for Children with FASD </vt:lpstr>
      <vt:lpstr>PowerPoint Presentation</vt:lpstr>
      <vt:lpstr>PowerPoint Presentation</vt:lpstr>
      <vt:lpstr>Assessment and Treatment for Children Birth to Five</vt:lpstr>
      <vt:lpstr>Martha’s Place Team</vt:lpstr>
      <vt:lpstr>Assessment: Pediatric Evaluation</vt:lpstr>
      <vt:lpstr>SB 1016 Special Education: Eligibility: FASD</vt:lpstr>
      <vt:lpstr>What Can Judges and lawyers Do? </vt:lpstr>
      <vt:lpstr>PowerPoint Presentation</vt:lpstr>
      <vt:lpstr> November 1, 2022: sentencing for the murder of 17 High School students and staff in Parkland , FL </vt:lpstr>
      <vt:lpstr>And yet ….</vt:lpstr>
      <vt:lpstr>Federal FASD Respect Act</vt:lpstr>
      <vt:lpstr>SUMMARY </vt:lpstr>
      <vt:lpstr>Written materials</vt:lpstr>
      <vt:lpstr>ONLINE RESources</vt:lpstr>
      <vt:lpstr>Judge crandall              c.stevens.Crandall@gmaiL@GMAIL.COM   Dr. Nisha abdulcader pediatricdoc@msn.com 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Fetal Alcohol Spectrum Disorder: Prevalence, Recognition, Intervention and the Justice System</dc:title>
  <dc:creator>Zavala, Nanette</dc:creator>
  <cp:lastModifiedBy>Charles Crandall</cp:lastModifiedBy>
  <cp:revision>39</cp:revision>
  <cp:lastPrinted>2023-02-15T20:45:58Z</cp:lastPrinted>
  <dcterms:created xsi:type="dcterms:W3CDTF">2021-04-19T00:21:02Z</dcterms:created>
  <dcterms:modified xsi:type="dcterms:W3CDTF">2023-02-15T22:12:54Z</dcterms:modified>
</cp:coreProperties>
</file>