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32"/>
  </p:notesMasterIdLst>
  <p:sldIdLst>
    <p:sldId id="256" r:id="rId2"/>
    <p:sldId id="296" r:id="rId3"/>
    <p:sldId id="302" r:id="rId4"/>
    <p:sldId id="329" r:id="rId5"/>
    <p:sldId id="297" r:id="rId6"/>
    <p:sldId id="305" r:id="rId7"/>
    <p:sldId id="303" r:id="rId8"/>
    <p:sldId id="328" r:id="rId9"/>
    <p:sldId id="330" r:id="rId10"/>
    <p:sldId id="331" r:id="rId11"/>
    <p:sldId id="318" r:id="rId12"/>
    <p:sldId id="319" r:id="rId13"/>
    <p:sldId id="327" r:id="rId14"/>
    <p:sldId id="320" r:id="rId15"/>
    <p:sldId id="321" r:id="rId16"/>
    <p:sldId id="322" r:id="rId17"/>
    <p:sldId id="326" r:id="rId18"/>
    <p:sldId id="271" r:id="rId19"/>
    <p:sldId id="273" r:id="rId20"/>
    <p:sldId id="274" r:id="rId21"/>
    <p:sldId id="275" r:id="rId22"/>
    <p:sldId id="287" r:id="rId23"/>
    <p:sldId id="291" r:id="rId24"/>
    <p:sldId id="317" r:id="rId25"/>
    <p:sldId id="332" r:id="rId26"/>
    <p:sldId id="334" r:id="rId27"/>
    <p:sldId id="333" r:id="rId28"/>
    <p:sldId id="323" r:id="rId29"/>
    <p:sldId id="324" r:id="rId30"/>
    <p:sldId id="325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249232-F270-4BFD-BAE2-749DBE2CA5EC}">
          <p14:sldIdLst>
            <p14:sldId id="256"/>
            <p14:sldId id="296"/>
            <p14:sldId id="302"/>
            <p14:sldId id="329"/>
            <p14:sldId id="297"/>
            <p14:sldId id="305"/>
            <p14:sldId id="303"/>
            <p14:sldId id="328"/>
            <p14:sldId id="330"/>
            <p14:sldId id="331"/>
            <p14:sldId id="318"/>
            <p14:sldId id="319"/>
            <p14:sldId id="327"/>
            <p14:sldId id="320"/>
            <p14:sldId id="321"/>
            <p14:sldId id="322"/>
            <p14:sldId id="326"/>
            <p14:sldId id="271"/>
            <p14:sldId id="273"/>
            <p14:sldId id="274"/>
            <p14:sldId id="275"/>
            <p14:sldId id="287"/>
            <p14:sldId id="291"/>
            <p14:sldId id="317"/>
            <p14:sldId id="332"/>
            <p14:sldId id="334"/>
            <p14:sldId id="333"/>
            <p14:sldId id="323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0" autoAdjust="0"/>
    <p:restoredTop sz="87302" autoAdjust="0"/>
  </p:normalViewPr>
  <p:slideViewPr>
    <p:cSldViewPr snapToGrid="0">
      <p:cViewPr varScale="1">
        <p:scale>
          <a:sx n="99" d="100"/>
          <a:sy n="99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BCDCC-C628-40A0-BE8B-85880518544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AFF5FF8-7032-44E0-9DB5-7DE81E280A93}">
      <dgm:prSet/>
      <dgm:spPr/>
      <dgm:t>
        <a:bodyPr/>
        <a:lstStyle/>
        <a:p>
          <a:r>
            <a:rPr lang="en-US" dirty="0"/>
            <a:t>Federal Criminal Charges</a:t>
          </a:r>
        </a:p>
      </dgm:t>
    </dgm:pt>
    <dgm:pt modelId="{3CC69CCA-41E3-4220-A079-00221743CF5C}" type="parTrans" cxnId="{EF4029A4-2F2E-40BA-8201-DE3D3115DC4C}">
      <dgm:prSet/>
      <dgm:spPr/>
      <dgm:t>
        <a:bodyPr/>
        <a:lstStyle/>
        <a:p>
          <a:endParaRPr lang="en-US"/>
        </a:p>
      </dgm:t>
    </dgm:pt>
    <dgm:pt modelId="{883A38C0-EFF2-4F47-B648-2C03DB4D108E}" type="sibTrans" cxnId="{EF4029A4-2F2E-40BA-8201-DE3D3115DC4C}">
      <dgm:prSet/>
      <dgm:spPr/>
      <dgm:t>
        <a:bodyPr/>
        <a:lstStyle/>
        <a:p>
          <a:endParaRPr lang="en-US"/>
        </a:p>
      </dgm:t>
    </dgm:pt>
    <dgm:pt modelId="{7E6FBCB2-CEC0-47DD-A937-7C4676693217}">
      <dgm:prSet/>
      <dgm:spPr/>
      <dgm:t>
        <a:bodyPr/>
        <a:lstStyle/>
        <a:p>
          <a:r>
            <a:rPr lang="en-US" dirty="0"/>
            <a:t>Subject Deterrence</a:t>
          </a:r>
        </a:p>
      </dgm:t>
    </dgm:pt>
    <dgm:pt modelId="{5F5C5BB9-A0C3-4E59-B4F5-94EB60D40B4B}" type="parTrans" cxnId="{50920FB7-B844-4124-A347-CAB05EAF9216}">
      <dgm:prSet/>
      <dgm:spPr/>
      <dgm:t>
        <a:bodyPr/>
        <a:lstStyle/>
        <a:p>
          <a:endParaRPr lang="en-US"/>
        </a:p>
      </dgm:t>
    </dgm:pt>
    <dgm:pt modelId="{6F7EAA0C-DEE8-4B3D-9AFA-F38ED7EDB5D7}" type="sibTrans" cxnId="{50920FB7-B844-4124-A347-CAB05EAF9216}">
      <dgm:prSet/>
      <dgm:spPr/>
      <dgm:t>
        <a:bodyPr/>
        <a:lstStyle/>
        <a:p>
          <a:endParaRPr lang="en-US"/>
        </a:p>
      </dgm:t>
    </dgm:pt>
    <dgm:pt modelId="{195C2CC3-D402-4F51-BB9C-C444301FECA4}">
      <dgm:prSet/>
      <dgm:spPr/>
      <dgm:t>
        <a:bodyPr/>
        <a:lstStyle/>
        <a:p>
          <a:r>
            <a:rPr lang="en-US" dirty="0"/>
            <a:t>Referrals</a:t>
          </a:r>
        </a:p>
      </dgm:t>
    </dgm:pt>
    <dgm:pt modelId="{5AF243DB-D711-4161-A685-77330B08497F}" type="parTrans" cxnId="{916F5270-4697-4DA6-96BC-5859906AB9E4}">
      <dgm:prSet/>
      <dgm:spPr/>
      <dgm:t>
        <a:bodyPr/>
        <a:lstStyle/>
        <a:p>
          <a:endParaRPr lang="en-US"/>
        </a:p>
      </dgm:t>
    </dgm:pt>
    <dgm:pt modelId="{EAF0280E-90E3-4195-B8B0-624A7AC1DC95}" type="sibTrans" cxnId="{916F5270-4697-4DA6-96BC-5859906AB9E4}">
      <dgm:prSet/>
      <dgm:spPr/>
      <dgm:t>
        <a:bodyPr/>
        <a:lstStyle/>
        <a:p>
          <a:endParaRPr lang="en-US"/>
        </a:p>
      </dgm:t>
    </dgm:pt>
    <dgm:pt modelId="{31C2FE94-BE97-486F-A249-15C33111A3A0}">
      <dgm:prSet/>
      <dgm:spPr/>
      <dgm:t>
        <a:bodyPr/>
        <a:lstStyle/>
        <a:p>
          <a:r>
            <a:rPr lang="en-US" dirty="0"/>
            <a:t>Civil Enforcement</a:t>
          </a:r>
        </a:p>
      </dgm:t>
    </dgm:pt>
    <dgm:pt modelId="{748BFC79-D049-4166-ADE4-A28F9EDF9338}" type="parTrans" cxnId="{785DC618-8A98-446D-97DD-DD6609F6815C}">
      <dgm:prSet/>
      <dgm:spPr/>
      <dgm:t>
        <a:bodyPr/>
        <a:lstStyle/>
        <a:p>
          <a:endParaRPr lang="en-US"/>
        </a:p>
      </dgm:t>
    </dgm:pt>
    <dgm:pt modelId="{CA805A02-3060-4229-8E09-EDDACC380CC2}" type="sibTrans" cxnId="{785DC618-8A98-446D-97DD-DD6609F6815C}">
      <dgm:prSet/>
      <dgm:spPr/>
      <dgm:t>
        <a:bodyPr/>
        <a:lstStyle/>
        <a:p>
          <a:endParaRPr lang="en-US"/>
        </a:p>
      </dgm:t>
    </dgm:pt>
    <dgm:pt modelId="{E7104298-454E-417B-8F7C-8E2AD0652801}">
      <dgm:prSet/>
      <dgm:spPr/>
      <dgm:t>
        <a:bodyPr/>
        <a:lstStyle/>
        <a:p>
          <a:r>
            <a:rPr lang="en-US" dirty="0"/>
            <a:t>Assist</a:t>
          </a:r>
        </a:p>
        <a:p>
          <a:r>
            <a:rPr lang="en-US" dirty="0"/>
            <a:t>Locals</a:t>
          </a:r>
        </a:p>
      </dgm:t>
    </dgm:pt>
    <dgm:pt modelId="{C4A9F469-4899-4562-A367-E451E250F60F}" type="parTrans" cxnId="{A23DD26E-61C1-4588-9F13-67206D1C7338}">
      <dgm:prSet/>
      <dgm:spPr/>
      <dgm:t>
        <a:bodyPr/>
        <a:lstStyle/>
        <a:p>
          <a:endParaRPr lang="en-US"/>
        </a:p>
      </dgm:t>
    </dgm:pt>
    <dgm:pt modelId="{749449DD-851E-42EE-AAE5-97AE7F0FF595}" type="sibTrans" cxnId="{A23DD26E-61C1-4588-9F13-67206D1C7338}">
      <dgm:prSet/>
      <dgm:spPr/>
      <dgm:t>
        <a:bodyPr/>
        <a:lstStyle/>
        <a:p>
          <a:endParaRPr lang="en-US"/>
        </a:p>
      </dgm:t>
    </dgm:pt>
    <dgm:pt modelId="{46ACE07F-C343-4D63-9D94-83DEE6698E89}" type="pres">
      <dgm:prSet presAssocID="{304BCDCC-C628-40A0-BE8B-8588051854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B9684C2-C7EB-4823-9C09-929CF25037AC}" type="pres">
      <dgm:prSet presAssocID="{1AFF5FF8-7032-44E0-9DB5-7DE81E280A93}" presName="hierRoot1" presStyleCnt="0"/>
      <dgm:spPr/>
    </dgm:pt>
    <dgm:pt modelId="{8C390A94-0951-41E9-8B65-C081124BC30C}" type="pres">
      <dgm:prSet presAssocID="{1AFF5FF8-7032-44E0-9DB5-7DE81E280A93}" presName="composite" presStyleCnt="0"/>
      <dgm:spPr/>
    </dgm:pt>
    <dgm:pt modelId="{36DABBE5-7789-471A-B6EB-795A0ADA9D3E}" type="pres">
      <dgm:prSet presAssocID="{1AFF5FF8-7032-44E0-9DB5-7DE81E280A93}" presName="background" presStyleLbl="node0" presStyleIdx="0" presStyleCnt="5"/>
      <dgm:spPr/>
    </dgm:pt>
    <dgm:pt modelId="{08B962D7-DB38-4B6D-B43D-09A0691C551B}" type="pres">
      <dgm:prSet presAssocID="{1AFF5FF8-7032-44E0-9DB5-7DE81E280A93}" presName="text" presStyleLbl="fgAcc0" presStyleIdx="0" presStyleCnt="5">
        <dgm:presLayoutVars>
          <dgm:chPref val="3"/>
        </dgm:presLayoutVars>
      </dgm:prSet>
      <dgm:spPr/>
    </dgm:pt>
    <dgm:pt modelId="{F680E162-9DEE-4C21-A351-F4D7B00759FE}" type="pres">
      <dgm:prSet presAssocID="{1AFF5FF8-7032-44E0-9DB5-7DE81E280A93}" presName="hierChild2" presStyleCnt="0"/>
      <dgm:spPr/>
    </dgm:pt>
    <dgm:pt modelId="{CA2D47A7-1E27-426D-B8A3-1A9E39A6BA59}" type="pres">
      <dgm:prSet presAssocID="{E7104298-454E-417B-8F7C-8E2AD0652801}" presName="hierRoot1" presStyleCnt="0"/>
      <dgm:spPr/>
    </dgm:pt>
    <dgm:pt modelId="{FE9857A3-00B3-4517-BC60-AC415C7E352C}" type="pres">
      <dgm:prSet presAssocID="{E7104298-454E-417B-8F7C-8E2AD0652801}" presName="composite" presStyleCnt="0"/>
      <dgm:spPr/>
    </dgm:pt>
    <dgm:pt modelId="{B61FFD7E-0FAE-4D2C-A0A8-A79C4AB1F118}" type="pres">
      <dgm:prSet presAssocID="{E7104298-454E-417B-8F7C-8E2AD0652801}" presName="background" presStyleLbl="node0" presStyleIdx="1" presStyleCnt="5"/>
      <dgm:spPr/>
    </dgm:pt>
    <dgm:pt modelId="{1855850F-44F9-417C-9D28-5681F8A5C321}" type="pres">
      <dgm:prSet presAssocID="{E7104298-454E-417B-8F7C-8E2AD0652801}" presName="text" presStyleLbl="fgAcc0" presStyleIdx="1" presStyleCnt="5">
        <dgm:presLayoutVars>
          <dgm:chPref val="3"/>
        </dgm:presLayoutVars>
      </dgm:prSet>
      <dgm:spPr/>
    </dgm:pt>
    <dgm:pt modelId="{7A84A2B4-ED46-4043-ABEC-5F0EB9DEA554}" type="pres">
      <dgm:prSet presAssocID="{E7104298-454E-417B-8F7C-8E2AD0652801}" presName="hierChild2" presStyleCnt="0"/>
      <dgm:spPr/>
    </dgm:pt>
    <dgm:pt modelId="{72BD5080-DDC6-4075-921A-EC4EC440134E}" type="pres">
      <dgm:prSet presAssocID="{7E6FBCB2-CEC0-47DD-A937-7C4676693217}" presName="hierRoot1" presStyleCnt="0"/>
      <dgm:spPr/>
    </dgm:pt>
    <dgm:pt modelId="{A67D292E-C9E7-4BAE-BC05-AED16F61EF35}" type="pres">
      <dgm:prSet presAssocID="{7E6FBCB2-CEC0-47DD-A937-7C4676693217}" presName="composite" presStyleCnt="0"/>
      <dgm:spPr/>
    </dgm:pt>
    <dgm:pt modelId="{F97C22C6-478E-483E-B330-76430EF4E00A}" type="pres">
      <dgm:prSet presAssocID="{7E6FBCB2-CEC0-47DD-A937-7C4676693217}" presName="background" presStyleLbl="node0" presStyleIdx="2" presStyleCnt="5"/>
      <dgm:spPr/>
    </dgm:pt>
    <dgm:pt modelId="{0208A067-CD96-4641-B2F8-90F145D9D787}" type="pres">
      <dgm:prSet presAssocID="{7E6FBCB2-CEC0-47DD-A937-7C4676693217}" presName="text" presStyleLbl="fgAcc0" presStyleIdx="2" presStyleCnt="5">
        <dgm:presLayoutVars>
          <dgm:chPref val="3"/>
        </dgm:presLayoutVars>
      </dgm:prSet>
      <dgm:spPr/>
    </dgm:pt>
    <dgm:pt modelId="{52BFF9CB-B34D-478C-9611-B961F6748A05}" type="pres">
      <dgm:prSet presAssocID="{7E6FBCB2-CEC0-47DD-A937-7C4676693217}" presName="hierChild2" presStyleCnt="0"/>
      <dgm:spPr/>
    </dgm:pt>
    <dgm:pt modelId="{33038DDC-1939-4DC4-87D8-5CDC47B3B053}" type="pres">
      <dgm:prSet presAssocID="{195C2CC3-D402-4F51-BB9C-C444301FECA4}" presName="hierRoot1" presStyleCnt="0"/>
      <dgm:spPr/>
    </dgm:pt>
    <dgm:pt modelId="{4EC5EBA0-38A1-4B29-9577-FB854F74AF53}" type="pres">
      <dgm:prSet presAssocID="{195C2CC3-D402-4F51-BB9C-C444301FECA4}" presName="composite" presStyleCnt="0"/>
      <dgm:spPr/>
    </dgm:pt>
    <dgm:pt modelId="{EB621B7A-CEC4-48FB-90C4-51CA825D1220}" type="pres">
      <dgm:prSet presAssocID="{195C2CC3-D402-4F51-BB9C-C444301FECA4}" presName="background" presStyleLbl="node0" presStyleIdx="3" presStyleCnt="5"/>
      <dgm:spPr/>
    </dgm:pt>
    <dgm:pt modelId="{441A7EF9-9988-4EF1-846D-0F75DBA48635}" type="pres">
      <dgm:prSet presAssocID="{195C2CC3-D402-4F51-BB9C-C444301FECA4}" presName="text" presStyleLbl="fgAcc0" presStyleIdx="3" presStyleCnt="5">
        <dgm:presLayoutVars>
          <dgm:chPref val="3"/>
        </dgm:presLayoutVars>
      </dgm:prSet>
      <dgm:spPr/>
    </dgm:pt>
    <dgm:pt modelId="{35B41FB0-3717-4DE5-81B7-66922F24BD4B}" type="pres">
      <dgm:prSet presAssocID="{195C2CC3-D402-4F51-BB9C-C444301FECA4}" presName="hierChild2" presStyleCnt="0"/>
      <dgm:spPr/>
    </dgm:pt>
    <dgm:pt modelId="{A845307F-156F-4662-BD02-EC1EA7172181}" type="pres">
      <dgm:prSet presAssocID="{31C2FE94-BE97-486F-A249-15C33111A3A0}" presName="hierRoot1" presStyleCnt="0"/>
      <dgm:spPr/>
    </dgm:pt>
    <dgm:pt modelId="{E8770572-912C-48E3-8498-9E795F4B7250}" type="pres">
      <dgm:prSet presAssocID="{31C2FE94-BE97-486F-A249-15C33111A3A0}" presName="composite" presStyleCnt="0"/>
      <dgm:spPr/>
    </dgm:pt>
    <dgm:pt modelId="{2A504C1C-93ED-4AAB-9085-2129D3B483FE}" type="pres">
      <dgm:prSet presAssocID="{31C2FE94-BE97-486F-A249-15C33111A3A0}" presName="background" presStyleLbl="node0" presStyleIdx="4" presStyleCnt="5"/>
      <dgm:spPr/>
    </dgm:pt>
    <dgm:pt modelId="{7F0AD014-76C8-4C59-AA77-7815B4CE7DF6}" type="pres">
      <dgm:prSet presAssocID="{31C2FE94-BE97-486F-A249-15C33111A3A0}" presName="text" presStyleLbl="fgAcc0" presStyleIdx="4" presStyleCnt="5">
        <dgm:presLayoutVars>
          <dgm:chPref val="3"/>
        </dgm:presLayoutVars>
      </dgm:prSet>
      <dgm:spPr/>
    </dgm:pt>
    <dgm:pt modelId="{66129E92-8C59-43CB-8CF7-335421567FB8}" type="pres">
      <dgm:prSet presAssocID="{31C2FE94-BE97-486F-A249-15C33111A3A0}" presName="hierChild2" presStyleCnt="0"/>
      <dgm:spPr/>
    </dgm:pt>
  </dgm:ptLst>
  <dgm:cxnLst>
    <dgm:cxn modelId="{785DC618-8A98-446D-97DD-DD6609F6815C}" srcId="{304BCDCC-C628-40A0-BE8B-858805185446}" destId="{31C2FE94-BE97-486F-A249-15C33111A3A0}" srcOrd="4" destOrd="0" parTransId="{748BFC79-D049-4166-ADE4-A28F9EDF9338}" sibTransId="{CA805A02-3060-4229-8E09-EDDACC380CC2}"/>
    <dgm:cxn modelId="{D27B7B36-EDE3-4D51-8192-827FAE8CC279}" type="presOf" srcId="{31C2FE94-BE97-486F-A249-15C33111A3A0}" destId="{7F0AD014-76C8-4C59-AA77-7815B4CE7DF6}" srcOrd="0" destOrd="0" presId="urn:microsoft.com/office/officeart/2005/8/layout/hierarchy1"/>
    <dgm:cxn modelId="{23A2F742-9383-4068-8704-4A28DE26E677}" type="presOf" srcId="{7E6FBCB2-CEC0-47DD-A937-7C4676693217}" destId="{0208A067-CD96-4641-B2F8-90F145D9D787}" srcOrd="0" destOrd="0" presId="urn:microsoft.com/office/officeart/2005/8/layout/hierarchy1"/>
    <dgm:cxn modelId="{A23DD26E-61C1-4588-9F13-67206D1C7338}" srcId="{304BCDCC-C628-40A0-BE8B-858805185446}" destId="{E7104298-454E-417B-8F7C-8E2AD0652801}" srcOrd="1" destOrd="0" parTransId="{C4A9F469-4899-4562-A367-E451E250F60F}" sibTransId="{749449DD-851E-42EE-AAE5-97AE7F0FF595}"/>
    <dgm:cxn modelId="{916F5270-4697-4DA6-96BC-5859906AB9E4}" srcId="{304BCDCC-C628-40A0-BE8B-858805185446}" destId="{195C2CC3-D402-4F51-BB9C-C444301FECA4}" srcOrd="3" destOrd="0" parTransId="{5AF243DB-D711-4161-A685-77330B08497F}" sibTransId="{EAF0280E-90E3-4195-B8B0-624A7AC1DC95}"/>
    <dgm:cxn modelId="{77A36E51-4EAF-4965-BB5C-3BD730108ACB}" type="presOf" srcId="{195C2CC3-D402-4F51-BB9C-C444301FECA4}" destId="{441A7EF9-9988-4EF1-846D-0F75DBA48635}" srcOrd="0" destOrd="0" presId="urn:microsoft.com/office/officeart/2005/8/layout/hierarchy1"/>
    <dgm:cxn modelId="{EF4029A4-2F2E-40BA-8201-DE3D3115DC4C}" srcId="{304BCDCC-C628-40A0-BE8B-858805185446}" destId="{1AFF5FF8-7032-44E0-9DB5-7DE81E280A93}" srcOrd="0" destOrd="0" parTransId="{3CC69CCA-41E3-4220-A079-00221743CF5C}" sibTransId="{883A38C0-EFF2-4F47-B648-2C03DB4D108E}"/>
    <dgm:cxn modelId="{E6DC9FAB-7CD1-4927-ADBF-6B265FCACCB7}" type="presOf" srcId="{E7104298-454E-417B-8F7C-8E2AD0652801}" destId="{1855850F-44F9-417C-9D28-5681F8A5C321}" srcOrd="0" destOrd="0" presId="urn:microsoft.com/office/officeart/2005/8/layout/hierarchy1"/>
    <dgm:cxn modelId="{50920FB7-B844-4124-A347-CAB05EAF9216}" srcId="{304BCDCC-C628-40A0-BE8B-858805185446}" destId="{7E6FBCB2-CEC0-47DD-A937-7C4676693217}" srcOrd="2" destOrd="0" parTransId="{5F5C5BB9-A0C3-4E59-B4F5-94EB60D40B4B}" sibTransId="{6F7EAA0C-DEE8-4B3D-9AFA-F38ED7EDB5D7}"/>
    <dgm:cxn modelId="{0D259EB8-3994-4378-89CC-6B149F360A66}" type="presOf" srcId="{304BCDCC-C628-40A0-BE8B-858805185446}" destId="{46ACE07F-C343-4D63-9D94-83DEE6698E89}" srcOrd="0" destOrd="0" presId="urn:microsoft.com/office/officeart/2005/8/layout/hierarchy1"/>
    <dgm:cxn modelId="{49DD05F2-429A-44FD-BB04-C7D02164FE6A}" type="presOf" srcId="{1AFF5FF8-7032-44E0-9DB5-7DE81E280A93}" destId="{08B962D7-DB38-4B6D-B43D-09A0691C551B}" srcOrd="0" destOrd="0" presId="urn:microsoft.com/office/officeart/2005/8/layout/hierarchy1"/>
    <dgm:cxn modelId="{183E5B3D-1472-410D-9636-1E0D9FB4C520}" type="presParOf" srcId="{46ACE07F-C343-4D63-9D94-83DEE6698E89}" destId="{5B9684C2-C7EB-4823-9C09-929CF25037AC}" srcOrd="0" destOrd="0" presId="urn:microsoft.com/office/officeart/2005/8/layout/hierarchy1"/>
    <dgm:cxn modelId="{F6372CD8-7CFF-4D31-AF83-EA759733C1EF}" type="presParOf" srcId="{5B9684C2-C7EB-4823-9C09-929CF25037AC}" destId="{8C390A94-0951-41E9-8B65-C081124BC30C}" srcOrd="0" destOrd="0" presId="urn:microsoft.com/office/officeart/2005/8/layout/hierarchy1"/>
    <dgm:cxn modelId="{CC9A1943-B2F8-4FC3-B343-28DD09CCA1C7}" type="presParOf" srcId="{8C390A94-0951-41E9-8B65-C081124BC30C}" destId="{36DABBE5-7789-471A-B6EB-795A0ADA9D3E}" srcOrd="0" destOrd="0" presId="urn:microsoft.com/office/officeart/2005/8/layout/hierarchy1"/>
    <dgm:cxn modelId="{89E4D799-41B6-4D72-A335-76FF15DCBB7D}" type="presParOf" srcId="{8C390A94-0951-41E9-8B65-C081124BC30C}" destId="{08B962D7-DB38-4B6D-B43D-09A0691C551B}" srcOrd="1" destOrd="0" presId="urn:microsoft.com/office/officeart/2005/8/layout/hierarchy1"/>
    <dgm:cxn modelId="{969B772F-F77B-4D8F-84A5-956FB8359C14}" type="presParOf" srcId="{5B9684C2-C7EB-4823-9C09-929CF25037AC}" destId="{F680E162-9DEE-4C21-A351-F4D7B00759FE}" srcOrd="1" destOrd="0" presId="urn:microsoft.com/office/officeart/2005/8/layout/hierarchy1"/>
    <dgm:cxn modelId="{9A229AA4-217A-485A-A527-1823665D5EF8}" type="presParOf" srcId="{46ACE07F-C343-4D63-9D94-83DEE6698E89}" destId="{CA2D47A7-1E27-426D-B8A3-1A9E39A6BA59}" srcOrd="1" destOrd="0" presId="urn:microsoft.com/office/officeart/2005/8/layout/hierarchy1"/>
    <dgm:cxn modelId="{E35C4A5C-76E1-43ED-A552-E8F22F85468C}" type="presParOf" srcId="{CA2D47A7-1E27-426D-B8A3-1A9E39A6BA59}" destId="{FE9857A3-00B3-4517-BC60-AC415C7E352C}" srcOrd="0" destOrd="0" presId="urn:microsoft.com/office/officeart/2005/8/layout/hierarchy1"/>
    <dgm:cxn modelId="{F91AFC67-2874-4208-B254-12A121217D54}" type="presParOf" srcId="{FE9857A3-00B3-4517-BC60-AC415C7E352C}" destId="{B61FFD7E-0FAE-4D2C-A0A8-A79C4AB1F118}" srcOrd="0" destOrd="0" presId="urn:microsoft.com/office/officeart/2005/8/layout/hierarchy1"/>
    <dgm:cxn modelId="{86B1159A-122B-4353-BE72-0A955A16E5FC}" type="presParOf" srcId="{FE9857A3-00B3-4517-BC60-AC415C7E352C}" destId="{1855850F-44F9-417C-9D28-5681F8A5C321}" srcOrd="1" destOrd="0" presId="urn:microsoft.com/office/officeart/2005/8/layout/hierarchy1"/>
    <dgm:cxn modelId="{F12CE5DC-047F-4049-A0F0-F2B78D324E53}" type="presParOf" srcId="{CA2D47A7-1E27-426D-B8A3-1A9E39A6BA59}" destId="{7A84A2B4-ED46-4043-ABEC-5F0EB9DEA554}" srcOrd="1" destOrd="0" presId="urn:microsoft.com/office/officeart/2005/8/layout/hierarchy1"/>
    <dgm:cxn modelId="{15BFFE09-2AF8-4A21-B590-A5ED59ED337A}" type="presParOf" srcId="{46ACE07F-C343-4D63-9D94-83DEE6698E89}" destId="{72BD5080-DDC6-4075-921A-EC4EC440134E}" srcOrd="2" destOrd="0" presId="urn:microsoft.com/office/officeart/2005/8/layout/hierarchy1"/>
    <dgm:cxn modelId="{3B7DCCAA-CE95-4452-82C9-CE8408D0367B}" type="presParOf" srcId="{72BD5080-DDC6-4075-921A-EC4EC440134E}" destId="{A67D292E-C9E7-4BAE-BC05-AED16F61EF35}" srcOrd="0" destOrd="0" presId="urn:microsoft.com/office/officeart/2005/8/layout/hierarchy1"/>
    <dgm:cxn modelId="{286D46CD-41E8-4E96-9003-FCAB5992D33C}" type="presParOf" srcId="{A67D292E-C9E7-4BAE-BC05-AED16F61EF35}" destId="{F97C22C6-478E-483E-B330-76430EF4E00A}" srcOrd="0" destOrd="0" presId="urn:microsoft.com/office/officeart/2005/8/layout/hierarchy1"/>
    <dgm:cxn modelId="{C3B0AE3A-AABA-4DC9-816F-1CA3FB97374E}" type="presParOf" srcId="{A67D292E-C9E7-4BAE-BC05-AED16F61EF35}" destId="{0208A067-CD96-4641-B2F8-90F145D9D787}" srcOrd="1" destOrd="0" presId="urn:microsoft.com/office/officeart/2005/8/layout/hierarchy1"/>
    <dgm:cxn modelId="{129F67B7-4234-4F52-A04A-F3A9FF1960DD}" type="presParOf" srcId="{72BD5080-DDC6-4075-921A-EC4EC440134E}" destId="{52BFF9CB-B34D-478C-9611-B961F6748A05}" srcOrd="1" destOrd="0" presId="urn:microsoft.com/office/officeart/2005/8/layout/hierarchy1"/>
    <dgm:cxn modelId="{D1677972-5021-4A7D-98E5-8881ED0A1E38}" type="presParOf" srcId="{46ACE07F-C343-4D63-9D94-83DEE6698E89}" destId="{33038DDC-1939-4DC4-87D8-5CDC47B3B053}" srcOrd="3" destOrd="0" presId="urn:microsoft.com/office/officeart/2005/8/layout/hierarchy1"/>
    <dgm:cxn modelId="{E571B8A4-36B5-45AD-80ED-E4B4F5925642}" type="presParOf" srcId="{33038DDC-1939-4DC4-87D8-5CDC47B3B053}" destId="{4EC5EBA0-38A1-4B29-9577-FB854F74AF53}" srcOrd="0" destOrd="0" presId="urn:microsoft.com/office/officeart/2005/8/layout/hierarchy1"/>
    <dgm:cxn modelId="{2E9EE926-EE21-4F9C-B44E-A0AD8182E171}" type="presParOf" srcId="{4EC5EBA0-38A1-4B29-9577-FB854F74AF53}" destId="{EB621B7A-CEC4-48FB-90C4-51CA825D1220}" srcOrd="0" destOrd="0" presId="urn:microsoft.com/office/officeart/2005/8/layout/hierarchy1"/>
    <dgm:cxn modelId="{6FF27FCB-039D-44B1-82F4-BCEA6FB8F017}" type="presParOf" srcId="{4EC5EBA0-38A1-4B29-9577-FB854F74AF53}" destId="{441A7EF9-9988-4EF1-846D-0F75DBA48635}" srcOrd="1" destOrd="0" presId="urn:microsoft.com/office/officeart/2005/8/layout/hierarchy1"/>
    <dgm:cxn modelId="{29FB1F02-A60E-427A-A7E3-7ADF449062B5}" type="presParOf" srcId="{33038DDC-1939-4DC4-87D8-5CDC47B3B053}" destId="{35B41FB0-3717-4DE5-81B7-66922F24BD4B}" srcOrd="1" destOrd="0" presId="urn:microsoft.com/office/officeart/2005/8/layout/hierarchy1"/>
    <dgm:cxn modelId="{F02EEF95-C14F-44D9-AAAB-61B4D33D715E}" type="presParOf" srcId="{46ACE07F-C343-4D63-9D94-83DEE6698E89}" destId="{A845307F-156F-4662-BD02-EC1EA7172181}" srcOrd="4" destOrd="0" presId="urn:microsoft.com/office/officeart/2005/8/layout/hierarchy1"/>
    <dgm:cxn modelId="{1C2C8FF5-233C-4188-91D2-7C36160CB834}" type="presParOf" srcId="{A845307F-156F-4662-BD02-EC1EA7172181}" destId="{E8770572-912C-48E3-8498-9E795F4B7250}" srcOrd="0" destOrd="0" presId="urn:microsoft.com/office/officeart/2005/8/layout/hierarchy1"/>
    <dgm:cxn modelId="{96C0C9CB-3B37-4B15-821B-C4CA4AED6473}" type="presParOf" srcId="{E8770572-912C-48E3-8498-9E795F4B7250}" destId="{2A504C1C-93ED-4AAB-9085-2129D3B483FE}" srcOrd="0" destOrd="0" presId="urn:microsoft.com/office/officeart/2005/8/layout/hierarchy1"/>
    <dgm:cxn modelId="{813857D8-B2C9-420D-A85A-179B064E449B}" type="presParOf" srcId="{E8770572-912C-48E3-8498-9E795F4B7250}" destId="{7F0AD014-76C8-4C59-AA77-7815B4CE7DF6}" srcOrd="1" destOrd="0" presId="urn:microsoft.com/office/officeart/2005/8/layout/hierarchy1"/>
    <dgm:cxn modelId="{6758AEED-2EA3-46B4-A044-2B6ECCD4506A}" type="presParOf" srcId="{A845307F-156F-4662-BD02-EC1EA7172181}" destId="{66129E92-8C59-43CB-8CF7-335421567FB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5846F-5D33-464F-B560-1B503531F61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F3643FE-959F-4202-AED5-420AC4F57332}">
      <dgm:prSet/>
      <dgm:spPr/>
      <dgm:t>
        <a:bodyPr/>
        <a:lstStyle/>
        <a:p>
          <a:r>
            <a:rPr lang="en-US" dirty="0"/>
            <a:t>FBI complaint line / </a:t>
          </a:r>
          <a:br>
            <a:rPr lang="en-US" dirty="0"/>
          </a:br>
          <a:r>
            <a:rPr lang="en-US" dirty="0"/>
            <a:t>other complaint portal / </a:t>
          </a:r>
          <a:br>
            <a:rPr lang="en-US" dirty="0"/>
          </a:br>
          <a:r>
            <a:rPr lang="en-US" dirty="0"/>
            <a:t>referral</a:t>
          </a:r>
        </a:p>
      </dgm:t>
    </dgm:pt>
    <dgm:pt modelId="{A4FD7C55-BA25-402A-8A7B-C178F8767E80}" type="parTrans" cxnId="{BE81E544-FFD7-4BAF-943B-94A5359944FB}">
      <dgm:prSet/>
      <dgm:spPr/>
      <dgm:t>
        <a:bodyPr/>
        <a:lstStyle/>
        <a:p>
          <a:endParaRPr lang="en-US"/>
        </a:p>
      </dgm:t>
    </dgm:pt>
    <dgm:pt modelId="{6B37C94D-A604-4312-844E-92A729A5F82E}" type="sibTrans" cxnId="{BE81E544-FFD7-4BAF-943B-94A5359944FB}">
      <dgm:prSet/>
      <dgm:spPr/>
      <dgm:t>
        <a:bodyPr/>
        <a:lstStyle/>
        <a:p>
          <a:endParaRPr lang="en-US"/>
        </a:p>
      </dgm:t>
    </dgm:pt>
    <dgm:pt modelId="{BFA36B77-FB1C-4BB0-B4FA-493730D3197B}">
      <dgm:prSet/>
      <dgm:spPr/>
      <dgm:t>
        <a:bodyPr/>
        <a:lstStyle/>
        <a:p>
          <a:r>
            <a:rPr lang="en-US" dirty="0"/>
            <a:t>News or social media</a:t>
          </a:r>
        </a:p>
      </dgm:t>
    </dgm:pt>
    <dgm:pt modelId="{5734696F-F1A2-4A72-A8E2-B8D2411EF3B0}" type="parTrans" cxnId="{0AACEFFA-B61F-469B-A787-38497B2CFED7}">
      <dgm:prSet/>
      <dgm:spPr/>
      <dgm:t>
        <a:bodyPr/>
        <a:lstStyle/>
        <a:p>
          <a:endParaRPr lang="en-US"/>
        </a:p>
      </dgm:t>
    </dgm:pt>
    <dgm:pt modelId="{B4CC7AEF-4012-48F4-BA2C-52652F48CFD0}" type="sibTrans" cxnId="{0AACEFFA-B61F-469B-A787-38497B2CFED7}">
      <dgm:prSet/>
      <dgm:spPr/>
      <dgm:t>
        <a:bodyPr/>
        <a:lstStyle/>
        <a:p>
          <a:endParaRPr lang="en-US"/>
        </a:p>
      </dgm:t>
    </dgm:pt>
    <dgm:pt modelId="{B449A859-30E2-462D-9527-9E92DC71F3C9}">
      <dgm:prSet/>
      <dgm:spPr/>
      <dgm:t>
        <a:bodyPr/>
        <a:lstStyle/>
        <a:p>
          <a:r>
            <a:rPr lang="en-US" dirty="0"/>
            <a:t>Local partners</a:t>
          </a:r>
        </a:p>
      </dgm:t>
    </dgm:pt>
    <dgm:pt modelId="{D59CBD2B-2832-454E-9D8B-7DCE40016580}" type="parTrans" cxnId="{D4E2E694-58B8-4424-8F50-0CD11ED3DCC4}">
      <dgm:prSet/>
      <dgm:spPr/>
      <dgm:t>
        <a:bodyPr/>
        <a:lstStyle/>
        <a:p>
          <a:endParaRPr lang="en-US"/>
        </a:p>
      </dgm:t>
    </dgm:pt>
    <dgm:pt modelId="{6F3B85C9-E732-4335-B1C0-E2428108F923}" type="sibTrans" cxnId="{D4E2E694-58B8-4424-8F50-0CD11ED3DCC4}">
      <dgm:prSet/>
      <dgm:spPr/>
      <dgm:t>
        <a:bodyPr/>
        <a:lstStyle/>
        <a:p>
          <a:endParaRPr lang="en-US"/>
        </a:p>
      </dgm:t>
    </dgm:pt>
    <dgm:pt modelId="{939ACC16-2B2F-409C-91AA-FD50E4CD1824}" type="pres">
      <dgm:prSet presAssocID="{A225846F-5D33-464F-B560-1B503531F61C}" presName="root" presStyleCnt="0">
        <dgm:presLayoutVars>
          <dgm:dir/>
          <dgm:resizeHandles val="exact"/>
        </dgm:presLayoutVars>
      </dgm:prSet>
      <dgm:spPr/>
    </dgm:pt>
    <dgm:pt modelId="{B98782C4-F261-4CAC-BF62-26EC643813EC}" type="pres">
      <dgm:prSet presAssocID="{8F3643FE-959F-4202-AED5-420AC4F57332}" presName="compNode" presStyleCnt="0"/>
      <dgm:spPr/>
    </dgm:pt>
    <dgm:pt modelId="{923DF8DD-F7BE-4662-95EB-AF9D83D3432C}" type="pres">
      <dgm:prSet presAssocID="{8F3643FE-959F-4202-AED5-420AC4F57332}" presName="bgRect" presStyleLbl="bgShp" presStyleIdx="0" presStyleCnt="3"/>
      <dgm:spPr/>
    </dgm:pt>
    <dgm:pt modelId="{60D67E41-980F-4287-83B1-A16F08802585}" type="pres">
      <dgm:prSet presAssocID="{8F3643FE-959F-4202-AED5-420AC4F573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00792EEA-75A9-4433-8126-B10288556E8B}" type="pres">
      <dgm:prSet presAssocID="{8F3643FE-959F-4202-AED5-420AC4F57332}" presName="spaceRect" presStyleCnt="0"/>
      <dgm:spPr/>
    </dgm:pt>
    <dgm:pt modelId="{5EDBE675-BC0A-474D-82E4-8952FCEBBE8B}" type="pres">
      <dgm:prSet presAssocID="{8F3643FE-959F-4202-AED5-420AC4F57332}" presName="parTx" presStyleLbl="revTx" presStyleIdx="0" presStyleCnt="3">
        <dgm:presLayoutVars>
          <dgm:chMax val="0"/>
          <dgm:chPref val="0"/>
        </dgm:presLayoutVars>
      </dgm:prSet>
      <dgm:spPr/>
    </dgm:pt>
    <dgm:pt modelId="{4E46919B-882E-4F1B-BCDC-FC310480A6DD}" type="pres">
      <dgm:prSet presAssocID="{6B37C94D-A604-4312-844E-92A729A5F82E}" presName="sibTrans" presStyleCnt="0"/>
      <dgm:spPr/>
    </dgm:pt>
    <dgm:pt modelId="{578A9E65-B3C5-4178-9497-32C011C5D70A}" type="pres">
      <dgm:prSet presAssocID="{BFA36B77-FB1C-4BB0-B4FA-493730D3197B}" presName="compNode" presStyleCnt="0"/>
      <dgm:spPr/>
    </dgm:pt>
    <dgm:pt modelId="{9B90F32F-C446-4A8B-B612-B30AB870921A}" type="pres">
      <dgm:prSet presAssocID="{BFA36B77-FB1C-4BB0-B4FA-493730D3197B}" presName="bgRect" presStyleLbl="bgShp" presStyleIdx="1" presStyleCnt="3"/>
      <dgm:spPr/>
    </dgm:pt>
    <dgm:pt modelId="{82DAA731-9328-447E-A902-C750A11921C3}" type="pres">
      <dgm:prSet presAssocID="{BFA36B77-FB1C-4BB0-B4FA-493730D3197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884548EE-C02F-4CD8-B676-2748478251E6}" type="pres">
      <dgm:prSet presAssocID="{BFA36B77-FB1C-4BB0-B4FA-493730D3197B}" presName="spaceRect" presStyleCnt="0"/>
      <dgm:spPr/>
    </dgm:pt>
    <dgm:pt modelId="{A90575E5-FF14-45B1-9F20-E6229DD7A159}" type="pres">
      <dgm:prSet presAssocID="{BFA36B77-FB1C-4BB0-B4FA-493730D3197B}" presName="parTx" presStyleLbl="revTx" presStyleIdx="1" presStyleCnt="3">
        <dgm:presLayoutVars>
          <dgm:chMax val="0"/>
          <dgm:chPref val="0"/>
        </dgm:presLayoutVars>
      </dgm:prSet>
      <dgm:spPr/>
    </dgm:pt>
    <dgm:pt modelId="{9E7A24DE-5317-43BE-8D73-29B4625F02F0}" type="pres">
      <dgm:prSet presAssocID="{B4CC7AEF-4012-48F4-BA2C-52652F48CFD0}" presName="sibTrans" presStyleCnt="0"/>
      <dgm:spPr/>
    </dgm:pt>
    <dgm:pt modelId="{1F75515D-119E-4E66-9A2F-E56438587D85}" type="pres">
      <dgm:prSet presAssocID="{B449A859-30E2-462D-9527-9E92DC71F3C9}" presName="compNode" presStyleCnt="0"/>
      <dgm:spPr/>
    </dgm:pt>
    <dgm:pt modelId="{7E884612-764E-4C72-AF3B-D79639FEBAD1}" type="pres">
      <dgm:prSet presAssocID="{B449A859-30E2-462D-9527-9E92DC71F3C9}" presName="bgRect" presStyleLbl="bgShp" presStyleIdx="2" presStyleCnt="3"/>
      <dgm:spPr/>
    </dgm:pt>
    <dgm:pt modelId="{480B6118-5408-4871-A4B8-D8958EF45C78}" type="pres">
      <dgm:prSet presAssocID="{B449A859-30E2-462D-9527-9E92DC71F3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B585C33-B074-4AAD-9215-D8C11D45FAA4}" type="pres">
      <dgm:prSet presAssocID="{B449A859-30E2-462D-9527-9E92DC71F3C9}" presName="spaceRect" presStyleCnt="0"/>
      <dgm:spPr/>
    </dgm:pt>
    <dgm:pt modelId="{BFD8EB38-FED9-4C90-857A-AC78763B695C}" type="pres">
      <dgm:prSet presAssocID="{B449A859-30E2-462D-9527-9E92DC71F3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F898811-4EF9-4035-96C4-6FE3EDE1BF81}" type="presOf" srcId="{8F3643FE-959F-4202-AED5-420AC4F57332}" destId="{5EDBE675-BC0A-474D-82E4-8952FCEBBE8B}" srcOrd="0" destOrd="0" presId="urn:microsoft.com/office/officeart/2018/2/layout/IconVerticalSolidList"/>
    <dgm:cxn modelId="{DB140A36-4932-4960-9D29-7C37C7F01A8F}" type="presOf" srcId="{BFA36B77-FB1C-4BB0-B4FA-493730D3197B}" destId="{A90575E5-FF14-45B1-9F20-E6229DD7A159}" srcOrd="0" destOrd="0" presId="urn:microsoft.com/office/officeart/2018/2/layout/IconVerticalSolidList"/>
    <dgm:cxn modelId="{BE81E544-FFD7-4BAF-943B-94A5359944FB}" srcId="{A225846F-5D33-464F-B560-1B503531F61C}" destId="{8F3643FE-959F-4202-AED5-420AC4F57332}" srcOrd="0" destOrd="0" parTransId="{A4FD7C55-BA25-402A-8A7B-C178F8767E80}" sibTransId="{6B37C94D-A604-4312-844E-92A729A5F82E}"/>
    <dgm:cxn modelId="{D4E2E694-58B8-4424-8F50-0CD11ED3DCC4}" srcId="{A225846F-5D33-464F-B560-1B503531F61C}" destId="{B449A859-30E2-462D-9527-9E92DC71F3C9}" srcOrd="2" destOrd="0" parTransId="{D59CBD2B-2832-454E-9D8B-7DCE40016580}" sibTransId="{6F3B85C9-E732-4335-B1C0-E2428108F923}"/>
    <dgm:cxn modelId="{28EE9BB7-7AA2-4122-8950-9715602D90D0}" type="presOf" srcId="{A225846F-5D33-464F-B560-1B503531F61C}" destId="{939ACC16-2B2F-409C-91AA-FD50E4CD1824}" srcOrd="0" destOrd="0" presId="urn:microsoft.com/office/officeart/2018/2/layout/IconVerticalSolidList"/>
    <dgm:cxn modelId="{862F97C5-85CC-4DA5-B3E1-6E0FA61FF71A}" type="presOf" srcId="{B449A859-30E2-462D-9527-9E92DC71F3C9}" destId="{BFD8EB38-FED9-4C90-857A-AC78763B695C}" srcOrd="0" destOrd="0" presId="urn:microsoft.com/office/officeart/2018/2/layout/IconVerticalSolidList"/>
    <dgm:cxn modelId="{0AACEFFA-B61F-469B-A787-38497B2CFED7}" srcId="{A225846F-5D33-464F-B560-1B503531F61C}" destId="{BFA36B77-FB1C-4BB0-B4FA-493730D3197B}" srcOrd="1" destOrd="0" parTransId="{5734696F-F1A2-4A72-A8E2-B8D2411EF3B0}" sibTransId="{B4CC7AEF-4012-48F4-BA2C-52652F48CFD0}"/>
    <dgm:cxn modelId="{97900029-E120-4B5C-A733-91ED2312B9CC}" type="presParOf" srcId="{939ACC16-2B2F-409C-91AA-FD50E4CD1824}" destId="{B98782C4-F261-4CAC-BF62-26EC643813EC}" srcOrd="0" destOrd="0" presId="urn:microsoft.com/office/officeart/2018/2/layout/IconVerticalSolidList"/>
    <dgm:cxn modelId="{143B4912-CE34-4540-95E5-361E286040BF}" type="presParOf" srcId="{B98782C4-F261-4CAC-BF62-26EC643813EC}" destId="{923DF8DD-F7BE-4662-95EB-AF9D83D3432C}" srcOrd="0" destOrd="0" presId="urn:microsoft.com/office/officeart/2018/2/layout/IconVerticalSolidList"/>
    <dgm:cxn modelId="{B3A22AE3-A0BD-4B99-A1B9-27731A35F89D}" type="presParOf" srcId="{B98782C4-F261-4CAC-BF62-26EC643813EC}" destId="{60D67E41-980F-4287-83B1-A16F08802585}" srcOrd="1" destOrd="0" presId="urn:microsoft.com/office/officeart/2018/2/layout/IconVerticalSolidList"/>
    <dgm:cxn modelId="{682B9788-FDFE-4592-9082-7646E2FFCE0E}" type="presParOf" srcId="{B98782C4-F261-4CAC-BF62-26EC643813EC}" destId="{00792EEA-75A9-4433-8126-B10288556E8B}" srcOrd="2" destOrd="0" presId="urn:microsoft.com/office/officeart/2018/2/layout/IconVerticalSolidList"/>
    <dgm:cxn modelId="{FC3E0834-DFF2-4C92-8FCB-759341618D0C}" type="presParOf" srcId="{B98782C4-F261-4CAC-BF62-26EC643813EC}" destId="{5EDBE675-BC0A-474D-82E4-8952FCEBBE8B}" srcOrd="3" destOrd="0" presId="urn:microsoft.com/office/officeart/2018/2/layout/IconVerticalSolidList"/>
    <dgm:cxn modelId="{3D296DD7-A56A-466F-B49B-C211B4FBB3DB}" type="presParOf" srcId="{939ACC16-2B2F-409C-91AA-FD50E4CD1824}" destId="{4E46919B-882E-4F1B-BCDC-FC310480A6DD}" srcOrd="1" destOrd="0" presId="urn:microsoft.com/office/officeart/2018/2/layout/IconVerticalSolidList"/>
    <dgm:cxn modelId="{7B7390D2-06DF-4F66-B7ED-9DD80AF09AAA}" type="presParOf" srcId="{939ACC16-2B2F-409C-91AA-FD50E4CD1824}" destId="{578A9E65-B3C5-4178-9497-32C011C5D70A}" srcOrd="2" destOrd="0" presId="urn:microsoft.com/office/officeart/2018/2/layout/IconVerticalSolidList"/>
    <dgm:cxn modelId="{7E9F80F9-0FE6-45A9-933C-60226610AF12}" type="presParOf" srcId="{578A9E65-B3C5-4178-9497-32C011C5D70A}" destId="{9B90F32F-C446-4A8B-B612-B30AB870921A}" srcOrd="0" destOrd="0" presId="urn:microsoft.com/office/officeart/2018/2/layout/IconVerticalSolidList"/>
    <dgm:cxn modelId="{BF7F85C4-3616-44EF-8AA8-EF1977DED46F}" type="presParOf" srcId="{578A9E65-B3C5-4178-9497-32C011C5D70A}" destId="{82DAA731-9328-447E-A902-C750A11921C3}" srcOrd="1" destOrd="0" presId="urn:microsoft.com/office/officeart/2018/2/layout/IconVerticalSolidList"/>
    <dgm:cxn modelId="{2AC54BDF-4305-4972-9143-6269508CFAF9}" type="presParOf" srcId="{578A9E65-B3C5-4178-9497-32C011C5D70A}" destId="{884548EE-C02F-4CD8-B676-2748478251E6}" srcOrd="2" destOrd="0" presId="urn:microsoft.com/office/officeart/2018/2/layout/IconVerticalSolidList"/>
    <dgm:cxn modelId="{4F9C6718-094E-4E68-88B3-390F58BFD7BE}" type="presParOf" srcId="{578A9E65-B3C5-4178-9497-32C011C5D70A}" destId="{A90575E5-FF14-45B1-9F20-E6229DD7A159}" srcOrd="3" destOrd="0" presId="urn:microsoft.com/office/officeart/2018/2/layout/IconVerticalSolidList"/>
    <dgm:cxn modelId="{355487DF-33EF-4A25-A3E2-6C0ACC4FBD7B}" type="presParOf" srcId="{939ACC16-2B2F-409C-91AA-FD50E4CD1824}" destId="{9E7A24DE-5317-43BE-8D73-29B4625F02F0}" srcOrd="3" destOrd="0" presId="urn:microsoft.com/office/officeart/2018/2/layout/IconVerticalSolidList"/>
    <dgm:cxn modelId="{8E40D26E-28B0-47C7-91AF-39D21A952EB2}" type="presParOf" srcId="{939ACC16-2B2F-409C-91AA-FD50E4CD1824}" destId="{1F75515D-119E-4E66-9A2F-E56438587D85}" srcOrd="4" destOrd="0" presId="urn:microsoft.com/office/officeart/2018/2/layout/IconVerticalSolidList"/>
    <dgm:cxn modelId="{05172B83-FDAD-4FE4-84D1-5B081C5E3995}" type="presParOf" srcId="{1F75515D-119E-4E66-9A2F-E56438587D85}" destId="{7E884612-764E-4C72-AF3B-D79639FEBAD1}" srcOrd="0" destOrd="0" presId="urn:microsoft.com/office/officeart/2018/2/layout/IconVerticalSolidList"/>
    <dgm:cxn modelId="{FF696206-4A46-490C-84B5-E3068DCA2358}" type="presParOf" srcId="{1F75515D-119E-4E66-9A2F-E56438587D85}" destId="{480B6118-5408-4871-A4B8-D8958EF45C78}" srcOrd="1" destOrd="0" presId="urn:microsoft.com/office/officeart/2018/2/layout/IconVerticalSolidList"/>
    <dgm:cxn modelId="{1284A7F8-A7B8-425B-B412-9469D2919093}" type="presParOf" srcId="{1F75515D-119E-4E66-9A2F-E56438587D85}" destId="{BB585C33-B074-4AAD-9215-D8C11D45FAA4}" srcOrd="2" destOrd="0" presId="urn:microsoft.com/office/officeart/2018/2/layout/IconVerticalSolidList"/>
    <dgm:cxn modelId="{AA30B0F2-C3E8-4B2A-B67B-33BEA002DEEA}" type="presParOf" srcId="{1F75515D-119E-4E66-9A2F-E56438587D85}" destId="{BFD8EB38-FED9-4C90-857A-AC78763B69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FA526F-C22F-411E-A458-69C6DFE98058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FBBFC5-0DD3-417D-892D-9A6A6DBE6A4C}">
      <dgm:prSet/>
      <dgm:spPr/>
      <dgm:t>
        <a:bodyPr/>
        <a:lstStyle/>
        <a:p>
          <a:r>
            <a:rPr lang="en-US" dirty="0"/>
            <a:t>Attorney General approvals</a:t>
          </a:r>
        </a:p>
      </dgm:t>
    </dgm:pt>
    <dgm:pt modelId="{023CB203-7E6C-49C4-B89A-9770B018837E}" type="parTrans" cxnId="{61522740-C4C0-46C2-A364-BAF4A30B386E}">
      <dgm:prSet/>
      <dgm:spPr/>
      <dgm:t>
        <a:bodyPr/>
        <a:lstStyle/>
        <a:p>
          <a:endParaRPr lang="en-US"/>
        </a:p>
      </dgm:t>
    </dgm:pt>
    <dgm:pt modelId="{76F818E7-0B9C-420C-A07F-4ECF9AC56C52}" type="sibTrans" cxnId="{61522740-C4C0-46C2-A364-BAF4A30B386E}">
      <dgm:prSet/>
      <dgm:spPr/>
      <dgm:t>
        <a:bodyPr/>
        <a:lstStyle/>
        <a:p>
          <a:endParaRPr lang="en-US"/>
        </a:p>
      </dgm:t>
    </dgm:pt>
    <dgm:pt modelId="{8C0D8431-8DE0-4B62-9572-4C6DAB06A0E5}">
      <dgm:prSet/>
      <dgm:spPr/>
      <dgm:t>
        <a:bodyPr/>
        <a:lstStyle/>
        <a:p>
          <a:r>
            <a:rPr lang="en-US" dirty="0"/>
            <a:t>Grand Jury Indictment</a:t>
          </a:r>
        </a:p>
      </dgm:t>
    </dgm:pt>
    <dgm:pt modelId="{A7D47F80-5ABA-48A6-A01C-8E444331CBE4}" type="parTrans" cxnId="{CEEB4A6C-B720-49D7-86C9-34A81A9947C0}">
      <dgm:prSet/>
      <dgm:spPr/>
      <dgm:t>
        <a:bodyPr/>
        <a:lstStyle/>
        <a:p>
          <a:endParaRPr lang="en-US"/>
        </a:p>
      </dgm:t>
    </dgm:pt>
    <dgm:pt modelId="{09FA5B90-F932-4069-8833-E2902A9CF1B5}" type="sibTrans" cxnId="{CEEB4A6C-B720-49D7-86C9-34A81A9947C0}">
      <dgm:prSet/>
      <dgm:spPr/>
      <dgm:t>
        <a:bodyPr/>
        <a:lstStyle/>
        <a:p>
          <a:endParaRPr lang="en-US"/>
        </a:p>
      </dgm:t>
    </dgm:pt>
    <dgm:pt modelId="{4C37F964-8FB0-4F36-BC23-D92E3D87AFB4}">
      <dgm:prSet/>
      <dgm:spPr/>
      <dgm:t>
        <a:bodyPr/>
        <a:lstStyle/>
        <a:p>
          <a:r>
            <a:rPr lang="en-US" dirty="0"/>
            <a:t>Arrest Warrant</a:t>
          </a:r>
        </a:p>
      </dgm:t>
    </dgm:pt>
    <dgm:pt modelId="{CE006F1E-827B-4E7D-AB4C-88A11CD25372}" type="parTrans" cxnId="{C774266A-637B-4DAB-BF80-70B18A2692D3}">
      <dgm:prSet/>
      <dgm:spPr/>
      <dgm:t>
        <a:bodyPr/>
        <a:lstStyle/>
        <a:p>
          <a:endParaRPr lang="en-US"/>
        </a:p>
      </dgm:t>
    </dgm:pt>
    <dgm:pt modelId="{A4CC9FA8-1389-45BC-A2CD-AEC97A8078D4}" type="sibTrans" cxnId="{C774266A-637B-4DAB-BF80-70B18A2692D3}">
      <dgm:prSet/>
      <dgm:spPr/>
      <dgm:t>
        <a:bodyPr/>
        <a:lstStyle/>
        <a:p>
          <a:endParaRPr lang="en-US"/>
        </a:p>
      </dgm:t>
    </dgm:pt>
    <dgm:pt modelId="{3EA03F48-9EC2-47DD-852F-48BDD81DB4EF}" type="pres">
      <dgm:prSet presAssocID="{CEFA526F-C22F-411E-A458-69C6DFE98058}" presName="outerComposite" presStyleCnt="0">
        <dgm:presLayoutVars>
          <dgm:chMax val="5"/>
          <dgm:dir/>
          <dgm:resizeHandles val="exact"/>
        </dgm:presLayoutVars>
      </dgm:prSet>
      <dgm:spPr/>
    </dgm:pt>
    <dgm:pt modelId="{3D4792BE-0CE5-495F-84FA-DAFF733286B5}" type="pres">
      <dgm:prSet presAssocID="{CEFA526F-C22F-411E-A458-69C6DFE98058}" presName="dummyMaxCanvas" presStyleCnt="0">
        <dgm:presLayoutVars/>
      </dgm:prSet>
      <dgm:spPr/>
    </dgm:pt>
    <dgm:pt modelId="{BD6572BB-032B-4715-A7FB-13D84A70D813}" type="pres">
      <dgm:prSet presAssocID="{CEFA526F-C22F-411E-A458-69C6DFE98058}" presName="ThreeNodes_1" presStyleLbl="node1" presStyleIdx="0" presStyleCnt="3">
        <dgm:presLayoutVars>
          <dgm:bulletEnabled val="1"/>
        </dgm:presLayoutVars>
      </dgm:prSet>
      <dgm:spPr/>
    </dgm:pt>
    <dgm:pt modelId="{58FECF8D-5FF2-41EF-A6BD-BA078B627BE4}" type="pres">
      <dgm:prSet presAssocID="{CEFA526F-C22F-411E-A458-69C6DFE98058}" presName="ThreeNodes_2" presStyleLbl="node1" presStyleIdx="1" presStyleCnt="3">
        <dgm:presLayoutVars>
          <dgm:bulletEnabled val="1"/>
        </dgm:presLayoutVars>
      </dgm:prSet>
      <dgm:spPr/>
    </dgm:pt>
    <dgm:pt modelId="{805514F6-864A-4D4A-97D4-B24791E578B4}" type="pres">
      <dgm:prSet presAssocID="{CEFA526F-C22F-411E-A458-69C6DFE98058}" presName="ThreeNodes_3" presStyleLbl="node1" presStyleIdx="2" presStyleCnt="3">
        <dgm:presLayoutVars>
          <dgm:bulletEnabled val="1"/>
        </dgm:presLayoutVars>
      </dgm:prSet>
      <dgm:spPr/>
    </dgm:pt>
    <dgm:pt modelId="{4CC04DE9-7BAD-448E-A2F2-7007570B388A}" type="pres">
      <dgm:prSet presAssocID="{CEFA526F-C22F-411E-A458-69C6DFE98058}" presName="ThreeConn_1-2" presStyleLbl="fgAccFollowNode1" presStyleIdx="0" presStyleCnt="2">
        <dgm:presLayoutVars>
          <dgm:bulletEnabled val="1"/>
        </dgm:presLayoutVars>
      </dgm:prSet>
      <dgm:spPr/>
    </dgm:pt>
    <dgm:pt modelId="{CE126A8C-685B-4E4D-BDD1-30A95512F9A5}" type="pres">
      <dgm:prSet presAssocID="{CEFA526F-C22F-411E-A458-69C6DFE98058}" presName="ThreeConn_2-3" presStyleLbl="fgAccFollowNode1" presStyleIdx="1" presStyleCnt="2">
        <dgm:presLayoutVars>
          <dgm:bulletEnabled val="1"/>
        </dgm:presLayoutVars>
      </dgm:prSet>
      <dgm:spPr/>
    </dgm:pt>
    <dgm:pt modelId="{9A78221F-A3F3-428A-901E-10EE21EF5F97}" type="pres">
      <dgm:prSet presAssocID="{CEFA526F-C22F-411E-A458-69C6DFE98058}" presName="ThreeNodes_1_text" presStyleLbl="node1" presStyleIdx="2" presStyleCnt="3">
        <dgm:presLayoutVars>
          <dgm:bulletEnabled val="1"/>
        </dgm:presLayoutVars>
      </dgm:prSet>
      <dgm:spPr/>
    </dgm:pt>
    <dgm:pt modelId="{76E24DBC-B952-4DDE-B8B1-9206F78CAF27}" type="pres">
      <dgm:prSet presAssocID="{CEFA526F-C22F-411E-A458-69C6DFE98058}" presName="ThreeNodes_2_text" presStyleLbl="node1" presStyleIdx="2" presStyleCnt="3">
        <dgm:presLayoutVars>
          <dgm:bulletEnabled val="1"/>
        </dgm:presLayoutVars>
      </dgm:prSet>
      <dgm:spPr/>
    </dgm:pt>
    <dgm:pt modelId="{D73DC939-4024-442E-9D5B-9F6E4DCE24CF}" type="pres">
      <dgm:prSet presAssocID="{CEFA526F-C22F-411E-A458-69C6DFE9805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1522740-C4C0-46C2-A364-BAF4A30B386E}" srcId="{CEFA526F-C22F-411E-A458-69C6DFE98058}" destId="{C9FBBFC5-0DD3-417D-892D-9A6A6DBE6A4C}" srcOrd="0" destOrd="0" parTransId="{023CB203-7E6C-49C4-B89A-9770B018837E}" sibTransId="{76F818E7-0B9C-420C-A07F-4ECF9AC56C52}"/>
    <dgm:cxn modelId="{70F98C44-1AC6-433B-B5E5-DC7AA0A82C52}" type="presOf" srcId="{76F818E7-0B9C-420C-A07F-4ECF9AC56C52}" destId="{4CC04DE9-7BAD-448E-A2F2-7007570B388A}" srcOrd="0" destOrd="0" presId="urn:microsoft.com/office/officeart/2005/8/layout/vProcess5"/>
    <dgm:cxn modelId="{9381A164-D8B1-4D0A-83E8-52FD586B6037}" type="presOf" srcId="{4C37F964-8FB0-4F36-BC23-D92E3D87AFB4}" destId="{D73DC939-4024-442E-9D5B-9F6E4DCE24CF}" srcOrd="1" destOrd="0" presId="urn:microsoft.com/office/officeart/2005/8/layout/vProcess5"/>
    <dgm:cxn modelId="{38925566-D383-43EB-AE98-4B595787B382}" type="presOf" srcId="{C9FBBFC5-0DD3-417D-892D-9A6A6DBE6A4C}" destId="{BD6572BB-032B-4715-A7FB-13D84A70D813}" srcOrd="0" destOrd="0" presId="urn:microsoft.com/office/officeart/2005/8/layout/vProcess5"/>
    <dgm:cxn modelId="{CBF70169-C0E8-49C8-A6AE-268A0ECEF129}" type="presOf" srcId="{8C0D8431-8DE0-4B62-9572-4C6DAB06A0E5}" destId="{76E24DBC-B952-4DDE-B8B1-9206F78CAF27}" srcOrd="1" destOrd="0" presId="urn:microsoft.com/office/officeart/2005/8/layout/vProcess5"/>
    <dgm:cxn modelId="{C774266A-637B-4DAB-BF80-70B18A2692D3}" srcId="{CEFA526F-C22F-411E-A458-69C6DFE98058}" destId="{4C37F964-8FB0-4F36-BC23-D92E3D87AFB4}" srcOrd="2" destOrd="0" parTransId="{CE006F1E-827B-4E7D-AB4C-88A11CD25372}" sibTransId="{A4CC9FA8-1389-45BC-A2CD-AEC97A8078D4}"/>
    <dgm:cxn modelId="{CEEB4A6C-B720-49D7-86C9-34A81A9947C0}" srcId="{CEFA526F-C22F-411E-A458-69C6DFE98058}" destId="{8C0D8431-8DE0-4B62-9572-4C6DAB06A0E5}" srcOrd="1" destOrd="0" parTransId="{A7D47F80-5ABA-48A6-A01C-8E444331CBE4}" sibTransId="{09FA5B90-F932-4069-8833-E2902A9CF1B5}"/>
    <dgm:cxn modelId="{05114E56-9652-4413-82DF-E4FB565E702D}" type="presOf" srcId="{C9FBBFC5-0DD3-417D-892D-9A6A6DBE6A4C}" destId="{9A78221F-A3F3-428A-901E-10EE21EF5F97}" srcOrd="1" destOrd="0" presId="urn:microsoft.com/office/officeart/2005/8/layout/vProcess5"/>
    <dgm:cxn modelId="{1C9EA78A-E7A3-49C4-ABD4-07194D8A87C2}" type="presOf" srcId="{CEFA526F-C22F-411E-A458-69C6DFE98058}" destId="{3EA03F48-9EC2-47DD-852F-48BDD81DB4EF}" srcOrd="0" destOrd="0" presId="urn:microsoft.com/office/officeart/2005/8/layout/vProcess5"/>
    <dgm:cxn modelId="{55B7EA9B-191D-414B-91C6-31AF5EB9FF92}" type="presOf" srcId="{09FA5B90-F932-4069-8833-E2902A9CF1B5}" destId="{CE126A8C-685B-4E4D-BDD1-30A95512F9A5}" srcOrd="0" destOrd="0" presId="urn:microsoft.com/office/officeart/2005/8/layout/vProcess5"/>
    <dgm:cxn modelId="{1690CDBA-179A-4CCF-B662-0C567AF90EB9}" type="presOf" srcId="{8C0D8431-8DE0-4B62-9572-4C6DAB06A0E5}" destId="{58FECF8D-5FF2-41EF-A6BD-BA078B627BE4}" srcOrd="0" destOrd="0" presId="urn:microsoft.com/office/officeart/2005/8/layout/vProcess5"/>
    <dgm:cxn modelId="{9E2C3FE4-808A-4A67-9432-707C3CBCE1EF}" type="presOf" srcId="{4C37F964-8FB0-4F36-BC23-D92E3D87AFB4}" destId="{805514F6-864A-4D4A-97D4-B24791E578B4}" srcOrd="0" destOrd="0" presId="urn:microsoft.com/office/officeart/2005/8/layout/vProcess5"/>
    <dgm:cxn modelId="{1389D7D5-6BEE-47C7-9917-54C130F18A3D}" type="presParOf" srcId="{3EA03F48-9EC2-47DD-852F-48BDD81DB4EF}" destId="{3D4792BE-0CE5-495F-84FA-DAFF733286B5}" srcOrd="0" destOrd="0" presId="urn:microsoft.com/office/officeart/2005/8/layout/vProcess5"/>
    <dgm:cxn modelId="{5A7C0DC9-5429-4740-8A41-C0F05DA03833}" type="presParOf" srcId="{3EA03F48-9EC2-47DD-852F-48BDD81DB4EF}" destId="{BD6572BB-032B-4715-A7FB-13D84A70D813}" srcOrd="1" destOrd="0" presId="urn:microsoft.com/office/officeart/2005/8/layout/vProcess5"/>
    <dgm:cxn modelId="{DA540B32-FEB6-4483-B59A-41F435FA7B74}" type="presParOf" srcId="{3EA03F48-9EC2-47DD-852F-48BDD81DB4EF}" destId="{58FECF8D-5FF2-41EF-A6BD-BA078B627BE4}" srcOrd="2" destOrd="0" presId="urn:microsoft.com/office/officeart/2005/8/layout/vProcess5"/>
    <dgm:cxn modelId="{43EA7252-1446-47CB-8670-BC4A09FB6E86}" type="presParOf" srcId="{3EA03F48-9EC2-47DD-852F-48BDD81DB4EF}" destId="{805514F6-864A-4D4A-97D4-B24791E578B4}" srcOrd="3" destOrd="0" presId="urn:microsoft.com/office/officeart/2005/8/layout/vProcess5"/>
    <dgm:cxn modelId="{2A632E20-7B68-4594-BFFA-BD6D29E01940}" type="presParOf" srcId="{3EA03F48-9EC2-47DD-852F-48BDD81DB4EF}" destId="{4CC04DE9-7BAD-448E-A2F2-7007570B388A}" srcOrd="4" destOrd="0" presId="urn:microsoft.com/office/officeart/2005/8/layout/vProcess5"/>
    <dgm:cxn modelId="{C138680D-DB63-4EB5-ADBE-E9562EE3809F}" type="presParOf" srcId="{3EA03F48-9EC2-47DD-852F-48BDD81DB4EF}" destId="{CE126A8C-685B-4E4D-BDD1-30A95512F9A5}" srcOrd="5" destOrd="0" presId="urn:microsoft.com/office/officeart/2005/8/layout/vProcess5"/>
    <dgm:cxn modelId="{FFD93B7E-2598-4FAA-9074-98F97EEE09D3}" type="presParOf" srcId="{3EA03F48-9EC2-47DD-852F-48BDD81DB4EF}" destId="{9A78221F-A3F3-428A-901E-10EE21EF5F97}" srcOrd="6" destOrd="0" presId="urn:microsoft.com/office/officeart/2005/8/layout/vProcess5"/>
    <dgm:cxn modelId="{CAF2805B-79AA-4DB1-8A96-B466C8F367CF}" type="presParOf" srcId="{3EA03F48-9EC2-47DD-852F-48BDD81DB4EF}" destId="{76E24DBC-B952-4DDE-B8B1-9206F78CAF27}" srcOrd="7" destOrd="0" presId="urn:microsoft.com/office/officeart/2005/8/layout/vProcess5"/>
    <dgm:cxn modelId="{B13079EC-47BB-4A46-90E5-E385997C0CFA}" type="presParOf" srcId="{3EA03F48-9EC2-47DD-852F-48BDD81DB4EF}" destId="{D73DC939-4024-442E-9D5B-9F6E4DCE24C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ABBE5-7789-471A-B6EB-795A0ADA9D3E}">
      <dsp:nvSpPr>
        <dsp:cNvPr id="0" name=""/>
        <dsp:cNvSpPr/>
      </dsp:nvSpPr>
      <dsp:spPr>
        <a:xfrm>
          <a:off x="3287" y="1453583"/>
          <a:ext cx="1601926" cy="101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62D7-DB38-4B6D-B43D-09A0691C551B}">
      <dsp:nvSpPr>
        <dsp:cNvPr id="0" name=""/>
        <dsp:cNvSpPr/>
      </dsp:nvSpPr>
      <dsp:spPr>
        <a:xfrm>
          <a:off x="181279" y="1622675"/>
          <a:ext cx="1601926" cy="101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Federal Criminal Charges</a:t>
          </a:r>
        </a:p>
      </dsp:txBody>
      <dsp:txXfrm>
        <a:off x="211072" y="1652468"/>
        <a:ext cx="1542340" cy="957637"/>
      </dsp:txXfrm>
    </dsp:sp>
    <dsp:sp modelId="{B61FFD7E-0FAE-4D2C-A0A8-A79C4AB1F118}">
      <dsp:nvSpPr>
        <dsp:cNvPr id="0" name=""/>
        <dsp:cNvSpPr/>
      </dsp:nvSpPr>
      <dsp:spPr>
        <a:xfrm>
          <a:off x="1961197" y="1453583"/>
          <a:ext cx="1601926" cy="101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5850F-44F9-417C-9D28-5681F8A5C321}">
      <dsp:nvSpPr>
        <dsp:cNvPr id="0" name=""/>
        <dsp:cNvSpPr/>
      </dsp:nvSpPr>
      <dsp:spPr>
        <a:xfrm>
          <a:off x="2139189" y="1622675"/>
          <a:ext cx="1601926" cy="101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Assist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Locals</a:t>
          </a:r>
        </a:p>
      </dsp:txBody>
      <dsp:txXfrm>
        <a:off x="2168982" y="1652468"/>
        <a:ext cx="1542340" cy="957637"/>
      </dsp:txXfrm>
    </dsp:sp>
    <dsp:sp modelId="{F97C22C6-478E-483E-B330-76430EF4E00A}">
      <dsp:nvSpPr>
        <dsp:cNvPr id="0" name=""/>
        <dsp:cNvSpPr/>
      </dsp:nvSpPr>
      <dsp:spPr>
        <a:xfrm>
          <a:off x="3919107" y="1453583"/>
          <a:ext cx="1601926" cy="101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8A067-CD96-4641-B2F8-90F145D9D787}">
      <dsp:nvSpPr>
        <dsp:cNvPr id="0" name=""/>
        <dsp:cNvSpPr/>
      </dsp:nvSpPr>
      <dsp:spPr>
        <a:xfrm>
          <a:off x="4097099" y="1622675"/>
          <a:ext cx="1601926" cy="101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Subject Deterrence</a:t>
          </a:r>
        </a:p>
      </dsp:txBody>
      <dsp:txXfrm>
        <a:off x="4126892" y="1652468"/>
        <a:ext cx="1542340" cy="957637"/>
      </dsp:txXfrm>
    </dsp:sp>
    <dsp:sp modelId="{EB621B7A-CEC4-48FB-90C4-51CA825D1220}">
      <dsp:nvSpPr>
        <dsp:cNvPr id="0" name=""/>
        <dsp:cNvSpPr/>
      </dsp:nvSpPr>
      <dsp:spPr>
        <a:xfrm>
          <a:off x="5877017" y="1453583"/>
          <a:ext cx="1601926" cy="101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A7EF9-9988-4EF1-846D-0F75DBA48635}">
      <dsp:nvSpPr>
        <dsp:cNvPr id="0" name=""/>
        <dsp:cNvSpPr/>
      </dsp:nvSpPr>
      <dsp:spPr>
        <a:xfrm>
          <a:off x="6055009" y="1622675"/>
          <a:ext cx="1601926" cy="101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Referrals</a:t>
          </a:r>
        </a:p>
      </dsp:txBody>
      <dsp:txXfrm>
        <a:off x="6084802" y="1652468"/>
        <a:ext cx="1542340" cy="957637"/>
      </dsp:txXfrm>
    </dsp:sp>
    <dsp:sp modelId="{2A504C1C-93ED-4AAB-9085-2129D3B483FE}">
      <dsp:nvSpPr>
        <dsp:cNvPr id="0" name=""/>
        <dsp:cNvSpPr/>
      </dsp:nvSpPr>
      <dsp:spPr>
        <a:xfrm>
          <a:off x="7834927" y="1453583"/>
          <a:ext cx="1601926" cy="1017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AD014-76C8-4C59-AA77-7815B4CE7DF6}">
      <dsp:nvSpPr>
        <dsp:cNvPr id="0" name=""/>
        <dsp:cNvSpPr/>
      </dsp:nvSpPr>
      <dsp:spPr>
        <a:xfrm>
          <a:off x="8012919" y="1622675"/>
          <a:ext cx="1601926" cy="10172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Civil Enforcement</a:t>
          </a:r>
        </a:p>
      </dsp:txBody>
      <dsp:txXfrm>
        <a:off x="8042712" y="1652468"/>
        <a:ext cx="1542340" cy="957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DF8DD-F7BE-4662-95EB-AF9D83D3432C}">
      <dsp:nvSpPr>
        <dsp:cNvPr id="0" name=""/>
        <dsp:cNvSpPr/>
      </dsp:nvSpPr>
      <dsp:spPr>
        <a:xfrm>
          <a:off x="0" y="588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67E41-980F-4287-83B1-A16F08802585}">
      <dsp:nvSpPr>
        <dsp:cNvPr id="0" name=""/>
        <dsp:cNvSpPr/>
      </dsp:nvSpPr>
      <dsp:spPr>
        <a:xfrm>
          <a:off x="416759" y="310575"/>
          <a:ext cx="757744" cy="7577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BE675-BC0A-474D-82E4-8952FCEBBE8B}">
      <dsp:nvSpPr>
        <dsp:cNvPr id="0" name=""/>
        <dsp:cNvSpPr/>
      </dsp:nvSpPr>
      <dsp:spPr>
        <a:xfrm>
          <a:off x="1591264" y="588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FBI complaint line / </a:t>
          </a:r>
          <a:br>
            <a:rPr lang="en-US" sz="2500" kern="1200" dirty="0"/>
          </a:br>
          <a:r>
            <a:rPr lang="en-US" sz="2500" kern="1200" dirty="0"/>
            <a:t>other complaint portal / </a:t>
          </a:r>
          <a:br>
            <a:rPr lang="en-US" sz="2500" kern="1200" dirty="0"/>
          </a:br>
          <a:r>
            <a:rPr lang="en-US" sz="2500" kern="1200" dirty="0"/>
            <a:t>referral</a:t>
          </a:r>
        </a:p>
      </dsp:txBody>
      <dsp:txXfrm>
        <a:off x="1591264" y="588"/>
        <a:ext cx="5101549" cy="1377717"/>
      </dsp:txXfrm>
    </dsp:sp>
    <dsp:sp modelId="{9B90F32F-C446-4A8B-B612-B30AB870921A}">
      <dsp:nvSpPr>
        <dsp:cNvPr id="0" name=""/>
        <dsp:cNvSpPr/>
      </dsp:nvSpPr>
      <dsp:spPr>
        <a:xfrm>
          <a:off x="0" y="1722736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AA731-9328-447E-A902-C750A11921C3}">
      <dsp:nvSpPr>
        <dsp:cNvPr id="0" name=""/>
        <dsp:cNvSpPr/>
      </dsp:nvSpPr>
      <dsp:spPr>
        <a:xfrm>
          <a:off x="416759" y="2032722"/>
          <a:ext cx="757744" cy="7577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575E5-FF14-45B1-9F20-E6229DD7A159}">
      <dsp:nvSpPr>
        <dsp:cNvPr id="0" name=""/>
        <dsp:cNvSpPr/>
      </dsp:nvSpPr>
      <dsp:spPr>
        <a:xfrm>
          <a:off x="1591264" y="1722736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News or social media</a:t>
          </a:r>
        </a:p>
      </dsp:txBody>
      <dsp:txXfrm>
        <a:off x="1591264" y="1722736"/>
        <a:ext cx="5101549" cy="1377717"/>
      </dsp:txXfrm>
    </dsp:sp>
    <dsp:sp modelId="{7E884612-764E-4C72-AF3B-D79639FEBAD1}">
      <dsp:nvSpPr>
        <dsp:cNvPr id="0" name=""/>
        <dsp:cNvSpPr/>
      </dsp:nvSpPr>
      <dsp:spPr>
        <a:xfrm>
          <a:off x="0" y="3444883"/>
          <a:ext cx="6692813" cy="13777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B6118-5408-4871-A4B8-D8958EF45C78}">
      <dsp:nvSpPr>
        <dsp:cNvPr id="0" name=""/>
        <dsp:cNvSpPr/>
      </dsp:nvSpPr>
      <dsp:spPr>
        <a:xfrm>
          <a:off x="416759" y="3754869"/>
          <a:ext cx="757744" cy="7577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D8EB38-FED9-4C90-857A-AC78763B695C}">
      <dsp:nvSpPr>
        <dsp:cNvPr id="0" name=""/>
        <dsp:cNvSpPr/>
      </dsp:nvSpPr>
      <dsp:spPr>
        <a:xfrm>
          <a:off x="1591264" y="3444883"/>
          <a:ext cx="5101549" cy="1377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808" tIns="145808" rIns="145808" bIns="1458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Local partners</a:t>
          </a:r>
        </a:p>
      </dsp:txBody>
      <dsp:txXfrm>
        <a:off x="1591264" y="3444883"/>
        <a:ext cx="5101549" cy="13777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572BB-032B-4715-A7FB-13D84A70D813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Attorney General approvals</a:t>
          </a:r>
        </a:p>
      </dsp:txBody>
      <dsp:txXfrm>
        <a:off x="35968" y="35968"/>
        <a:ext cx="6850257" cy="1156108"/>
      </dsp:txXfrm>
    </dsp:sp>
    <dsp:sp modelId="{58FECF8D-5FF2-41EF-A6BD-BA078B627BE4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Grand Jury Indictment</a:t>
          </a:r>
        </a:p>
      </dsp:txBody>
      <dsp:txXfrm>
        <a:off x="757327" y="1468686"/>
        <a:ext cx="6583888" cy="1156108"/>
      </dsp:txXfrm>
    </dsp:sp>
    <dsp:sp modelId="{805514F6-864A-4D4A-97D4-B24791E578B4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Arrest Warrant</a:t>
          </a:r>
        </a:p>
      </dsp:txBody>
      <dsp:txXfrm>
        <a:off x="1478687" y="2901405"/>
        <a:ext cx="6583888" cy="1156108"/>
      </dsp:txXfrm>
    </dsp:sp>
    <dsp:sp modelId="{4CC04DE9-7BAD-448E-A2F2-7007570B388A}">
      <dsp:nvSpPr>
        <dsp:cNvPr id="0" name=""/>
        <dsp:cNvSpPr/>
      </dsp:nvSpPr>
      <dsp:spPr>
        <a:xfrm>
          <a:off x="7377184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556785" y="931267"/>
        <a:ext cx="439026" cy="600667"/>
      </dsp:txXfrm>
    </dsp:sp>
    <dsp:sp modelId="{CE126A8C-685B-4E4D-BDD1-30A95512F9A5}">
      <dsp:nvSpPr>
        <dsp:cNvPr id="0" name=""/>
        <dsp:cNvSpPr/>
      </dsp:nvSpPr>
      <dsp:spPr>
        <a:xfrm>
          <a:off x="8098544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78145" y="2355798"/>
        <a:ext cx="439026" cy="60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19CE31-09F3-4D05-8DF5-32BDE39F4572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C11C32-8E13-405A-A8F0-FAD431DD6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name &amp;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77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0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9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7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0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5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64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87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1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11C32-8E13-405A-A8F0-FAD431DD69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4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895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9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9392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1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0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9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32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8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3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1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85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95242-FC07-49DA-BA8B-C8A08483DEC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9B3D6-8DF9-4FC4-AEE7-F0532F2D4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6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hyperlink" Target="http://www.fbi.gov/tips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V-CivilRights@usdoj.gov" TargetMode="External"/><Relationship Id="rId2" Type="http://schemas.openxmlformats.org/officeDocument/2006/relationships/hyperlink" Target="https://www.justice.gov/usao-cdca/civil-righ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ustice.gov/media/1161311/dl?inline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ice.gov/crt/about/vot" TargetMode="External"/><Relationship Id="rId13" Type="http://schemas.openxmlformats.org/officeDocument/2006/relationships/hyperlink" Target="https://www.justice.gov/crt/about/emp" TargetMode="External"/><Relationship Id="rId3" Type="http://schemas.openxmlformats.org/officeDocument/2006/relationships/hyperlink" Target="https://civilrights.justice.gov/report/" TargetMode="External"/><Relationship Id="rId7" Type="http://schemas.openxmlformats.org/officeDocument/2006/relationships/hyperlink" Target="https://www.justice.gov/crt/about/spl" TargetMode="External"/><Relationship Id="rId12" Type="http://schemas.openxmlformats.org/officeDocument/2006/relationships/hyperlink" Target="https://www.justice.gov/crt/about/edu" TargetMode="External"/><Relationship Id="rId2" Type="http://schemas.openxmlformats.org/officeDocument/2006/relationships/hyperlink" Target="https://www.justice.gov/crt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justice.gov/crt/about/pol" TargetMode="External"/><Relationship Id="rId11" Type="http://schemas.openxmlformats.org/officeDocument/2006/relationships/hyperlink" Target="https://www.justice.gov/crt/about/drs" TargetMode="External"/><Relationship Id="rId5" Type="http://schemas.openxmlformats.org/officeDocument/2006/relationships/hyperlink" Target="https://www.justice.gov/crt/immigrant-and-employee-rights-section" TargetMode="External"/><Relationship Id="rId10" Type="http://schemas.openxmlformats.org/officeDocument/2006/relationships/hyperlink" Target="https://www.justice.gov/crt/about/crm" TargetMode="External"/><Relationship Id="rId4" Type="http://schemas.openxmlformats.org/officeDocument/2006/relationships/hyperlink" Target="https://www.justice.gov/crt/about/hce" TargetMode="External"/><Relationship Id="rId9" Type="http://schemas.openxmlformats.org/officeDocument/2006/relationships/hyperlink" Target="https://www.justice.gov/crt/about/app" TargetMode="External"/><Relationship Id="rId14" Type="http://schemas.openxmlformats.org/officeDocument/2006/relationships/hyperlink" Target="https://www.justice.gov/crt/about/c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nickell@usdoj.gov" TargetMode="External"/><Relationship Id="rId2" Type="http://schemas.openxmlformats.org/officeDocument/2006/relationships/hyperlink" Target="mailto:julius.nam@usdoj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ice.gov/usao-cdc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59D9-6109-4230-BC9A-B3BFE2CE3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52" y="397391"/>
            <a:ext cx="9982470" cy="2545238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4800" dirty="0"/>
              <a:t>Understanding Federal </a:t>
            </a:r>
            <a:br>
              <a:rPr lang="en-US" sz="4800" dirty="0"/>
            </a:br>
            <a:r>
              <a:rPr lang="en-US" sz="4800" dirty="0"/>
              <a:t>Civil Rights Enforcement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C18337-80A1-4AF4-9AB0-1B6998466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201" y="3732356"/>
            <a:ext cx="8748580" cy="109689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Matt Nickell &amp; Julius Nam</a:t>
            </a:r>
          </a:p>
          <a:p>
            <a:pPr algn="l"/>
            <a:r>
              <a:rPr lang="en-US" altLang="ko-KR" sz="3200" dirty="0">
                <a:solidFill>
                  <a:schemeClr val="bg2">
                    <a:lumMod val="25000"/>
                  </a:schemeClr>
                </a:solidFill>
              </a:rPr>
              <a:t>Assistant United States Attorneys</a:t>
            </a:r>
          </a:p>
        </p:txBody>
      </p:sp>
      <p:pic>
        <p:nvPicPr>
          <p:cNvPr id="15" name="Picture 5" descr="Logo&#10;&#10;Description automatically generated">
            <a:extLst>
              <a:ext uri="{FF2B5EF4-FFF2-40B4-BE49-F238E27FC236}">
                <a16:creationId xmlns:a16="http://schemas.microsoft.com/office/drawing/2014/main" id="{1D7C74E2-8362-43DC-8927-A3E21743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9516" y="3995440"/>
            <a:ext cx="1757665" cy="175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88BF0F4-E8DC-4ADD-987F-0CAAB261CF36}"/>
              </a:ext>
            </a:extLst>
          </p:cNvPr>
          <p:cNvSpPr txBox="1">
            <a:spLocks/>
          </p:cNvSpPr>
          <p:nvPr/>
        </p:nvSpPr>
        <p:spPr>
          <a:xfrm>
            <a:off x="990331" y="5204656"/>
            <a:ext cx="8600708" cy="1096899"/>
          </a:xfrm>
          <a:prstGeom prst="rect">
            <a:avLst/>
          </a:prstGeom>
          <a:ln w="25400"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U.S. Attorney’s Office, Central District of CA</a:t>
            </a:r>
            <a:endParaRPr lang="en-US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2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ADD5-F22A-B3AE-F62B-B5C6511EC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4A05A-1823-55C8-6173-F92B4CF8F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4068BF-90C6-1558-4882-44F2E09B2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0" y="100445"/>
            <a:ext cx="7267575" cy="63722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6DF90D-1C37-05A2-C5D4-4EE2BD492245}"/>
              </a:ext>
            </a:extLst>
          </p:cNvPr>
          <p:cNvSpPr/>
          <p:nvPr/>
        </p:nvSpPr>
        <p:spPr>
          <a:xfrm>
            <a:off x="1445447" y="2639291"/>
            <a:ext cx="3926653" cy="1340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CB3D7-713D-8A07-56B1-C4E057E1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Laws – Civil Enforcement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4D9FD3-632C-DD75-543B-9C3AD40D8C27}"/>
              </a:ext>
            </a:extLst>
          </p:cNvPr>
          <p:cNvSpPr txBox="1">
            <a:spLocks/>
          </p:cNvSpPr>
          <p:nvPr/>
        </p:nvSpPr>
        <p:spPr>
          <a:xfrm>
            <a:off x="677333" y="1930400"/>
            <a:ext cx="4522627" cy="4454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Civil Rights of Institutionalized Persons Act</a:t>
            </a:r>
          </a:p>
          <a:p>
            <a:r>
              <a:rPr lang="en-US" sz="2400" dirty="0"/>
              <a:t>Violent Crime Control and Law Enforcement Act of 1994</a:t>
            </a:r>
          </a:p>
          <a:p>
            <a:r>
              <a:rPr lang="en-US" sz="2400" dirty="0"/>
              <a:t>Americans with Disabilities Act</a:t>
            </a:r>
          </a:p>
          <a:p>
            <a:r>
              <a:rPr lang="en-US" sz="2400" dirty="0"/>
              <a:t>Civil Rights Act of 1964</a:t>
            </a:r>
          </a:p>
          <a:p>
            <a:r>
              <a:rPr lang="en-US" sz="2400" dirty="0"/>
              <a:t>Voting Rights Act</a:t>
            </a:r>
          </a:p>
          <a:p>
            <a:pPr marL="0" indent="0">
              <a:buFont typeface="Wingdings 3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1F5FE6B-7044-0C73-915F-0F485D560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947" y="1930400"/>
            <a:ext cx="5044398" cy="3881437"/>
          </a:xfrm>
        </p:spPr>
        <p:txBody>
          <a:bodyPr>
            <a:noAutofit/>
          </a:bodyPr>
          <a:lstStyle/>
          <a:p>
            <a:r>
              <a:rPr lang="en-US" sz="2400" dirty="0"/>
              <a:t>Fair Housing Act</a:t>
            </a:r>
          </a:p>
          <a:p>
            <a:r>
              <a:rPr lang="en-US" sz="2400" dirty="0"/>
              <a:t>Religious Land Use and Institutionalized Persons Act</a:t>
            </a:r>
          </a:p>
          <a:p>
            <a:r>
              <a:rPr lang="en-US" sz="2400" dirty="0"/>
              <a:t>Equal Credit Opportunity Act</a:t>
            </a:r>
          </a:p>
          <a:p>
            <a:r>
              <a:rPr lang="en-US" sz="2400" dirty="0"/>
              <a:t>Servicemembers Civil Relief Act</a:t>
            </a:r>
          </a:p>
          <a:p>
            <a:r>
              <a:rPr lang="en-US" sz="2400" dirty="0"/>
              <a:t>Uniformed Servicemembers Employment and Reemployment Rights Act</a:t>
            </a:r>
          </a:p>
        </p:txBody>
      </p:sp>
    </p:spTree>
    <p:extLst>
      <p:ext uri="{BB962C8B-B14F-4D97-AF65-F5344CB8AC3E}">
        <p14:creationId xmlns:p14="http://schemas.microsoft.com/office/powerpoint/2010/main" val="266851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84068D-268E-6F06-6DF4-22C9FF05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139" cy="1320800"/>
          </a:xfrm>
        </p:spPr>
        <p:txBody>
          <a:bodyPr>
            <a:normAutofit fontScale="90000"/>
          </a:bodyPr>
          <a:lstStyle/>
          <a:p>
            <a:r>
              <a:rPr lang="en-US" sz="4000" i="1" dirty="0"/>
              <a:t>Civil Rights of Institutionalized Persons Act (CRIPA), 42 U.S.C. § 1997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B2C9517-C467-410F-C6C0-718D518714CA}"/>
              </a:ext>
            </a:extLst>
          </p:cNvPr>
          <p:cNvSpPr txBox="1">
            <a:spLocks/>
          </p:cNvSpPr>
          <p:nvPr/>
        </p:nvSpPr>
        <p:spPr>
          <a:xfrm>
            <a:off x="677863" y="2138556"/>
            <a:ext cx="951214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Investigations into a “pattern or practice” of unconstitutional or unlawful conditions in correctional institutions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Conditions can include inadequate medical or mental health care, excessive force, failure to prevent violence, and unsanitary living conditions, among others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Can seek equitable relief</a:t>
            </a:r>
          </a:p>
        </p:txBody>
      </p:sp>
    </p:spTree>
    <p:extLst>
      <p:ext uri="{BB962C8B-B14F-4D97-AF65-F5344CB8AC3E}">
        <p14:creationId xmlns:p14="http://schemas.microsoft.com/office/powerpoint/2010/main" val="70354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4BC94C3-6F64-4CF2-A3D7-1DFF49851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08B44-0628-5936-C4ED-A913CD6AA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19781"/>
            <a:ext cx="4672308" cy="6422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8414CF-6A93-EBB3-DA14-B84078E88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524" y="1330768"/>
            <a:ext cx="6091009" cy="435507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0E63455-6821-65FC-CBFD-8A0ECDCDAE79}"/>
              </a:ext>
            </a:extLst>
          </p:cNvPr>
          <p:cNvSpPr/>
          <p:nvPr/>
        </p:nvSpPr>
        <p:spPr>
          <a:xfrm>
            <a:off x="8603432" y="2743849"/>
            <a:ext cx="2945101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9E48E1-5A68-0DD8-D6E4-CF4EF3934535}"/>
              </a:ext>
            </a:extLst>
          </p:cNvPr>
          <p:cNvSpPr/>
          <p:nvPr/>
        </p:nvSpPr>
        <p:spPr>
          <a:xfrm>
            <a:off x="935182" y="3123460"/>
            <a:ext cx="2086003" cy="7939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49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4DE5-A6AE-14B4-ED1C-FF646544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Violent Crime Control and Law Enforcement Act of 1994, 42 U.S.C. § 14141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D886A02-9B46-67AF-06DF-C63960BF6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862744" cy="3881437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State and local law enforcement agencies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Areas include excessive force, unlawful stops, searches, or arrests, and discriminatory policing. </a:t>
            </a:r>
          </a:p>
          <a:p>
            <a:pPr marL="457200" indent="-457200" algn="l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Look for pattern or practice of conduct that systemically violates people's rights. </a:t>
            </a:r>
          </a:p>
        </p:txBody>
      </p:sp>
    </p:spTree>
    <p:extLst>
      <p:ext uri="{BB962C8B-B14F-4D97-AF65-F5344CB8AC3E}">
        <p14:creationId xmlns:p14="http://schemas.microsoft.com/office/powerpoint/2010/main" val="61751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dn.archpaper.com/wp-content/uploads/2018/02/Injustice-anywhere-1_Tom-Olin-photo.jpg">
            <a:extLst>
              <a:ext uri="{FF2B5EF4-FFF2-40B4-BE49-F238E27FC236}">
                <a16:creationId xmlns:a16="http://schemas.microsoft.com/office/drawing/2014/main" id="{67B1EF1C-9758-F169-846A-3EAB3A8E0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" r="1656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782A79-4046-B374-8679-A2893C98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4423476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i="1" dirty="0"/>
              <a:t>Americans with Disabilities Act </a:t>
            </a:r>
            <a:br>
              <a:rPr lang="en-US" sz="2800" i="1" dirty="0"/>
            </a:br>
            <a:r>
              <a:rPr lang="en-US" sz="2800" i="1" dirty="0"/>
              <a:t>42 U.S.C. § 12101 et al.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BA99D02-45DE-218D-1573-E3F12E11E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588729" cy="3880773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dirty="0"/>
              <a:t>Prohibits disability discrimination in: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Employment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Public Accommodations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Transportation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Programs, services, and activities of state and local governments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Reasonable modifications and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296149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fair housing act">
            <a:extLst>
              <a:ext uri="{FF2B5EF4-FFF2-40B4-BE49-F238E27FC236}">
                <a16:creationId xmlns:a16="http://schemas.microsoft.com/office/drawing/2014/main" id="{038839C4-14D5-808C-FC4C-078A5BF058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6" r="19482" b="-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B31A14B-EC22-9B50-C025-646840B1A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690" y="551848"/>
            <a:ext cx="8596312" cy="13208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Fair Housing Act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42 U.S.C. Section 3601 et seq.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0F2105-F9B8-4345-A618-CE9E0E790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Prohibits discrimination: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In rental housing, sales, advertising, terms/conditions, and more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By landlords, real estate companies, municipalities, banks, other lending institutions, homeowners insurance companies, and others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</a:rPr>
              <a:t>On the basis of race, color, religion, sex, national origin, familial status, or disability  </a:t>
            </a:r>
          </a:p>
        </p:txBody>
      </p:sp>
    </p:spTree>
    <p:extLst>
      <p:ext uri="{BB962C8B-B14F-4D97-AF65-F5344CB8AC3E}">
        <p14:creationId xmlns:p14="http://schemas.microsoft.com/office/powerpoint/2010/main" val="3922181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3CFCA9-2440-3DEE-BEA9-1780A994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70" y="-9766"/>
            <a:ext cx="7874217" cy="686776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BCD961F-6894-E6A9-50DF-7212677AE4A5}"/>
              </a:ext>
            </a:extLst>
          </p:cNvPr>
          <p:cNvSpPr/>
          <p:nvPr/>
        </p:nvSpPr>
        <p:spPr>
          <a:xfrm>
            <a:off x="4020754" y="613714"/>
            <a:ext cx="3689301" cy="6747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11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74E9-1CAD-43C3-9433-DC4DFD9A4B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From Complaint to Criminal Judgment / Civil Resolution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20DC1-59D9-4F06-B92F-3711CD132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Hypothetical Federal Case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BC4C86-649E-44FF-9896-07B63D516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1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3AB4-D3EA-4914-864B-2B3E9FD4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Complaint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482DFE-1BBC-4888-BA01-9894DB28E9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397168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" name="Picture 5">
            <a:extLst>
              <a:ext uri="{FF2B5EF4-FFF2-40B4-BE49-F238E27FC236}">
                <a16:creationId xmlns:a16="http://schemas.microsoft.com/office/drawing/2014/main" id="{58BA65D1-C9E9-46F8-BA29-2F8FDD653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681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83B46E-4B9D-41E7-AEA4-D49D0E7D8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6A8005-E9F4-4EB9-8920-B40570B4A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635935-0E19-45AE-833C-28B82B0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3F51BFFB-86E2-4C0F-A3E6-9EB854CA4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BC377650-A34B-4F5C-9CF6-357C1AE1A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8EDFD6E0-0A92-4B6A-8B1C-6DD83E629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1D08E0A-48F2-475F-933A-7D65C5B04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43F7D684-BFDD-4685-8195-32F1ABE31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A0E8712-3D59-4F13-9FD3-F8889E3C54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99F7967-C64D-482A-A1B6-896D7EC22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7CE53433-52BD-4F44-80A5-B57F4B53A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737D8-00C7-4D8A-B9B8-F408AE73C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020" y="1415932"/>
            <a:ext cx="6190851" cy="483660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0F413-70EE-46C3-A3F4-8A1241056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251" y="1768383"/>
            <a:ext cx="5105069" cy="4836603"/>
          </a:xfrm>
        </p:spPr>
        <p:txBody>
          <a:bodyPr vert="horz" lIns="91440" tIns="45720" rIns="91440" bIns="45720" numCol="1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U.S. Department of Justice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 Offices Covering </a:t>
            </a:r>
            <a:br>
              <a:rPr lang="en-US" sz="2800" dirty="0"/>
            </a:br>
            <a:r>
              <a:rPr lang="en-US" sz="2800" dirty="0"/>
              <a:t>7 Counties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LOS ANGELES: LA, Ventura, </a:t>
            </a:r>
            <a:br>
              <a:rPr lang="en-US" sz="2600" dirty="0"/>
            </a:br>
            <a:r>
              <a:rPr lang="en-US" sz="2600" dirty="0"/>
              <a:t>Santa Barbara,</a:t>
            </a:r>
            <a:br>
              <a:rPr lang="en-US" sz="2600" dirty="0"/>
            </a:br>
            <a:r>
              <a:rPr lang="en-US" sz="2600" dirty="0"/>
              <a:t>San Luis Obispo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RIVERSIDE: Riverside, </a:t>
            </a:r>
            <a:br>
              <a:rPr lang="en-US" sz="2600" dirty="0"/>
            </a:br>
            <a:r>
              <a:rPr lang="en-US" sz="2600" dirty="0"/>
              <a:t>San Bernardino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SANTA ANA: Orange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BF862E-74C8-4E59-ACC0-9BDCF14C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93040"/>
            <a:ext cx="8596668" cy="710969"/>
          </a:xfrm>
        </p:spPr>
        <p:txBody>
          <a:bodyPr>
            <a:normAutofit fontScale="90000"/>
          </a:bodyPr>
          <a:lstStyle/>
          <a:p>
            <a:r>
              <a:rPr lang="en-US" dirty="0"/>
              <a:t>U.S. Attorney’s Office</a:t>
            </a:r>
            <a:br>
              <a:rPr lang="en-US" dirty="0"/>
            </a:br>
            <a:r>
              <a:rPr lang="en-US" dirty="0"/>
              <a:t>Central District of California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AE20240C-944A-455E-A12A-B6E39A81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060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3AB4-D3EA-4914-864B-2B3E9FD46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66" y="1179151"/>
            <a:ext cx="3472530" cy="4463889"/>
          </a:xfrm>
        </p:spPr>
        <p:txBody>
          <a:bodyPr anchor="ctr">
            <a:normAutofit/>
          </a:bodyPr>
          <a:lstStyle/>
          <a:p>
            <a:r>
              <a:rPr lang="en-US" sz="4400" dirty="0"/>
              <a:t>Investigation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F986-6BC7-4BC4-A7D1-82D0A6C4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Victim/witness interviews</a:t>
            </a:r>
          </a:p>
          <a:p>
            <a:r>
              <a:rPr lang="en-US" sz="2400" dirty="0"/>
              <a:t>Surveillance videos</a:t>
            </a:r>
          </a:p>
          <a:p>
            <a:r>
              <a:rPr lang="en-US" sz="2400" dirty="0"/>
              <a:t>Social media accounts</a:t>
            </a:r>
          </a:p>
          <a:p>
            <a:r>
              <a:rPr lang="en-US" sz="2400" dirty="0"/>
              <a:t>Search warrants</a:t>
            </a:r>
          </a:p>
          <a:p>
            <a:r>
              <a:rPr lang="en-US" sz="2400" dirty="0"/>
              <a:t>Subject interview</a:t>
            </a:r>
          </a:p>
          <a:p>
            <a:r>
              <a:rPr lang="en-US" sz="2400" dirty="0"/>
              <a:t>Review of publicly available documents</a:t>
            </a:r>
            <a:endParaRPr lang="en-US" dirty="0"/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9958C59E-780B-419B-93EF-87BD4A43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25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B722F900-71D4-4722-B7E5-229B3CF8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965FF0-EF4F-4813-9E1B-02FADD98B0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9F5A9A9-D2EC-493E-8EA7-658BBCD0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Criminal Charges</a:t>
            </a:r>
          </a:p>
        </p:txBody>
      </p:sp>
    </p:spTree>
    <p:extLst>
      <p:ext uri="{BB962C8B-B14F-4D97-AF65-F5344CB8AC3E}">
        <p14:creationId xmlns:p14="http://schemas.microsoft.com/office/powerpoint/2010/main" val="1574450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D6F6AC-FE8C-444F-87D6-96BC85351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42" y="2451225"/>
            <a:ext cx="4046571" cy="363177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32E93C33-D9CF-42B3-A894-00A89D45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D2A593-5C9E-4209-8C32-B2BA2162F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807" y="133071"/>
            <a:ext cx="6995766" cy="1470787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215F09C-D73A-4FA5-A3A6-3A17F103B325}"/>
              </a:ext>
            </a:extLst>
          </p:cNvPr>
          <p:cNvSpPr txBox="1">
            <a:spLocks/>
          </p:cNvSpPr>
          <p:nvPr/>
        </p:nvSpPr>
        <p:spPr>
          <a:xfrm>
            <a:off x="5920743" y="4270770"/>
            <a:ext cx="419529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/>
              <a:t>Plea/Trial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AEE3A-8568-47EE-A5F6-114840DBD6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38" y="3024106"/>
            <a:ext cx="3587181" cy="4842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2D4609-E93C-4103-A0FA-9AF9F6A840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9688" y="2451225"/>
            <a:ext cx="3589331" cy="502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C7C38-3F66-8482-E708-334F897B1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671" y="1732883"/>
            <a:ext cx="4484553" cy="802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12A485-EC1E-51FE-E2B8-BC68269FF1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190" y="6239307"/>
            <a:ext cx="5305774" cy="3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65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9958C59E-780B-419B-93EF-87BD4A434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EE7A07B-1BF3-42B3-ADD5-D2B15EC2E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z="4400" dirty="0"/>
              <a:t>Sentencing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64051B7-1C40-498F-B399-3DDA4099A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86" y="1815422"/>
            <a:ext cx="4115154" cy="3880773"/>
          </a:xfrm>
        </p:spPr>
        <p:txBody>
          <a:bodyPr/>
          <a:lstStyle/>
          <a:p>
            <a:r>
              <a:rPr lang="en-US" sz="2400" dirty="0"/>
              <a:t>Statutory Maximums</a:t>
            </a:r>
          </a:p>
          <a:p>
            <a:r>
              <a:rPr lang="en-US" sz="2400" dirty="0"/>
              <a:t>Sentencing Guidelines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E151DDE5-F38F-4F64-82D5-7359EC477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136B188-AF52-4D9D-9EAD-C274CC750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349" y="246144"/>
            <a:ext cx="5735465" cy="12058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8CBD19-4038-466A-9380-25B76E269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624" y="1451966"/>
            <a:ext cx="3589331" cy="502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5884F8-A06C-0C14-91EC-A478318EB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783" y="1984662"/>
            <a:ext cx="4681220" cy="469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6A9F89CF-DE34-4724-A265-68B4353CB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27698-B382-4458-B350-0839C59D00DE}"/>
              </a:ext>
            </a:extLst>
          </p:cNvPr>
          <p:cNvSpPr txBox="1">
            <a:spLocks/>
          </p:cNvSpPr>
          <p:nvPr/>
        </p:nvSpPr>
        <p:spPr>
          <a:xfrm>
            <a:off x="3177523" y="1637575"/>
            <a:ext cx="522514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Federal Bureau of Investigation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/>
              <a:t>(310) 477-6565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u="sng" dirty="0">
                <a:hlinkClick r:id="rId4"/>
              </a:rPr>
              <a:t>www.fbi.gov/tips</a:t>
            </a:r>
            <a:br>
              <a:rPr lang="en-US" sz="3500" u="sng" dirty="0"/>
            </a:br>
            <a:endParaRPr lang="en-US" sz="3500" u="sng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E0BF375-BDEC-403A-A105-29AB4BB85B2E}"/>
              </a:ext>
            </a:extLst>
          </p:cNvPr>
          <p:cNvSpPr txBox="1">
            <a:spLocks/>
          </p:cNvSpPr>
          <p:nvPr/>
        </p:nvSpPr>
        <p:spPr>
          <a:xfrm>
            <a:off x="640461" y="828210"/>
            <a:ext cx="545553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Criminal Complaints</a:t>
            </a:r>
            <a:endParaRPr lang="en-US" sz="2800" dirty="0"/>
          </a:p>
        </p:txBody>
      </p:sp>
      <p:pic>
        <p:nvPicPr>
          <p:cNvPr id="6" name="Graphic 5" descr="Computer with solid fill">
            <a:extLst>
              <a:ext uri="{FF2B5EF4-FFF2-40B4-BE49-F238E27FC236}">
                <a16:creationId xmlns:a16="http://schemas.microsoft.com/office/drawing/2014/main" id="{350B8196-4066-434A-875E-77ACA2CD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462" y="1811491"/>
            <a:ext cx="1553383" cy="1553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139AC-C5A8-D00E-23E2-9A0BB3A27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810" y="1986175"/>
            <a:ext cx="1206713" cy="12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4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B7BC-7CF5-E266-E6A9-EED9E1B7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Investigations and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AC019-D601-37A4-924B-CFAAAC83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6702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200" dirty="0"/>
              <a:t>Steps vary by statute enforced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Attorney General or designee approval – needed for some matters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Notice requirements for some investigations and lawsuits 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Ex. Civil Rights of Institutionalized Persons Act (CRIPA), 42 U.S.C. 1997 </a:t>
            </a:r>
            <a:r>
              <a:rPr lang="en-US" sz="2200" i="1" dirty="0"/>
              <a:t>et seq.</a:t>
            </a:r>
          </a:p>
          <a:p>
            <a:pPr>
              <a:spcAft>
                <a:spcPts val="600"/>
              </a:spcAft>
            </a:pPr>
            <a:r>
              <a:rPr lang="en-US" sz="2200" dirty="0"/>
              <a:t>Common resolution pathways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Settlements, consent decrees, and monitoring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Lawsuits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Injunctive relief, damages, and civil penalties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72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DCE1E-F99E-381E-DB74-7F1ABC1C4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497" y="0"/>
            <a:ext cx="51710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367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DCC57-5671-A8A6-B7CC-7A9787BF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073" y="880976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Life of a (Civil) Civil Rights Matter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9FF82-28BA-835D-541E-5F87B656577D}"/>
              </a:ext>
            </a:extLst>
          </p:cNvPr>
          <p:cNvSpPr txBox="1"/>
          <p:nvPr/>
        </p:nvSpPr>
        <p:spPr>
          <a:xfrm>
            <a:off x="627026" y="2398931"/>
            <a:ext cx="1567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Preliminary </a:t>
            </a:r>
          </a:p>
          <a:p>
            <a:r>
              <a:rPr lang="en-US" sz="2000" dirty="0"/>
              <a:t>Inquiry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1FFF1F3-54DE-040E-C0D2-BBB9ADE49D9F}"/>
              </a:ext>
            </a:extLst>
          </p:cNvPr>
          <p:cNvSpPr/>
          <p:nvPr/>
        </p:nvSpPr>
        <p:spPr>
          <a:xfrm>
            <a:off x="2153877" y="25162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FE88A-B1EE-A3E4-FA61-9C014C12F057}"/>
              </a:ext>
            </a:extLst>
          </p:cNvPr>
          <p:cNvSpPr txBox="1"/>
          <p:nvPr/>
        </p:nvSpPr>
        <p:spPr>
          <a:xfrm>
            <a:off x="3166644" y="2398931"/>
            <a:ext cx="165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Formal</a:t>
            </a:r>
          </a:p>
          <a:p>
            <a:r>
              <a:rPr lang="en-US" sz="2000" dirty="0"/>
              <a:t>Investigation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72722F4-37DA-F7C8-9504-5BF0C5E4C3D4}"/>
              </a:ext>
            </a:extLst>
          </p:cNvPr>
          <p:cNvSpPr/>
          <p:nvPr/>
        </p:nvSpPr>
        <p:spPr>
          <a:xfrm>
            <a:off x="4789209" y="253979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F286D4-F818-2F5D-F7E6-B9E190905EE1}"/>
              </a:ext>
            </a:extLst>
          </p:cNvPr>
          <p:cNvSpPr txBox="1"/>
          <p:nvPr/>
        </p:nvSpPr>
        <p:spPr>
          <a:xfrm>
            <a:off x="5857144" y="2435403"/>
            <a:ext cx="27318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Findings </a:t>
            </a:r>
          </a:p>
          <a:p>
            <a:r>
              <a:rPr lang="en-US" dirty="0"/>
              <a:t>(</a:t>
            </a:r>
            <a:r>
              <a:rPr lang="en-US" dirty="0" err="1"/>
              <a:t>req’d</a:t>
            </a:r>
            <a:r>
              <a:rPr lang="en-US" dirty="0"/>
              <a:t> by some statutes)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D82DB49-05A8-8FD8-BDA5-7298EA4966B9}"/>
              </a:ext>
            </a:extLst>
          </p:cNvPr>
          <p:cNvSpPr/>
          <p:nvPr/>
        </p:nvSpPr>
        <p:spPr>
          <a:xfrm>
            <a:off x="8610896" y="25162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3E545-F46E-DF50-5B76-187EAA726C43}"/>
              </a:ext>
            </a:extLst>
          </p:cNvPr>
          <p:cNvSpPr txBox="1"/>
          <p:nvPr/>
        </p:nvSpPr>
        <p:spPr>
          <a:xfrm>
            <a:off x="1208802" y="4658742"/>
            <a:ext cx="223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Negotiations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8536947-9A25-57E4-6C83-8D0F25809E6A}"/>
              </a:ext>
            </a:extLst>
          </p:cNvPr>
          <p:cNvSpPr/>
          <p:nvPr/>
        </p:nvSpPr>
        <p:spPr>
          <a:xfrm rot="20165005">
            <a:off x="2858159" y="4213973"/>
            <a:ext cx="11212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Success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1C03277-AA60-DEBA-7EE4-7A62B3DB4191}"/>
              </a:ext>
            </a:extLst>
          </p:cNvPr>
          <p:cNvSpPr/>
          <p:nvPr/>
        </p:nvSpPr>
        <p:spPr>
          <a:xfrm rot="1708910">
            <a:off x="2851351" y="5220135"/>
            <a:ext cx="119415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No Success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05553-21B4-AD0C-9EFB-6644FEE66919}"/>
              </a:ext>
            </a:extLst>
          </p:cNvPr>
          <p:cNvSpPr txBox="1"/>
          <p:nvPr/>
        </p:nvSpPr>
        <p:spPr>
          <a:xfrm>
            <a:off x="4178558" y="3809958"/>
            <a:ext cx="180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Settlement or </a:t>
            </a:r>
          </a:p>
          <a:p>
            <a:r>
              <a:rPr lang="en-US" dirty="0"/>
              <a:t>Consent Decree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129A4-132C-8A1A-D90F-503443CD607E}"/>
              </a:ext>
            </a:extLst>
          </p:cNvPr>
          <p:cNvSpPr txBox="1"/>
          <p:nvPr/>
        </p:nvSpPr>
        <p:spPr>
          <a:xfrm>
            <a:off x="4420443" y="5313843"/>
            <a:ext cx="1202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Lawsuit &amp;</a:t>
            </a:r>
          </a:p>
          <a:p>
            <a:r>
              <a:rPr lang="en-US" dirty="0"/>
              <a:t>Judgment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2E0C41F-EA32-7CEA-4BE3-16DAECF6348C}"/>
              </a:ext>
            </a:extLst>
          </p:cNvPr>
          <p:cNvSpPr/>
          <p:nvPr/>
        </p:nvSpPr>
        <p:spPr>
          <a:xfrm rot="1622483">
            <a:off x="6090026" y="42719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F2C32E56-0973-B566-7D29-D2F3329D9CDF}"/>
              </a:ext>
            </a:extLst>
          </p:cNvPr>
          <p:cNvSpPr/>
          <p:nvPr/>
        </p:nvSpPr>
        <p:spPr>
          <a:xfrm rot="20255397">
            <a:off x="6033415" y="5248634"/>
            <a:ext cx="109162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BEFF5B-963A-4171-19B9-80D96BE50A31}"/>
              </a:ext>
            </a:extLst>
          </p:cNvPr>
          <p:cNvSpPr txBox="1"/>
          <p:nvPr/>
        </p:nvSpPr>
        <p:spPr>
          <a:xfrm>
            <a:off x="7223063" y="4514261"/>
            <a:ext cx="1457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Compliance </a:t>
            </a:r>
          </a:p>
          <a:p>
            <a:r>
              <a:rPr lang="en-US" dirty="0"/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2278440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EF91-A165-87FF-FB75-9FADFE90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Civil Rights Section, Civil Division</a:t>
            </a:r>
            <a:br>
              <a:rPr lang="en-US"/>
            </a:br>
            <a:r>
              <a:rPr lang="en-US"/>
              <a:t>United States Attorney’s Office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0A60D-4CFC-F2E1-D09D-FF5FFAF81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7946902" cy="388077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+mj-lt"/>
              </a:rPr>
              <a:t>Section website: </a:t>
            </a:r>
            <a:r>
              <a:rPr lang="en-US" sz="24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2"/>
              </a:rPr>
              <a:t>https://www.justice.gov/usao-cdca/civil-rights</a:t>
            </a:r>
            <a:endParaRPr lang="en-US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+mj-lt"/>
              </a:rPr>
              <a:t>Section email: </a:t>
            </a:r>
            <a:r>
              <a:rPr lang="en-US" sz="2400" b="0" i="0" u="sng" dirty="0">
                <a:solidFill>
                  <a:srgbClr val="0064A8"/>
                </a:solidFill>
                <a:effectLst/>
                <a:latin typeface="+mj-lt"/>
                <a:hlinkClick r:id="rId3"/>
              </a:rPr>
              <a:t>CV-CivilRights@usdoj.gov</a:t>
            </a:r>
            <a:endParaRPr lang="en-US" sz="2400" b="0" i="0" u="sng" dirty="0">
              <a:solidFill>
                <a:srgbClr val="0064A8"/>
              </a:solidFill>
              <a:effectLst/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latin typeface="+mj-lt"/>
              </a:rPr>
              <a:t>Complaint form: </a:t>
            </a:r>
            <a:r>
              <a:rPr lang="en-US" sz="2400" dirty="0">
                <a:latin typeface="+mj-lt"/>
                <a:hlinkClick r:id="rId4"/>
              </a:rPr>
              <a:t>https://www.justice.gov/media/1161311/dl?inline</a:t>
            </a:r>
            <a:endParaRPr lang="en-US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US" sz="2400" b="0" i="0" dirty="0">
                <a:solidFill>
                  <a:srgbClr val="444444"/>
                </a:solidFill>
                <a:effectLst/>
                <a:latin typeface="+mj-lt"/>
              </a:rPr>
              <a:t>Phone: (213) 894-2879</a:t>
            </a:r>
            <a:br>
              <a:rPr lang="en-US" sz="2400" dirty="0"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32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5AD59-AF79-21C3-4BCE-CE42B1DFC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00" y="722333"/>
            <a:ext cx="8929374" cy="1078195"/>
          </a:xfrm>
        </p:spPr>
        <p:txBody>
          <a:bodyPr>
            <a:normAutofit/>
          </a:bodyPr>
          <a:lstStyle/>
          <a:p>
            <a:r>
              <a:rPr lang="en-US" sz="3400" dirty="0"/>
              <a:t>Civil Rights Division - Department of 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24E3-6D77-A7D8-5388-DFF9085CF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7163" y="1674564"/>
            <a:ext cx="5976855" cy="4128039"/>
          </a:xfrm>
        </p:spPr>
        <p:txBody>
          <a:bodyPr>
            <a:noAutofit/>
          </a:bodyPr>
          <a:lstStyle/>
          <a:p>
            <a:r>
              <a:rPr lang="en-US" sz="2000" dirty="0"/>
              <a:t>Website: </a:t>
            </a:r>
            <a:r>
              <a:rPr lang="en-US" sz="2000" dirty="0">
                <a:hlinkClick r:id="rId2"/>
              </a:rPr>
              <a:t>https://www.justice.gov/crt</a:t>
            </a:r>
            <a:endParaRPr lang="en-US" sz="2000" dirty="0"/>
          </a:p>
          <a:p>
            <a:r>
              <a:rPr lang="en-US" sz="2000" dirty="0"/>
              <a:t>Report form: </a:t>
            </a:r>
            <a:r>
              <a:rPr lang="en-US" sz="2000" dirty="0">
                <a:hlinkClick r:id="rId3"/>
              </a:rPr>
              <a:t>https://civilrights.justice.gov/report/</a:t>
            </a:r>
            <a:endParaRPr lang="en-US" sz="2000" dirty="0"/>
          </a:p>
          <a:p>
            <a:r>
              <a:rPr lang="en-US" sz="2000" dirty="0"/>
              <a:t>Sections: </a:t>
            </a: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4" tooltip="Housing and Civil Enforcement Section"/>
              </a:rPr>
              <a:t>Housing and Civil Enforcement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5" tooltip="Immigrant and Employee Rights Section"/>
              </a:rPr>
              <a:t>Immigrant and Employee Rights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6" tooltip="Policy and Strategy Section"/>
              </a:rPr>
              <a:t>Policy and Strategy Section</a:t>
            </a:r>
            <a:endParaRPr lang="en-US" sz="2000" b="0" i="0" u="none" strike="noStrike" dirty="0">
              <a:solidFill>
                <a:srgbClr val="8C6E20"/>
              </a:solidFill>
              <a:effectLst/>
              <a:latin typeface="Georgia" panose="02040502050405020303" pitchFamily="18" charset="0"/>
            </a:endParaRPr>
          </a:p>
          <a:p>
            <a:pPr lvl="1"/>
            <a:r>
              <a:rPr lang="en-US" sz="2000" dirty="0">
                <a:solidFill>
                  <a:srgbClr val="8C6E20"/>
                </a:solidFill>
                <a:latin typeface="Georgia" panose="02040502050405020303" pitchFamily="18" charset="0"/>
                <a:hlinkClick r:id="rId7" tooltip="Special Litigation Section"/>
              </a:rPr>
              <a:t>Special Litigation Section</a:t>
            </a:r>
            <a:endParaRPr lang="en-US" sz="2000" dirty="0">
              <a:solidFill>
                <a:srgbClr val="8C6E20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8" tooltip="Voting Section"/>
              </a:rPr>
              <a:t>Voting Section</a:t>
            </a:r>
            <a:endParaRPr lang="en-US" sz="2000" b="0" i="0" u="none" strike="noStrike" dirty="0">
              <a:solidFill>
                <a:srgbClr val="8C6E20"/>
              </a:solidFill>
              <a:effectLst/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9" tooltip="Appellate Section"/>
              </a:rPr>
              <a:t>Appellate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endParaRPr lang="en-US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A1DED-86D4-3E72-0594-DA7589C27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2670" y="1674564"/>
            <a:ext cx="4968608" cy="4249343"/>
          </a:xfrm>
        </p:spPr>
        <p:txBody>
          <a:bodyPr>
            <a:normAutofit/>
          </a:bodyPr>
          <a:lstStyle/>
          <a:p>
            <a:pPr lvl="1"/>
            <a:endParaRPr lang="en-US" sz="1800" b="0" i="0" u="none" strike="noStrike" dirty="0">
              <a:solidFill>
                <a:srgbClr val="8C6E20"/>
              </a:solidFill>
              <a:effectLst/>
              <a:latin typeface="Georgia" panose="02040502050405020303" pitchFamily="18" charset="0"/>
              <a:hlinkClick r:id="rId9" tooltip="Appellate Section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8C6E20"/>
              </a:solidFill>
              <a:latin typeface="Georgia" panose="02040502050405020303" pitchFamily="18" charset="0"/>
              <a:hlinkClick r:id="rId9" tooltip="Appellate Section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8C6E20"/>
              </a:solidFill>
              <a:latin typeface="Georgia" panose="02040502050405020303" pitchFamily="18" charset="0"/>
              <a:hlinkClick r:id="rId9" tooltip="Appellate Section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8C6E20"/>
              </a:solidFill>
              <a:latin typeface="Georgia" panose="02040502050405020303" pitchFamily="18" charset="0"/>
              <a:hlinkClick r:id="rId9" tooltip="Appellate Section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10" tooltip="Criminal Section"/>
              </a:rPr>
              <a:t>Criminal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11" tooltip="Disability Rights Section"/>
              </a:rPr>
              <a:t>Disability Rights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12" tooltip="Educational Opportunities Section"/>
              </a:rPr>
              <a:t>Educational Opportunities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13" tooltip="Employment Litigation Section"/>
              </a:rPr>
              <a:t>Employment Litigation Section</a:t>
            </a:r>
            <a:endParaRPr lang="en-US" sz="2000" u="none" strike="noStrike" dirty="0">
              <a:solidFill>
                <a:srgbClr val="171E24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2000" b="0" i="0" u="none" strike="noStrike" dirty="0">
                <a:solidFill>
                  <a:srgbClr val="8C6E20"/>
                </a:solidFill>
                <a:effectLst/>
                <a:latin typeface="Georgia" panose="02040502050405020303" pitchFamily="18" charset="0"/>
                <a:hlinkClick r:id="rId14" tooltip="Federal Coordination and Compliance"/>
              </a:rPr>
              <a:t>Federal Coordination and Compliance</a:t>
            </a:r>
            <a:endParaRPr lang="en-US" sz="2000" b="0" i="0" dirty="0">
              <a:solidFill>
                <a:srgbClr val="171E24"/>
              </a:solidFill>
              <a:effectLst/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9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8285-0E92-43D4-B803-E537C338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Unique Federal Government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CD61B-0BDA-4BDF-B740-2FF677302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765" y="2503489"/>
            <a:ext cx="4064439" cy="3880773"/>
          </a:xfrm>
        </p:spPr>
        <p:txBody>
          <a:bodyPr numCol="1">
            <a:normAutofit/>
          </a:bodyPr>
          <a:lstStyle/>
          <a:p>
            <a:r>
              <a:rPr lang="en-US" sz="2800" dirty="0"/>
              <a:t>Dual Jurisdiction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Successive Prosecution</a:t>
            </a: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Separate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907A8F-CE37-45BB-A89E-81014275B1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95" r="4373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28AC7E01-9B7A-463C-B430-63B0AD3C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507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AEE606-0751-2C7E-BBB6-EB94E476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29CC7-450C-E366-EB2D-AB06A3932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407" y="1109145"/>
            <a:ext cx="7083842" cy="46039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Julius Nam, AUSA, Public Corruption and Civil Rights Section, Criminal Division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julius.nam@usdoj.gov</a:t>
            </a:r>
            <a:r>
              <a:rPr lang="en-US" sz="2200" dirty="0"/>
              <a:t>, (951) 276-6942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Matt Nickell, AUSA, Civil Rights Section, Civil Division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matthew.nickell@usdoj.gov</a:t>
            </a:r>
            <a:r>
              <a:rPr lang="en-US" sz="2200" dirty="0"/>
              <a:t>, (213) 894-8805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7F2FF5-B05C-822D-4C43-90B718C61B6B}"/>
              </a:ext>
            </a:extLst>
          </p:cNvPr>
          <p:cNvSpPr txBox="1">
            <a:spLocks/>
          </p:cNvSpPr>
          <p:nvPr/>
        </p:nvSpPr>
        <p:spPr>
          <a:xfrm>
            <a:off x="4821672" y="4732810"/>
            <a:ext cx="5978030" cy="8204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U.S. Attorney’s Office: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u="sng" dirty="0">
                <a:solidFill>
                  <a:schemeClr val="tx1"/>
                </a:solidFill>
                <a:hlinkClick r:id="rId4"/>
              </a:rPr>
              <a:t>www.justice.gov/usao-cdca</a:t>
            </a:r>
            <a:endParaRPr lang="en-US" sz="2800" u="sng" dirty="0">
              <a:solidFill>
                <a:schemeClr val="tx1"/>
              </a:solidFill>
            </a:endParaRPr>
          </a:p>
          <a:p>
            <a:endParaRPr lang="en-US" sz="28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783F3-DF79-78F0-A595-49D9D51BC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Attorney’s Office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D2E6-5319-CFC9-31DA-4984CA510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94968"/>
            <a:ext cx="8757611" cy="2800387"/>
          </a:xfrm>
        </p:spPr>
        <p:txBody>
          <a:bodyPr/>
          <a:lstStyle/>
          <a:p>
            <a:r>
              <a:rPr lang="en-US" dirty="0"/>
              <a:t>Criminal Division</a:t>
            </a:r>
          </a:p>
          <a:p>
            <a:pPr lvl="1"/>
            <a:r>
              <a:rPr lang="en-US" dirty="0"/>
              <a:t>Public Corruption and Civil Rights Section</a:t>
            </a:r>
          </a:p>
          <a:p>
            <a:r>
              <a:rPr lang="en-US" dirty="0"/>
              <a:t>National Security Division</a:t>
            </a:r>
          </a:p>
          <a:p>
            <a:r>
              <a:rPr lang="en-US" dirty="0"/>
              <a:t>Civil Division</a:t>
            </a:r>
          </a:p>
          <a:p>
            <a:pPr lvl="1"/>
            <a:r>
              <a:rPr lang="en-US" dirty="0"/>
              <a:t>Civil Rights Section</a:t>
            </a:r>
          </a:p>
          <a:p>
            <a:r>
              <a:rPr lang="en-US" dirty="0"/>
              <a:t>Tax Division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39377DED-262D-5977-D4E7-ED7E65909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008361"/>
              </p:ext>
            </p:extLst>
          </p:nvPr>
        </p:nvGraphicFramePr>
        <p:xfrm>
          <a:off x="351751" y="2915768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456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3AB4-D3EA-4914-864B-2B3E9FD4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Rights Laws: Criminal Enforcement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9D2F1F6-27BD-406E-868C-FAE932ABA4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17780"/>
              </p:ext>
            </p:extLst>
          </p:nvPr>
        </p:nvGraphicFramePr>
        <p:xfrm>
          <a:off x="612560" y="1374285"/>
          <a:ext cx="9757568" cy="53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347">
                  <a:extLst>
                    <a:ext uri="{9D8B030D-6E8A-4147-A177-3AD203B41FA5}">
                      <a16:colId xmlns:a16="http://schemas.microsoft.com/office/drawing/2014/main" val="440960263"/>
                    </a:ext>
                  </a:extLst>
                </a:gridCol>
                <a:gridCol w="6767221">
                  <a:extLst>
                    <a:ext uri="{9D8B030D-6E8A-4147-A177-3AD203B41FA5}">
                      <a16:colId xmlns:a16="http://schemas.microsoft.com/office/drawing/2014/main" val="1907090166"/>
                    </a:ext>
                  </a:extLst>
                </a:gridCol>
              </a:tblGrid>
              <a:tr h="475278">
                <a:tc>
                  <a:txBody>
                    <a:bodyPr/>
                    <a:lstStyle/>
                    <a:p>
                      <a:r>
                        <a:rPr lang="en-US" dirty="0"/>
                        <a:t>Statute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043070"/>
                  </a:ext>
                </a:extLst>
              </a:tr>
              <a:tr h="475278">
                <a:tc>
                  <a:txBody>
                    <a:bodyPr/>
                    <a:lstStyle/>
                    <a:p>
                      <a:r>
                        <a:rPr lang="en-US" dirty="0"/>
                        <a:t>18 U.S.C. § 241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Conspiracy Against Rights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4200183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r>
                        <a:rPr lang="en-US" dirty="0"/>
                        <a:t>18 U.S.C. § 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Deprivation of Rights Under Color of Law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996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 U.S.C. § 245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Interference of Federally Protected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788377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r>
                        <a:rPr lang="en-US" dirty="0"/>
                        <a:t>18 U.S.C. § 247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Damage to Religious Properties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97981"/>
                  </a:ext>
                </a:extLst>
              </a:tr>
              <a:tr h="62103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 U.S.C. § 248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Interference to Freedom of Access to Clinic Entrances </a:t>
                      </a:r>
                      <a:br>
                        <a:rPr lang="en-US" dirty="0"/>
                      </a:br>
                      <a:r>
                        <a:rPr lang="en-US" dirty="0"/>
                        <a:t>(FACE 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65353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 U.S.C. § 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Hate Crimes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554063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42 U.S.C. § 3631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Criminal Interference With Right to Fair Housing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76594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r>
                        <a:rPr lang="en-US" dirty="0"/>
                        <a:t>18 U.S.C. § 1001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 Statements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573093"/>
                  </a:ext>
                </a:extLst>
              </a:tr>
              <a:tr h="460792">
                <a:tc>
                  <a:txBody>
                    <a:bodyPr/>
                    <a:lstStyle/>
                    <a:p>
                      <a:r>
                        <a:rPr lang="en-US" dirty="0"/>
                        <a:t>18 U.S.C. §§ 1509-1513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Obstruction of Justice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58559"/>
                  </a:ext>
                </a:extLst>
              </a:tr>
              <a:tr h="5203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18 U.S.C. § 1519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Falsification of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850535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949A1EF4-55DC-47A7-BDBD-375C71C2E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79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67962CC9-72BC-4D19-91F7-D72F833F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1A059-66CE-47F3-AD34-63EF89545E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064"/>
          <a:stretch/>
        </p:blipFill>
        <p:spPr>
          <a:xfrm>
            <a:off x="61584" y="1251209"/>
            <a:ext cx="6683345" cy="19954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F88353-E0B1-4FA8-881E-6FD2B740E7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930"/>
          <a:stretch/>
        </p:blipFill>
        <p:spPr>
          <a:xfrm>
            <a:off x="1529277" y="4644081"/>
            <a:ext cx="5566603" cy="1995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CA138-9F24-46FB-8CFB-44B391E7F0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2196"/>
          <a:stretch/>
        </p:blipFill>
        <p:spPr>
          <a:xfrm>
            <a:off x="6496818" y="2420281"/>
            <a:ext cx="5868855" cy="2196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5821A5D-07D6-4FE8-BA6F-7217FF3DB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163345"/>
            <a:ext cx="8596668" cy="1320800"/>
          </a:xfrm>
        </p:spPr>
        <p:txBody>
          <a:bodyPr>
            <a:normAutofit/>
          </a:bodyPr>
          <a:lstStyle/>
          <a:p>
            <a:r>
              <a:rPr lang="en-US" sz="4400" dirty="0"/>
              <a:t>Check on Law Enforcement 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FD38E6-B6E1-45A4-AC22-9853DF374EDF}"/>
              </a:ext>
            </a:extLst>
          </p:cNvPr>
          <p:cNvSpPr/>
          <p:nvPr/>
        </p:nvSpPr>
        <p:spPr>
          <a:xfrm>
            <a:off x="1638728" y="4908884"/>
            <a:ext cx="1937390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BE5AEA-B79B-4C3C-9449-BC9D5AA83467}"/>
              </a:ext>
            </a:extLst>
          </p:cNvPr>
          <p:cNvSpPr/>
          <p:nvPr/>
        </p:nvSpPr>
        <p:spPr>
          <a:xfrm>
            <a:off x="7895913" y="3049604"/>
            <a:ext cx="1937390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8AB28AF-2638-45D8-9AA7-7F909EB5AF63}"/>
              </a:ext>
            </a:extLst>
          </p:cNvPr>
          <p:cNvSpPr/>
          <p:nvPr/>
        </p:nvSpPr>
        <p:spPr>
          <a:xfrm>
            <a:off x="560581" y="1455377"/>
            <a:ext cx="2945101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>
            <a:extLst>
              <a:ext uri="{FF2B5EF4-FFF2-40B4-BE49-F238E27FC236}">
                <a16:creationId xmlns:a16="http://schemas.microsoft.com/office/drawing/2014/main" id="{67962CC9-72BC-4D19-91F7-D72F833F3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461" y="133071"/>
            <a:ext cx="914494" cy="9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3C47A-F748-A7A3-895C-B60CB0C83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34" y="131538"/>
            <a:ext cx="8733660" cy="58432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8A993-7135-CDDE-018F-5CE8AADF3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1764" y="0"/>
            <a:ext cx="649293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EB9FFE1-58DD-A009-4835-763EB606C4D1}"/>
              </a:ext>
            </a:extLst>
          </p:cNvPr>
          <p:cNvSpPr/>
          <p:nvPr/>
        </p:nvSpPr>
        <p:spPr>
          <a:xfrm>
            <a:off x="1085799" y="2265868"/>
            <a:ext cx="2945101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C4EA623-9FC3-561F-3B9C-FA40A7636D2D}"/>
              </a:ext>
            </a:extLst>
          </p:cNvPr>
          <p:cNvSpPr/>
          <p:nvPr/>
        </p:nvSpPr>
        <p:spPr>
          <a:xfrm>
            <a:off x="5559136" y="2047659"/>
            <a:ext cx="5406137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77ACE-FB56-0ED8-EA2E-4CBEB627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D84F-E12E-A648-3EC4-B149C16EA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6EAC4-6C98-FA81-041A-047601E37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50" y="19050"/>
            <a:ext cx="7162800" cy="6838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7D7B9EE-2860-5590-D5DF-A9C54ED0A460}"/>
              </a:ext>
            </a:extLst>
          </p:cNvPr>
          <p:cNvSpPr/>
          <p:nvPr/>
        </p:nvSpPr>
        <p:spPr>
          <a:xfrm>
            <a:off x="1932181" y="2712677"/>
            <a:ext cx="4163819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7664-EE14-C457-EF91-B32EA08EB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2A7F8-047C-5BD9-1DF1-3DC16D4C2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F5CA48-68FA-F45E-E900-EF582E1F3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60" y="0"/>
            <a:ext cx="6661079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95D7279-D22E-AB53-01BA-6153A76E6C04}"/>
              </a:ext>
            </a:extLst>
          </p:cNvPr>
          <p:cNvSpPr/>
          <p:nvPr/>
        </p:nvSpPr>
        <p:spPr>
          <a:xfrm>
            <a:off x="3150899" y="1270000"/>
            <a:ext cx="2945101" cy="587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6693</TotalTime>
  <Words>958</Words>
  <Application>Microsoft Office PowerPoint</Application>
  <PresentationFormat>Widescreen</PresentationFormat>
  <Paragraphs>176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Georgia</vt:lpstr>
      <vt:lpstr>Trebuchet MS</vt:lpstr>
      <vt:lpstr>Wingdings</vt:lpstr>
      <vt:lpstr>Wingdings 3</vt:lpstr>
      <vt:lpstr>Facet</vt:lpstr>
      <vt:lpstr>Understanding Federal  Civil Rights Enforcement</vt:lpstr>
      <vt:lpstr>U.S. Attorney’s Office Central District of California</vt:lpstr>
      <vt:lpstr>Unique Federal Government Role</vt:lpstr>
      <vt:lpstr>U.S. Attorney’s Office</vt:lpstr>
      <vt:lpstr>Civil Rights Laws: Criminal Enforcement</vt:lpstr>
      <vt:lpstr>Check on Law Enforcement </vt:lpstr>
      <vt:lpstr>PowerPoint Presentation</vt:lpstr>
      <vt:lpstr>PowerPoint Presentation</vt:lpstr>
      <vt:lpstr>PowerPoint Presentation</vt:lpstr>
      <vt:lpstr>PowerPoint Presentation</vt:lpstr>
      <vt:lpstr>Civil Rights Laws – Civil Enforcement</vt:lpstr>
      <vt:lpstr>Civil Rights of Institutionalized Persons Act (CRIPA), 42 U.S.C. § 1997</vt:lpstr>
      <vt:lpstr>PowerPoint Presentation</vt:lpstr>
      <vt:lpstr>Violent Crime Control and Law Enforcement Act of 1994, 42 U.S.C. § 14141</vt:lpstr>
      <vt:lpstr>Americans with Disabilities Act  42 U.S.C. § 12101 et al. </vt:lpstr>
      <vt:lpstr>Fair Housing Act 42 U.S.C. Section 3601 et seq. </vt:lpstr>
      <vt:lpstr>PowerPoint Presentation</vt:lpstr>
      <vt:lpstr>From Complaint to Criminal Judgment / Civil Resolution</vt:lpstr>
      <vt:lpstr>Complaint</vt:lpstr>
      <vt:lpstr>Investigation</vt:lpstr>
      <vt:lpstr>Criminal Charges</vt:lpstr>
      <vt:lpstr>PowerPoint Presentation</vt:lpstr>
      <vt:lpstr>Sentencing</vt:lpstr>
      <vt:lpstr>PowerPoint Presentation</vt:lpstr>
      <vt:lpstr>Civil Investigations and Actions</vt:lpstr>
      <vt:lpstr>PowerPoint Presentation</vt:lpstr>
      <vt:lpstr>Life of a (Civil) Civil Rights Matter</vt:lpstr>
      <vt:lpstr>Civil Rights Section, Civil Division United States Attorney’s Office</vt:lpstr>
      <vt:lpstr>Civil Rights Division - Department of Justice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Dragalin, Veronica (USACAC)</dc:creator>
  <cp:lastModifiedBy>DOJ</cp:lastModifiedBy>
  <cp:revision>168</cp:revision>
  <cp:lastPrinted>2021-11-04T03:54:20Z</cp:lastPrinted>
  <dcterms:created xsi:type="dcterms:W3CDTF">2021-04-16T16:14:49Z</dcterms:created>
  <dcterms:modified xsi:type="dcterms:W3CDTF">2023-05-03T18:58:35Z</dcterms:modified>
</cp:coreProperties>
</file>