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378" r:id="rId5"/>
    <p:sldId id="259" r:id="rId6"/>
    <p:sldId id="260" r:id="rId7"/>
    <p:sldId id="344" r:id="rId8"/>
    <p:sldId id="347" r:id="rId9"/>
    <p:sldId id="348" r:id="rId10"/>
    <p:sldId id="379" r:id="rId11"/>
    <p:sldId id="343" r:id="rId12"/>
    <p:sldId id="307" r:id="rId13"/>
    <p:sldId id="345" r:id="rId14"/>
    <p:sldId id="308" r:id="rId15"/>
    <p:sldId id="349" r:id="rId16"/>
    <p:sldId id="346" r:id="rId17"/>
    <p:sldId id="350" r:id="rId18"/>
    <p:sldId id="273" r:id="rId19"/>
    <p:sldId id="283" r:id="rId20"/>
    <p:sldId id="284" r:id="rId21"/>
    <p:sldId id="361" r:id="rId22"/>
    <p:sldId id="375" r:id="rId23"/>
    <p:sldId id="376" r:id="rId24"/>
    <p:sldId id="377" r:id="rId25"/>
    <p:sldId id="365" r:id="rId26"/>
    <p:sldId id="366" r:id="rId27"/>
    <p:sldId id="367" r:id="rId28"/>
    <p:sldId id="368" r:id="rId29"/>
    <p:sldId id="369" r:id="rId30"/>
    <p:sldId id="370" r:id="rId31"/>
    <p:sldId id="371" r:id="rId32"/>
    <p:sldId id="372" r:id="rId33"/>
    <p:sldId id="373" r:id="rId34"/>
    <p:sldId id="374" r:id="rId35"/>
    <p:sldId id="262" r:id="rId36"/>
    <p:sldId id="261" r:id="rId37"/>
    <p:sldId id="263" r:id="rId38"/>
    <p:sldId id="264" r:id="rId39"/>
    <p:sldId id="380" r:id="rId40"/>
  </p:sldIdLst>
  <p:sldSz cx="18288000" cy="10287000"/>
  <p:notesSz cx="7010400" cy="9296400"/>
  <p:embeddedFontLst>
    <p:embeddedFont>
      <p:font typeface="Calibri" panose="020F0502020204030204" pitchFamily="34" charset="0"/>
      <p:regular r:id="rId42"/>
      <p:bold r:id="rId43"/>
      <p:italic r:id="rId44"/>
      <p:boldItalic r:id="rId45"/>
    </p:embeddedFont>
    <p:embeddedFont>
      <p:font typeface="Poppins" pitchFamily="2" charset="77"/>
      <p:regular r:id="rId46"/>
      <p:bold r:id="rId47"/>
      <p:italic r:id="rId48"/>
      <p:boldItalic r:id="rId49"/>
    </p:embeddedFont>
    <p:embeddedFont>
      <p:font typeface="Poppins Light" panose="020B0604020202020204" pitchFamily="34" charset="0"/>
      <p:regular r:id="rId50"/>
      <p:italic r:id="rId51"/>
    </p:embeddedFont>
    <p:embeddedFont>
      <p:font typeface="Poppins Light Bold" panose="02000000000000000000" pitchFamily="2" charset="77"/>
      <p:regular r:id="rId52"/>
    </p:embeddedFont>
    <p:embeddedFont>
      <p:font typeface="Poppins Medium" panose="020B0604020202020204" pitchFamily="34" charset="0"/>
      <p:regular r:id="rId53"/>
      <p:italic r:id="rId54"/>
    </p:embeddedFont>
    <p:embeddedFont>
      <p:font typeface="RoxboroughCF" pitchFamily="2" charset="77"/>
      <p:regular r:id="rId55"/>
    </p:embeddedFont>
    <p:embeddedFont>
      <p:font typeface="RoxboroughCF Bold" pitchFamily="2" charset="77"/>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4774" autoAdjust="0"/>
  </p:normalViewPr>
  <p:slideViewPr>
    <p:cSldViewPr>
      <p:cViewPr varScale="1">
        <p:scale>
          <a:sx n="56" d="100"/>
          <a:sy n="56" d="100"/>
        </p:scale>
        <p:origin x="16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2B19FC-C0DC-B646-BE88-1E56141D876B}" type="datetimeFigureOut">
              <a:rPr lang="en-US" smtClean="0"/>
              <a:t>5/17/23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B364797-C722-CD4A-BAEA-B3EEA1BE125B}" type="slidenum">
              <a:rPr lang="en-US" smtClean="0"/>
              <a:t>‹#›</a:t>
            </a:fld>
            <a:endParaRPr lang="en-US"/>
          </a:p>
        </p:txBody>
      </p:sp>
    </p:spTree>
    <p:extLst>
      <p:ext uri="{BB962C8B-B14F-4D97-AF65-F5344CB8AC3E}">
        <p14:creationId xmlns:p14="http://schemas.microsoft.com/office/powerpoint/2010/main" val="156438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364797-C722-CD4A-BAEA-B3EEA1BE125B}" type="slidenum">
              <a:rPr lang="en-US" smtClean="0"/>
              <a:t>3</a:t>
            </a:fld>
            <a:endParaRPr lang="en-US"/>
          </a:p>
        </p:txBody>
      </p:sp>
    </p:spTree>
    <p:extLst>
      <p:ext uri="{BB962C8B-B14F-4D97-AF65-F5344CB8AC3E}">
        <p14:creationId xmlns:p14="http://schemas.microsoft.com/office/powerpoint/2010/main" val="317245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340">
              <a:defRPr/>
            </a:pPr>
            <a:endParaRPr lang="en-US" dirty="0"/>
          </a:p>
          <a:p>
            <a:pPr defTabSz="951340">
              <a:defRPr/>
            </a:pPr>
            <a:endParaRPr lang="en-US" dirty="0"/>
          </a:p>
          <a:p>
            <a:pPr defTabSz="951340">
              <a:defRPr/>
            </a:pPr>
            <a:r>
              <a:rPr lang="en-US" dirty="0" err="1"/>
              <a:t>Meeker’s</a:t>
            </a:r>
            <a:r>
              <a:rPr lang="en-US" dirty="0"/>
              <a:t> data .. Includes inactive and active attorneys </a:t>
            </a:r>
            <a:r>
              <a:rPr lang="is-IS" dirty="0"/>
              <a:t>….</a:t>
            </a:r>
            <a:endParaRPr lang="en-US" dirty="0"/>
          </a:p>
          <a:p>
            <a:endParaRPr lang="en-US" dirty="0"/>
          </a:p>
        </p:txBody>
      </p:sp>
      <p:sp>
        <p:nvSpPr>
          <p:cNvPr id="4" name="Slide Number Placeholder 3"/>
          <p:cNvSpPr>
            <a:spLocks noGrp="1"/>
          </p:cNvSpPr>
          <p:nvPr>
            <p:ph type="sldNum" sz="quarter" idx="10"/>
          </p:nvPr>
        </p:nvSpPr>
        <p:spPr/>
        <p:txBody>
          <a:bodyPr/>
          <a:lstStyle/>
          <a:p>
            <a:fld id="{91C092F3-83D5-4F04-9A99-9D8EE2759D3C}" type="slidenum">
              <a:rPr lang="en-US" smtClean="0"/>
              <a:t>18</a:t>
            </a:fld>
            <a:endParaRPr lang="en-US" dirty="0"/>
          </a:p>
        </p:txBody>
      </p:sp>
    </p:spTree>
    <p:extLst>
      <p:ext uri="{BB962C8B-B14F-4D97-AF65-F5344CB8AC3E}">
        <p14:creationId xmlns:p14="http://schemas.microsoft.com/office/powerpoint/2010/main" val="242476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945C5-B41C-D545-8F1D-979FBAE5AF53}" type="slidenum">
              <a:rPr lang="en-US" smtClean="0"/>
              <a:t>19</a:t>
            </a:fld>
            <a:endParaRPr lang="en-US"/>
          </a:p>
        </p:txBody>
      </p:sp>
    </p:spTree>
    <p:extLst>
      <p:ext uri="{BB962C8B-B14F-4D97-AF65-F5344CB8AC3E}">
        <p14:creationId xmlns:p14="http://schemas.microsoft.com/office/powerpoint/2010/main" val="1186662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square miles and current population picked up from Wikipedia in May 2023—so a little different from what is in our tables following. </a:t>
            </a:r>
          </a:p>
        </p:txBody>
      </p:sp>
      <p:sp>
        <p:nvSpPr>
          <p:cNvPr id="4" name="Slide Number Placeholder 3"/>
          <p:cNvSpPr>
            <a:spLocks noGrp="1"/>
          </p:cNvSpPr>
          <p:nvPr>
            <p:ph type="sldNum" sz="quarter" idx="5"/>
          </p:nvPr>
        </p:nvSpPr>
        <p:spPr/>
        <p:txBody>
          <a:bodyPr/>
          <a:lstStyle/>
          <a:p>
            <a:fld id="{4B364797-C722-CD4A-BAEA-B3EEA1BE125B}" type="slidenum">
              <a:rPr lang="en-US" smtClean="0"/>
              <a:t>24</a:t>
            </a:fld>
            <a:endParaRPr lang="en-US"/>
          </a:p>
        </p:txBody>
      </p:sp>
    </p:spTree>
    <p:extLst>
      <p:ext uri="{BB962C8B-B14F-4D97-AF65-F5344CB8AC3E}">
        <p14:creationId xmlns:p14="http://schemas.microsoft.com/office/powerpoint/2010/main" val="4196397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25</a:t>
            </a:fld>
            <a:endParaRPr lang="en-US"/>
          </a:p>
        </p:txBody>
      </p:sp>
    </p:spTree>
    <p:extLst>
      <p:ext uri="{BB962C8B-B14F-4D97-AF65-F5344CB8AC3E}">
        <p14:creationId xmlns:p14="http://schemas.microsoft.com/office/powerpoint/2010/main" val="1911640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26</a:t>
            </a:fld>
            <a:endParaRPr lang="en-US"/>
          </a:p>
        </p:txBody>
      </p:sp>
    </p:spTree>
    <p:extLst>
      <p:ext uri="{BB962C8B-B14F-4D97-AF65-F5344CB8AC3E}">
        <p14:creationId xmlns:p14="http://schemas.microsoft.com/office/powerpoint/2010/main" val="276878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27</a:t>
            </a:fld>
            <a:endParaRPr lang="en-US"/>
          </a:p>
        </p:txBody>
      </p:sp>
    </p:spTree>
    <p:extLst>
      <p:ext uri="{BB962C8B-B14F-4D97-AF65-F5344CB8AC3E}">
        <p14:creationId xmlns:p14="http://schemas.microsoft.com/office/powerpoint/2010/main" val="312456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28</a:t>
            </a:fld>
            <a:endParaRPr lang="en-US"/>
          </a:p>
        </p:txBody>
      </p:sp>
    </p:spTree>
    <p:extLst>
      <p:ext uri="{BB962C8B-B14F-4D97-AF65-F5344CB8AC3E}">
        <p14:creationId xmlns:p14="http://schemas.microsoft.com/office/powerpoint/2010/main" val="1954070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29</a:t>
            </a:fld>
            <a:endParaRPr lang="en-US"/>
          </a:p>
        </p:txBody>
      </p:sp>
    </p:spTree>
    <p:extLst>
      <p:ext uri="{BB962C8B-B14F-4D97-AF65-F5344CB8AC3E}">
        <p14:creationId xmlns:p14="http://schemas.microsoft.com/office/powerpoint/2010/main" val="2078478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30</a:t>
            </a:fld>
            <a:endParaRPr lang="en-US"/>
          </a:p>
        </p:txBody>
      </p:sp>
    </p:spTree>
    <p:extLst>
      <p:ext uri="{BB962C8B-B14F-4D97-AF65-F5344CB8AC3E}">
        <p14:creationId xmlns:p14="http://schemas.microsoft.com/office/powerpoint/2010/main" val="4119299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31</a:t>
            </a:fld>
            <a:endParaRPr lang="en-US"/>
          </a:p>
        </p:txBody>
      </p:sp>
    </p:spTree>
    <p:extLst>
      <p:ext uri="{BB962C8B-B14F-4D97-AF65-F5344CB8AC3E}">
        <p14:creationId xmlns:p14="http://schemas.microsoft.com/office/powerpoint/2010/main" val="345179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ABA Profile of the Legal Profession 2020</a:t>
            </a:r>
          </a:p>
        </p:txBody>
      </p:sp>
      <p:sp>
        <p:nvSpPr>
          <p:cNvPr id="4" name="Slide Number Placeholder 3"/>
          <p:cNvSpPr>
            <a:spLocks noGrp="1"/>
          </p:cNvSpPr>
          <p:nvPr>
            <p:ph type="sldNum" sz="quarter" idx="5"/>
          </p:nvPr>
        </p:nvSpPr>
        <p:spPr/>
        <p:txBody>
          <a:bodyPr/>
          <a:lstStyle/>
          <a:p>
            <a:fld id="{4B364797-C722-CD4A-BAEA-B3EEA1BE125B}" type="slidenum">
              <a:rPr lang="en-US" smtClean="0"/>
              <a:t>5</a:t>
            </a:fld>
            <a:endParaRPr lang="en-US"/>
          </a:p>
        </p:txBody>
      </p:sp>
    </p:spTree>
    <p:extLst>
      <p:ext uri="{BB962C8B-B14F-4D97-AF65-F5344CB8AC3E}">
        <p14:creationId xmlns:p14="http://schemas.microsoft.com/office/powerpoint/2010/main" val="286776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32</a:t>
            </a:fld>
            <a:endParaRPr lang="en-US"/>
          </a:p>
        </p:txBody>
      </p:sp>
    </p:spTree>
    <p:extLst>
      <p:ext uri="{BB962C8B-B14F-4D97-AF65-F5344CB8AC3E}">
        <p14:creationId xmlns:p14="http://schemas.microsoft.com/office/powerpoint/2010/main" val="523101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33</a:t>
            </a:fld>
            <a:endParaRPr lang="en-US"/>
          </a:p>
        </p:txBody>
      </p:sp>
    </p:spTree>
    <p:extLst>
      <p:ext uri="{BB962C8B-B14F-4D97-AF65-F5344CB8AC3E}">
        <p14:creationId xmlns:p14="http://schemas.microsoft.com/office/powerpoint/2010/main" val="2382160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3B68C2EC-5841-1240-BC36-DAE7E9527BCF}" type="slidenum">
              <a:rPr lang="en-US" smtClean="0"/>
              <a:t>34</a:t>
            </a:fld>
            <a:endParaRPr lang="en-US"/>
          </a:p>
        </p:txBody>
      </p:sp>
    </p:spTree>
    <p:extLst>
      <p:ext uri="{BB962C8B-B14F-4D97-AF65-F5344CB8AC3E}">
        <p14:creationId xmlns:p14="http://schemas.microsoft.com/office/powerpoint/2010/main" val="3156030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rural </a:t>
            </a:r>
            <a:r>
              <a:rPr lang="en-US"/>
              <a:t>practice seriously! </a:t>
            </a:r>
          </a:p>
        </p:txBody>
      </p:sp>
      <p:sp>
        <p:nvSpPr>
          <p:cNvPr id="4" name="Slide Number Placeholder 3"/>
          <p:cNvSpPr>
            <a:spLocks noGrp="1"/>
          </p:cNvSpPr>
          <p:nvPr>
            <p:ph type="sldNum" sz="quarter" idx="5"/>
          </p:nvPr>
        </p:nvSpPr>
        <p:spPr/>
        <p:txBody>
          <a:bodyPr/>
          <a:lstStyle/>
          <a:p>
            <a:fld id="{4B364797-C722-CD4A-BAEA-B3EEA1BE125B}" type="slidenum">
              <a:rPr lang="en-US" smtClean="0"/>
              <a:t>38</a:t>
            </a:fld>
            <a:endParaRPr lang="en-US"/>
          </a:p>
        </p:txBody>
      </p:sp>
    </p:spTree>
    <p:extLst>
      <p:ext uri="{BB962C8B-B14F-4D97-AF65-F5344CB8AC3E}">
        <p14:creationId xmlns:p14="http://schemas.microsoft.com/office/powerpoint/2010/main" val="173327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ABA Profile of the Legal Profession 2020</a:t>
            </a:r>
          </a:p>
        </p:txBody>
      </p:sp>
      <p:sp>
        <p:nvSpPr>
          <p:cNvPr id="4" name="Slide Number Placeholder 3"/>
          <p:cNvSpPr>
            <a:spLocks noGrp="1"/>
          </p:cNvSpPr>
          <p:nvPr>
            <p:ph type="sldNum" sz="quarter" idx="5"/>
          </p:nvPr>
        </p:nvSpPr>
        <p:spPr/>
        <p:txBody>
          <a:bodyPr/>
          <a:lstStyle/>
          <a:p>
            <a:fld id="{4B364797-C722-CD4A-BAEA-B3EEA1BE125B}" type="slidenum">
              <a:rPr lang="en-US" smtClean="0"/>
              <a:t>6</a:t>
            </a:fld>
            <a:endParaRPr lang="en-US"/>
          </a:p>
        </p:txBody>
      </p:sp>
    </p:spTree>
    <p:extLst>
      <p:ext uri="{BB962C8B-B14F-4D97-AF65-F5344CB8AC3E}">
        <p14:creationId xmlns:p14="http://schemas.microsoft.com/office/powerpoint/2010/main" val="418541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092F3-83D5-4F04-9A99-9D8EE2759D3C}" type="slidenum">
              <a:rPr lang="en-US" smtClean="0"/>
              <a:t>8</a:t>
            </a:fld>
            <a:endParaRPr lang="en-US" dirty="0"/>
          </a:p>
        </p:txBody>
      </p:sp>
    </p:spTree>
    <p:extLst>
      <p:ext uri="{BB962C8B-B14F-4D97-AF65-F5344CB8AC3E}">
        <p14:creationId xmlns:p14="http://schemas.microsoft.com/office/powerpoint/2010/main" val="252848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092F3-83D5-4F04-9A99-9D8EE2759D3C}" type="slidenum">
              <a:rPr lang="en-US" smtClean="0"/>
              <a:t>9</a:t>
            </a:fld>
            <a:endParaRPr lang="en-US" dirty="0"/>
          </a:p>
        </p:txBody>
      </p:sp>
    </p:spTree>
    <p:extLst>
      <p:ext uri="{BB962C8B-B14F-4D97-AF65-F5344CB8AC3E}">
        <p14:creationId xmlns:p14="http://schemas.microsoft.com/office/powerpoint/2010/main" val="781874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945C5-B41C-D545-8F1D-979FBAE5AF53}" type="slidenum">
              <a:rPr lang="en-US" smtClean="0"/>
              <a:t>11</a:t>
            </a:fld>
            <a:endParaRPr lang="en-US"/>
          </a:p>
        </p:txBody>
      </p:sp>
    </p:spTree>
    <p:extLst>
      <p:ext uri="{BB962C8B-B14F-4D97-AF65-F5344CB8AC3E}">
        <p14:creationId xmlns:p14="http://schemas.microsoft.com/office/powerpoint/2010/main" val="662521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Anujan</a:t>
            </a:r>
            <a:r>
              <a:rPr lang="en-US" baseline="0" dirty="0"/>
              <a:t>:  This lawyer data is based on State Bar of California Data from 2016, coupled with Census Bureau Data from 2014.  The “urban,” “rural” and “frontier” definitions are related to a scale recognized by the government which clusters census tracts.  It is the Medical Service Study Area unit or scale—MSSA for short—and I have the definitions for those categories in the next slide.  </a:t>
            </a:r>
          </a:p>
          <a:p>
            <a:endParaRPr lang="en-US" baseline="0" dirty="0"/>
          </a:p>
          <a:p>
            <a:r>
              <a:rPr lang="en-US" baseline="0" dirty="0"/>
              <a:t>Note that the lawyer data includes all lawyers in the county, not only those taking private representation.  So, the number includes county counsel, judges, prosecutors, and all manner of government lawyers, be they employed by the federal, state or local government units.  </a:t>
            </a:r>
          </a:p>
          <a:p>
            <a:endParaRPr lang="en-US" baseline="0" dirty="0"/>
          </a:p>
          <a:p>
            <a:r>
              <a:rPr lang="en-US" baseline="0" dirty="0"/>
              <a:t>Sierra County anecdote:  data show five lawyers, but only one takes private clients; </a:t>
            </a:r>
            <a:r>
              <a:rPr lang="is-IS" baseline="0" dirty="0"/>
              <a:t>all others are government lawyers.  </a:t>
            </a:r>
            <a:endParaRPr lang="en-US" dirty="0"/>
          </a:p>
          <a:p>
            <a:endParaRPr lang="en-US" dirty="0"/>
          </a:p>
        </p:txBody>
      </p:sp>
      <p:sp>
        <p:nvSpPr>
          <p:cNvPr id="4" name="Slide Number Placeholder 3"/>
          <p:cNvSpPr>
            <a:spLocks noGrp="1"/>
          </p:cNvSpPr>
          <p:nvPr>
            <p:ph type="sldNum" sz="quarter" idx="10"/>
          </p:nvPr>
        </p:nvSpPr>
        <p:spPr/>
        <p:txBody>
          <a:bodyPr/>
          <a:lstStyle/>
          <a:p>
            <a:fld id="{3B68C2EC-5841-1240-BC36-DAE7E9527BCF}" type="slidenum">
              <a:rPr lang="en-US" smtClean="0"/>
              <a:t>12</a:t>
            </a:fld>
            <a:endParaRPr lang="en-US"/>
          </a:p>
        </p:txBody>
      </p:sp>
    </p:spTree>
    <p:extLst>
      <p:ext uri="{BB962C8B-B14F-4D97-AF65-F5344CB8AC3E}">
        <p14:creationId xmlns:p14="http://schemas.microsoft.com/office/powerpoint/2010/main" val="1416410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also includes information on the poverty rate, which we depict visually (by county level) on the next slide</a:t>
            </a:r>
          </a:p>
        </p:txBody>
      </p:sp>
      <p:sp>
        <p:nvSpPr>
          <p:cNvPr id="4" name="Slide Number Placeholder 3"/>
          <p:cNvSpPr>
            <a:spLocks noGrp="1"/>
          </p:cNvSpPr>
          <p:nvPr>
            <p:ph type="sldNum" sz="quarter" idx="10"/>
          </p:nvPr>
        </p:nvSpPr>
        <p:spPr/>
        <p:txBody>
          <a:bodyPr/>
          <a:lstStyle/>
          <a:p>
            <a:fld id="{DBA945C5-B41C-D545-8F1D-979FBAE5AF53}" type="slidenum">
              <a:rPr lang="en-US" smtClean="0"/>
              <a:t>14</a:t>
            </a:fld>
            <a:endParaRPr lang="en-US"/>
          </a:p>
        </p:txBody>
      </p:sp>
    </p:spTree>
    <p:extLst>
      <p:ext uri="{BB962C8B-B14F-4D97-AF65-F5344CB8AC3E}">
        <p14:creationId xmlns:p14="http://schemas.microsoft.com/office/powerpoint/2010/main" val="4051664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945C5-B41C-D545-8F1D-979FBAE5AF53}" type="slidenum">
              <a:rPr lang="en-US" smtClean="0"/>
              <a:t>15</a:t>
            </a:fld>
            <a:endParaRPr lang="en-US"/>
          </a:p>
        </p:txBody>
      </p:sp>
    </p:spTree>
    <p:extLst>
      <p:ext uri="{BB962C8B-B14F-4D97-AF65-F5344CB8AC3E}">
        <p14:creationId xmlns:p14="http://schemas.microsoft.com/office/powerpoint/2010/main" val="295896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C6DD"/>
        </a:solidFill>
        <a:effectLst/>
      </p:bgPr>
    </p:bg>
    <p:spTree>
      <p:nvGrpSpPr>
        <p:cNvPr id="1" name=""/>
        <p:cNvGrpSpPr/>
        <p:nvPr/>
      </p:nvGrpSpPr>
      <p:grpSpPr>
        <a:xfrm>
          <a:off x="0" y="0"/>
          <a:ext cx="0" cy="0"/>
          <a:chOff x="0" y="0"/>
          <a:chExt cx="0" cy="0"/>
        </a:xfrm>
      </p:grpSpPr>
      <p:grpSp>
        <p:nvGrpSpPr>
          <p:cNvPr id="2" name="Group 2"/>
          <p:cNvGrpSpPr/>
          <p:nvPr/>
        </p:nvGrpSpPr>
        <p:grpSpPr>
          <a:xfrm>
            <a:off x="2384428" y="1442689"/>
            <a:ext cx="13519144" cy="3459310"/>
            <a:chOff x="0" y="219075"/>
            <a:chExt cx="18025526" cy="4612414"/>
          </a:xfrm>
        </p:grpSpPr>
        <p:sp>
          <p:nvSpPr>
            <p:cNvPr id="3" name="AutoShape 3"/>
            <p:cNvSpPr/>
            <p:nvPr/>
          </p:nvSpPr>
          <p:spPr>
            <a:xfrm>
              <a:off x="0" y="4818708"/>
              <a:ext cx="18025526" cy="12781"/>
            </a:xfrm>
            <a:prstGeom prst="rect">
              <a:avLst/>
            </a:prstGeom>
            <a:solidFill>
              <a:srgbClr val="535D6B"/>
            </a:solidFill>
          </p:spPr>
        </p:sp>
        <p:sp>
          <p:nvSpPr>
            <p:cNvPr id="4" name="TextBox 4"/>
            <p:cNvSpPr txBox="1"/>
            <p:nvPr/>
          </p:nvSpPr>
          <p:spPr>
            <a:xfrm>
              <a:off x="0" y="219075"/>
              <a:ext cx="18025526" cy="1859142"/>
            </a:xfrm>
            <a:prstGeom prst="rect">
              <a:avLst/>
            </a:prstGeom>
          </p:spPr>
          <p:txBody>
            <a:bodyPr lIns="0" tIns="0" rIns="0" bIns="0" rtlCol="0" anchor="t">
              <a:spAutoFit/>
            </a:bodyPr>
            <a:lstStyle/>
            <a:p>
              <a:pPr algn="ctr">
                <a:lnSpc>
                  <a:spcPts val="11399"/>
                </a:lnSpc>
              </a:pPr>
              <a:r>
                <a:rPr lang="en-US" sz="8800" dirty="0">
                  <a:solidFill>
                    <a:srgbClr val="535D6B"/>
                  </a:solidFill>
                  <a:latin typeface="+mj-lt"/>
                </a:rPr>
                <a:t>California’s Legal Deserts </a:t>
              </a:r>
            </a:p>
          </p:txBody>
        </p:sp>
      </p:grpSp>
      <p:sp>
        <p:nvSpPr>
          <p:cNvPr id="6" name="TextBox 6"/>
          <p:cNvSpPr txBox="1"/>
          <p:nvPr/>
        </p:nvSpPr>
        <p:spPr>
          <a:xfrm>
            <a:off x="3260150" y="5086350"/>
            <a:ext cx="11767701" cy="4674998"/>
          </a:xfrm>
          <a:prstGeom prst="rect">
            <a:avLst/>
          </a:prstGeom>
        </p:spPr>
        <p:txBody>
          <a:bodyPr lIns="0" tIns="0" rIns="0" bIns="0" rtlCol="0" anchor="t">
            <a:spAutoFit/>
          </a:bodyPr>
          <a:lstStyle/>
          <a:p>
            <a:pPr algn="ctr">
              <a:lnSpc>
                <a:spcPts val="4060"/>
              </a:lnSpc>
            </a:pPr>
            <a:r>
              <a:rPr lang="en-US" sz="2900" spc="58" dirty="0">
                <a:solidFill>
                  <a:srgbClr val="535D6B"/>
                </a:solidFill>
                <a:latin typeface="RoxboroughCF Bold"/>
              </a:rPr>
              <a:t>Prof.  Lisa  R. Pruitt </a:t>
            </a:r>
          </a:p>
          <a:p>
            <a:pPr algn="ctr">
              <a:lnSpc>
                <a:spcPts val="4060"/>
              </a:lnSpc>
            </a:pPr>
            <a:r>
              <a:rPr lang="en-US" sz="2900" spc="58" dirty="0">
                <a:solidFill>
                  <a:srgbClr val="535D6B"/>
                </a:solidFill>
                <a:latin typeface="RoxboroughCF"/>
              </a:rPr>
              <a:t>Martin Luther King, Jr. Professor of Law</a:t>
            </a:r>
          </a:p>
          <a:p>
            <a:pPr algn="ctr">
              <a:lnSpc>
                <a:spcPts val="4060"/>
              </a:lnSpc>
            </a:pPr>
            <a:r>
              <a:rPr lang="en-US" sz="2900" spc="58" dirty="0">
                <a:solidFill>
                  <a:srgbClr val="535D6B"/>
                </a:solidFill>
                <a:latin typeface="RoxboroughCF"/>
              </a:rPr>
              <a:t> University of California, Davis </a:t>
            </a:r>
          </a:p>
          <a:p>
            <a:pPr algn="ctr">
              <a:lnSpc>
                <a:spcPts val="4060"/>
              </a:lnSpc>
            </a:pPr>
            <a:endParaRPr lang="en-US" sz="2900" spc="58" dirty="0">
              <a:solidFill>
                <a:srgbClr val="535D6B"/>
              </a:solidFill>
              <a:latin typeface="RoxboroughCF"/>
            </a:endParaRPr>
          </a:p>
          <a:p>
            <a:pPr algn="ctr">
              <a:lnSpc>
                <a:spcPts val="4060"/>
              </a:lnSpc>
            </a:pPr>
            <a:r>
              <a:rPr lang="en-US" sz="2900" spc="58" dirty="0">
                <a:solidFill>
                  <a:srgbClr val="535D6B"/>
                </a:solidFill>
                <a:latin typeface="RoxboroughCF"/>
              </a:rPr>
              <a:t>San Luis Obispo County Bar Association</a:t>
            </a:r>
          </a:p>
          <a:p>
            <a:pPr algn="ctr">
              <a:lnSpc>
                <a:spcPts val="4060"/>
              </a:lnSpc>
            </a:pPr>
            <a:endParaRPr lang="en-US" sz="2900" spc="58" dirty="0">
              <a:solidFill>
                <a:srgbClr val="535D6B"/>
              </a:solidFill>
              <a:latin typeface="RoxboroughCF"/>
            </a:endParaRPr>
          </a:p>
          <a:p>
            <a:pPr algn="ctr">
              <a:lnSpc>
                <a:spcPts val="4060"/>
              </a:lnSpc>
            </a:pPr>
            <a:endParaRPr lang="en-US" sz="2900" spc="58" dirty="0">
              <a:solidFill>
                <a:srgbClr val="535D6B"/>
              </a:solidFill>
              <a:latin typeface="RoxboroughCF"/>
            </a:endParaRPr>
          </a:p>
          <a:p>
            <a:pPr algn="ctr">
              <a:lnSpc>
                <a:spcPts val="4060"/>
              </a:lnSpc>
            </a:pPr>
            <a:r>
              <a:rPr lang="en-US" sz="2900" spc="58" dirty="0">
                <a:solidFill>
                  <a:srgbClr val="535D6B"/>
                </a:solidFill>
                <a:latin typeface="RoxboroughCF Bold"/>
              </a:rPr>
              <a:t>May 18, 2023</a:t>
            </a:r>
          </a:p>
          <a:p>
            <a:pPr algn="ctr">
              <a:lnSpc>
                <a:spcPts val="4060"/>
              </a:lnSpc>
              <a:spcBef>
                <a:spcPct val="0"/>
              </a:spcBef>
            </a:pPr>
            <a:endParaRPr lang="en-US" sz="2900" spc="58" dirty="0">
              <a:solidFill>
                <a:srgbClr val="535D6B"/>
              </a:solidFill>
              <a:latin typeface="RoxboroughCF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2BFE5-AC7B-B2A3-2CB6-5964523CC976}"/>
              </a:ext>
            </a:extLst>
          </p:cNvPr>
          <p:cNvSpPr>
            <a:spLocks noGrp="1"/>
          </p:cNvSpPr>
          <p:nvPr>
            <p:ph type="title"/>
          </p:nvPr>
        </p:nvSpPr>
        <p:spPr>
          <a:xfrm>
            <a:off x="457200" y="274638"/>
            <a:ext cx="15163800" cy="1143000"/>
          </a:xfrm>
        </p:spPr>
        <p:txBody>
          <a:bodyPr/>
          <a:lstStyle/>
          <a:p>
            <a:r>
              <a:rPr lang="en-US" sz="5400" dirty="0"/>
              <a:t>MSSA</a:t>
            </a:r>
            <a:r>
              <a:rPr lang="en-US" sz="4800" dirty="0"/>
              <a:t> </a:t>
            </a:r>
            <a:r>
              <a:rPr lang="en-US" sz="5400" dirty="0"/>
              <a:t>definitions</a:t>
            </a:r>
            <a:r>
              <a:rPr lang="en-US" dirty="0"/>
              <a:t> </a:t>
            </a:r>
          </a:p>
        </p:txBody>
      </p:sp>
      <p:sp>
        <p:nvSpPr>
          <p:cNvPr id="3" name="Content Placeholder 2">
            <a:extLst>
              <a:ext uri="{FF2B5EF4-FFF2-40B4-BE49-F238E27FC236}">
                <a16:creationId xmlns:a16="http://schemas.microsoft.com/office/drawing/2014/main" id="{75B7030A-1D85-4FCC-C78E-499EF6D0BD81}"/>
              </a:ext>
            </a:extLst>
          </p:cNvPr>
          <p:cNvSpPr>
            <a:spLocks noGrp="1"/>
          </p:cNvSpPr>
          <p:nvPr>
            <p:ph idx="1"/>
          </p:nvPr>
        </p:nvSpPr>
        <p:spPr>
          <a:xfrm>
            <a:off x="457200" y="1600200"/>
            <a:ext cx="14706600" cy="7429500"/>
          </a:xfrm>
        </p:spPr>
        <p:txBody>
          <a:bodyPr>
            <a:normAutofit/>
          </a:bodyPr>
          <a:lstStyle/>
          <a:p>
            <a:r>
              <a:rPr lang="en-US" sz="4400" dirty="0">
                <a:effectLst/>
                <a:latin typeface="Poppins" pitchFamily="2" charset="77"/>
                <a:cs typeface="Poppins" pitchFamily="2" charset="77"/>
              </a:rPr>
              <a:t>Creates of California bureaucracy </a:t>
            </a:r>
          </a:p>
          <a:p>
            <a:pPr lvl="1"/>
            <a:r>
              <a:rPr lang="en-US" sz="4000" dirty="0">
                <a:effectLst/>
                <a:latin typeface="Poppins" pitchFamily="2" charset="77"/>
                <a:cs typeface="Poppins" pitchFamily="2" charset="77"/>
              </a:rPr>
              <a:t>“Urban” MSSAs have populations between 75,000 and 125,000 people and reflect recognized community boundaries that share similar socio-economic and demographic characteristics</a:t>
            </a:r>
          </a:p>
          <a:p>
            <a:pPr lvl="1"/>
            <a:r>
              <a:rPr lang="en-US" sz="4000" dirty="0">
                <a:latin typeface="Poppins" pitchFamily="2" charset="77"/>
                <a:cs typeface="Poppins" pitchFamily="2" charset="77"/>
              </a:rPr>
              <a:t>”Rural” </a:t>
            </a:r>
            <a:r>
              <a:rPr lang="en-US" sz="4400" dirty="0">
                <a:effectLst/>
                <a:latin typeface="Poppins" pitchFamily="2" charset="77"/>
                <a:cs typeface="Poppins" pitchFamily="2" charset="77"/>
              </a:rPr>
              <a:t>MSSAs have 50,000 or fewer residents and population densities below 250 people per square mile</a:t>
            </a:r>
          </a:p>
          <a:p>
            <a:pPr lvl="1"/>
            <a:r>
              <a:rPr lang="en-US" sz="4400" dirty="0">
                <a:effectLst/>
                <a:latin typeface="Poppins" pitchFamily="2" charset="77"/>
                <a:cs typeface="Poppins" pitchFamily="2" charset="77"/>
              </a:rPr>
              <a:t>“Frontier” </a:t>
            </a:r>
            <a:r>
              <a:rPr lang="en-US" sz="4400" dirty="0">
                <a:latin typeface="Poppins" pitchFamily="2" charset="77"/>
                <a:cs typeface="Poppins" pitchFamily="2" charset="77"/>
              </a:rPr>
              <a:t>MSSAs defined by population densities of fewer than 11 persons per square mile.</a:t>
            </a:r>
            <a:endParaRPr lang="en-US" sz="4400" dirty="0">
              <a:effectLst/>
              <a:latin typeface="Poppins" pitchFamily="2" charset="77"/>
              <a:cs typeface="Poppins" pitchFamily="2" charset="77"/>
            </a:endParaRPr>
          </a:p>
          <a:p>
            <a:endParaRPr lang="en-US" sz="1800" dirty="0">
              <a:latin typeface="ACaslon"/>
            </a:endParaRPr>
          </a:p>
          <a:p>
            <a:endParaRPr lang="en-US" dirty="0"/>
          </a:p>
        </p:txBody>
      </p:sp>
    </p:spTree>
    <p:extLst>
      <p:ext uri="{BB962C8B-B14F-4D97-AF65-F5344CB8AC3E}">
        <p14:creationId xmlns:p14="http://schemas.microsoft.com/office/powerpoint/2010/main" val="1250394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BC02-8EB9-454B-AB86-2DC48AA3287F}"/>
              </a:ext>
            </a:extLst>
          </p:cNvPr>
          <p:cNvSpPr>
            <a:spLocks noGrp="1"/>
          </p:cNvSpPr>
          <p:nvPr>
            <p:ph type="title"/>
          </p:nvPr>
        </p:nvSpPr>
        <p:spPr>
          <a:xfrm>
            <a:off x="457200" y="274638"/>
            <a:ext cx="8839200" cy="1897062"/>
          </a:xfrm>
        </p:spPr>
        <p:txBody>
          <a:bodyPr/>
          <a:lstStyle/>
          <a:p>
            <a:r>
              <a:rPr lang="en-US" b="1" dirty="0">
                <a:latin typeface="Calibri" panose="020F0502020204030204" pitchFamily="34" charset="0"/>
                <a:cs typeface="Calibri" panose="020F0502020204030204" pitchFamily="34" charset="0"/>
              </a:rPr>
              <a:t>Advantage of MSSA Data</a:t>
            </a:r>
          </a:p>
        </p:txBody>
      </p:sp>
      <p:sp>
        <p:nvSpPr>
          <p:cNvPr id="3" name="Content Placeholder 2">
            <a:extLst>
              <a:ext uri="{FF2B5EF4-FFF2-40B4-BE49-F238E27FC236}">
                <a16:creationId xmlns:a16="http://schemas.microsoft.com/office/drawing/2014/main" id="{47AAE491-84ED-4091-B608-60AB83AF69E0}"/>
              </a:ext>
            </a:extLst>
          </p:cNvPr>
          <p:cNvSpPr>
            <a:spLocks noGrp="1"/>
          </p:cNvSpPr>
          <p:nvPr>
            <p:ph idx="1"/>
          </p:nvPr>
        </p:nvSpPr>
        <p:spPr>
          <a:xfrm>
            <a:off x="1676400" y="2457450"/>
            <a:ext cx="14782800" cy="7410450"/>
          </a:xfrm>
        </p:spPr>
        <p:txBody>
          <a:bodyPr>
            <a:normAutofit/>
          </a:bodyPr>
          <a:lstStyle/>
          <a:p>
            <a:r>
              <a:rPr lang="en-US" sz="4500" dirty="0">
                <a:cs typeface="Times New Roman" panose="02020603050405020304" pitchFamily="18" charset="0"/>
              </a:rPr>
              <a:t>Finer level of detail than county yields more useful information</a:t>
            </a:r>
          </a:p>
          <a:p>
            <a:pPr lvl="1"/>
            <a:r>
              <a:rPr lang="en-US" sz="3600" dirty="0">
                <a:cs typeface="Times New Roman" panose="02020603050405020304" pitchFamily="18" charset="0"/>
              </a:rPr>
              <a:t>Most metropolitan counties contain “rural” MSSAs</a:t>
            </a:r>
          </a:p>
          <a:p>
            <a:pPr lvl="1"/>
            <a:r>
              <a:rPr lang="en-US" sz="3600" dirty="0">
                <a:cs typeface="Times New Roman" panose="02020603050405020304" pitchFamily="18" charset="0"/>
              </a:rPr>
              <a:t>Only counties with no “rural” MSSAs are San Francisco and Orange</a:t>
            </a:r>
          </a:p>
          <a:p>
            <a:pPr lvl="1"/>
            <a:r>
              <a:rPr lang="en-US" sz="3600" dirty="0">
                <a:cs typeface="Times New Roman" panose="02020603050405020304" pitchFamily="18" charset="0"/>
              </a:rPr>
              <a:t>Fresno County features fifth largest city in the state but also contains 8 rural MSSAs (and only 6 urban MSSAs)</a:t>
            </a:r>
            <a:endParaRPr lang="is-IS" sz="3600" dirty="0">
              <a:cs typeface="Times New Roman" panose="02020603050405020304" pitchFamily="18" charset="0"/>
            </a:endParaRPr>
          </a:p>
          <a:p>
            <a:r>
              <a:rPr lang="is-IS" sz="4500" dirty="0">
                <a:cs typeface="Times New Roman" panose="02020603050405020304" pitchFamily="18" charset="0"/>
              </a:rPr>
              <a:t>But, county unit remains important because where the courthouse(s) is/are</a:t>
            </a:r>
            <a:endParaRPr lang="en-US" sz="4500" dirty="0">
              <a:cs typeface="Times New Roman" panose="02020603050405020304" pitchFamily="18" charset="0"/>
            </a:endParaRPr>
          </a:p>
          <a:p>
            <a:endParaRPr lang="en-US" dirty="0"/>
          </a:p>
        </p:txBody>
      </p:sp>
    </p:spTree>
    <p:extLst>
      <p:ext uri="{BB962C8B-B14F-4D97-AF65-F5344CB8AC3E}">
        <p14:creationId xmlns:p14="http://schemas.microsoft.com/office/powerpoint/2010/main" val="2333551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6002000" cy="2354262"/>
          </a:xfrm>
        </p:spPr>
        <p:txBody>
          <a:bodyPr>
            <a:normAutofit/>
          </a:bodyPr>
          <a:lstStyle/>
          <a:p>
            <a:r>
              <a:rPr lang="en-US" sz="5400" b="1" dirty="0">
                <a:latin typeface="Calibri" panose="020F0502020204030204" pitchFamily="34" charset="0"/>
                <a:cs typeface="Calibri" panose="020F0502020204030204" pitchFamily="34" charset="0"/>
              </a:rPr>
              <a:t>Statewide Distribution of Lawyers in California (2016)</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8833" y="2781300"/>
            <a:ext cx="16293408" cy="5035177"/>
          </a:xfrm>
        </p:spPr>
      </p:pic>
    </p:spTree>
    <p:extLst>
      <p:ext uri="{BB962C8B-B14F-4D97-AF65-F5344CB8AC3E}">
        <p14:creationId xmlns:p14="http://schemas.microsoft.com/office/powerpoint/2010/main" val="253482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8527-C938-4368-8A14-2431FF845B08}"/>
              </a:ext>
            </a:extLst>
          </p:cNvPr>
          <p:cNvSpPr>
            <a:spLocks noGrp="1"/>
          </p:cNvSpPr>
          <p:nvPr>
            <p:ph type="title"/>
          </p:nvPr>
        </p:nvSpPr>
        <p:spPr>
          <a:xfrm>
            <a:off x="973394" y="943900"/>
            <a:ext cx="5477201" cy="2514905"/>
          </a:xfrm>
        </p:spPr>
        <p:txBody>
          <a:bodyPr>
            <a:normAutofit/>
          </a:bodyPr>
          <a:lstStyle/>
          <a:p>
            <a:r>
              <a:rPr lang="en-US" b="1" dirty="0">
                <a:latin typeface="Calibri" panose="020F0502020204030204" pitchFamily="34" charset="0"/>
                <a:cs typeface="Calibri" panose="020F0502020204030204" pitchFamily="34" charset="0"/>
              </a:rPr>
              <a:t>California’s regions</a:t>
            </a:r>
          </a:p>
        </p:txBody>
      </p:sp>
      <p:pic>
        <p:nvPicPr>
          <p:cNvPr id="8" name="Content Placeholder 4" descr="A close up of a map&#10;&#10;Description generated with high confidence">
            <a:extLst>
              <a:ext uri="{FF2B5EF4-FFF2-40B4-BE49-F238E27FC236}">
                <a16:creationId xmlns:a16="http://schemas.microsoft.com/office/drawing/2014/main" id="{A16A8C27-6BA1-46F7-B34B-D93FB00CB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673" r="-2" b="32781"/>
          <a:stretch/>
        </p:blipFill>
        <p:spPr bwMode="auto">
          <a:xfrm>
            <a:off x="6606894" y="527550"/>
            <a:ext cx="11329416" cy="9759450"/>
          </a:xfrm>
          <a:prstGeom prst="rect">
            <a:avLst/>
          </a:prstGeom>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53034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5849600" cy="2278062"/>
          </a:xfrm>
        </p:spPr>
        <p:txBody>
          <a:bodyPr>
            <a:normAutofit/>
          </a:bodyPr>
          <a:lstStyle/>
          <a:p>
            <a:r>
              <a:rPr lang="en-US" b="1" dirty="0">
                <a:latin typeface="Calibri" panose="020F0502020204030204" pitchFamily="34" charset="0"/>
                <a:cs typeface="Calibri" panose="020F0502020204030204" pitchFamily="34" charset="0"/>
              </a:rPr>
              <a:t>Regional Distribution: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Residents per Attorney and Lawyers per Square Mile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072" y="2781300"/>
            <a:ext cx="17186882" cy="5105400"/>
          </a:xfrm>
          <a:prstGeom prst="rect">
            <a:avLst/>
          </a:prstGeom>
        </p:spPr>
      </p:pic>
    </p:spTree>
    <p:extLst>
      <p:ext uri="{BB962C8B-B14F-4D97-AF65-F5344CB8AC3E}">
        <p14:creationId xmlns:p14="http://schemas.microsoft.com/office/powerpoint/2010/main" val="3203084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n a white background&#10;&#10;Description generated with high confidence">
            <a:extLst>
              <a:ext uri="{FF2B5EF4-FFF2-40B4-BE49-F238E27FC236}">
                <a16:creationId xmlns:a16="http://schemas.microsoft.com/office/drawing/2014/main" id="{EFB48355-C509-4608-A04F-8D4B2F507E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9" b="34106"/>
          <a:stretch/>
        </p:blipFill>
        <p:spPr bwMode="auto">
          <a:xfrm>
            <a:off x="4206240" y="1355802"/>
            <a:ext cx="9875520" cy="8311896"/>
          </a:xfrm>
          <a:prstGeom prst="rect">
            <a:avLst/>
          </a:prstGeom>
          <a:ln>
            <a:noFill/>
          </a:ln>
          <a:extLst>
            <a:ext uri="{53640926-AAD7-44d8-BBD7-CCE9431645EC}">
              <a14:shadowObscured xmlns:a14="http://schemas.microsoft.com/office/drawing/2010/main" xmlns=""/>
            </a:ext>
          </a:extLst>
        </p:spPr>
      </p:pic>
      <p:sp>
        <p:nvSpPr>
          <p:cNvPr id="3" name="TextBox 2">
            <a:extLst>
              <a:ext uri="{FF2B5EF4-FFF2-40B4-BE49-F238E27FC236}">
                <a16:creationId xmlns:a16="http://schemas.microsoft.com/office/drawing/2014/main" id="{D90E3411-FF47-4456-A7ED-C4FF3A935C76}"/>
              </a:ext>
            </a:extLst>
          </p:cNvPr>
          <p:cNvSpPr txBox="1"/>
          <p:nvPr/>
        </p:nvSpPr>
        <p:spPr>
          <a:xfrm>
            <a:off x="0" y="644537"/>
            <a:ext cx="18288000" cy="830997"/>
          </a:xfrm>
          <a:prstGeom prst="rect">
            <a:avLst/>
          </a:prstGeom>
          <a:noFill/>
        </p:spPr>
        <p:txBody>
          <a:bodyPr wrap="square" rtlCol="0">
            <a:spAutoFit/>
          </a:bodyPr>
          <a:lstStyle/>
          <a:p>
            <a:pPr algn="ctr"/>
            <a:r>
              <a:rPr lang="en-US" sz="4800" b="1" cap="small" dirty="0">
                <a:latin typeface="Calibri" panose="020F0502020204030204" pitchFamily="34" charset="0"/>
                <a:ea typeface="Calibri" panose="020F0502020204030204" pitchFamily="34" charset="0"/>
                <a:cs typeface="Calibri" panose="020F0502020204030204" pitchFamily="34" charset="0"/>
              </a:rPr>
              <a:t>County-Level Poverty Rate</a:t>
            </a:r>
            <a:endParaRPr lang="en-US" sz="48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2296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8527-C938-4368-8A14-2431FF845B08}"/>
              </a:ext>
            </a:extLst>
          </p:cNvPr>
          <p:cNvSpPr>
            <a:spLocks noGrp="1"/>
          </p:cNvSpPr>
          <p:nvPr>
            <p:ph type="title"/>
          </p:nvPr>
        </p:nvSpPr>
        <p:spPr>
          <a:xfrm>
            <a:off x="973394" y="943900"/>
            <a:ext cx="5477201" cy="2514905"/>
          </a:xfrm>
        </p:spPr>
        <p:txBody>
          <a:bodyPr>
            <a:normAutofit/>
          </a:bodyPr>
          <a:lstStyle/>
          <a:p>
            <a:r>
              <a:rPr lang="en-US" b="1" dirty="0">
                <a:latin typeface="Calibri" panose="020F0502020204030204" pitchFamily="34" charset="0"/>
                <a:cs typeface="Calibri" panose="020F0502020204030204" pitchFamily="34" charset="0"/>
              </a:rPr>
              <a:t>County-level Attorney Distribution </a:t>
            </a:r>
          </a:p>
        </p:txBody>
      </p:sp>
      <p:pic>
        <p:nvPicPr>
          <p:cNvPr id="5" name="Picture 4" descr="A close up of a map&#10;&#10;Description generated with high confidence">
            <a:extLst>
              <a:ext uri="{FF2B5EF4-FFF2-40B4-BE49-F238E27FC236}">
                <a16:creationId xmlns:a16="http://schemas.microsoft.com/office/drawing/2014/main" id="{3A98FAD8-C4B6-4FC8-97B1-C00ECF71FC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19" b="34276"/>
          <a:stretch/>
        </p:blipFill>
        <p:spPr bwMode="auto">
          <a:xfrm>
            <a:off x="6617597" y="385012"/>
            <a:ext cx="11073635" cy="9272327"/>
          </a:xfrm>
          <a:prstGeom prst="rect">
            <a:avLst/>
          </a:prstGeom>
          <a:ln>
            <a:noFill/>
          </a:ln>
          <a:extLst>
            <a:ext uri="{53640926-AAD7-44d8-BBD7-CCE9431645EC}">
              <a14:shadowObscured xmlns:a14="http://schemas.microsoft.com/office/drawing/2010/main" xmlns=""/>
            </a:ext>
          </a:extLst>
        </p:spPr>
      </p:pic>
      <p:sp>
        <p:nvSpPr>
          <p:cNvPr id="6" name="TextBox 5">
            <a:extLst>
              <a:ext uri="{FF2B5EF4-FFF2-40B4-BE49-F238E27FC236}">
                <a16:creationId xmlns:a16="http://schemas.microsoft.com/office/drawing/2014/main" id="{943BF431-40D8-4201-88B0-9BE8268B7602}"/>
              </a:ext>
            </a:extLst>
          </p:cNvPr>
          <p:cNvSpPr txBox="1"/>
          <p:nvPr/>
        </p:nvSpPr>
        <p:spPr>
          <a:xfrm>
            <a:off x="2093495" y="5814471"/>
            <a:ext cx="7050506" cy="923330"/>
          </a:xfrm>
          <a:prstGeom prst="rect">
            <a:avLst/>
          </a:prstGeom>
          <a:noFill/>
        </p:spPr>
        <p:txBody>
          <a:bodyPr wrap="square" rtlCol="0">
            <a:spAutoFit/>
          </a:bodyPr>
          <a:lstStyle/>
          <a:p>
            <a:pPr algn="ctr"/>
            <a:r>
              <a:rPr lang="en-US" sz="2700" cap="small" dirty="0">
                <a:latin typeface="Times New Roman" panose="02020603050405020304" pitchFamily="18" charset="0"/>
                <a:ea typeface="Calibri" panose="020F0502020204030204" pitchFamily="34" charset="0"/>
              </a:rPr>
              <a:t>Map 3: Residents per Attorney by County</a:t>
            </a:r>
          </a:p>
          <a:p>
            <a:pPr algn="ctr"/>
            <a:r>
              <a:rPr lang="en-US" sz="2700" i="1" cap="small" dirty="0">
                <a:latin typeface="Times New Roman" panose="02020603050405020304" pitchFamily="18" charset="0"/>
                <a:ea typeface="Calibri" panose="020F0502020204030204" pitchFamily="34" charset="0"/>
              </a:rPr>
              <a:t>Darker = Higher Attorney Density</a:t>
            </a:r>
            <a:endParaRPr lang="en-US" sz="27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9144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713DE0-E139-4FB3-BA6A-E32FCFF0DB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9" b="33086"/>
          <a:stretch/>
        </p:blipFill>
        <p:spPr bwMode="auto">
          <a:xfrm>
            <a:off x="6648314" y="457199"/>
            <a:ext cx="11042921" cy="9368084"/>
          </a:xfrm>
          <a:prstGeom prst="rect">
            <a:avLst/>
          </a:prstGeom>
          <a:ln>
            <a:noFill/>
          </a:ln>
          <a:extLst>
            <a:ext uri="{53640926-AAD7-44d8-BBD7-CCE9431645EC}">
              <a14:shadowObscured xmlns:a14="http://schemas.microsoft.com/office/drawing/2010/main" xmlns=""/>
            </a:ext>
          </a:extLst>
        </p:spPr>
      </p:pic>
      <p:sp>
        <p:nvSpPr>
          <p:cNvPr id="2" name="Title 1">
            <a:extLst>
              <a:ext uri="{FF2B5EF4-FFF2-40B4-BE49-F238E27FC236}">
                <a16:creationId xmlns:a16="http://schemas.microsoft.com/office/drawing/2014/main" id="{CB8C8527-C938-4368-8A14-2431FF845B08}"/>
              </a:ext>
            </a:extLst>
          </p:cNvPr>
          <p:cNvSpPr>
            <a:spLocks noGrp="1"/>
          </p:cNvSpPr>
          <p:nvPr>
            <p:ph type="title"/>
          </p:nvPr>
        </p:nvSpPr>
        <p:spPr>
          <a:xfrm>
            <a:off x="973394" y="943900"/>
            <a:ext cx="5477201" cy="2514905"/>
          </a:xfrm>
        </p:spPr>
        <p:txBody>
          <a:bodyPr>
            <a:normAutofit/>
          </a:bodyPr>
          <a:lstStyle/>
          <a:p>
            <a:r>
              <a:rPr lang="en-US" b="1" dirty="0">
                <a:latin typeface="Calibri" panose="020F0502020204030204" pitchFamily="34" charset="0"/>
                <a:cs typeface="Calibri" panose="020F0502020204030204" pitchFamily="34" charset="0"/>
              </a:rPr>
              <a:t>MSSA-Level</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Attorney</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Distribution </a:t>
            </a:r>
          </a:p>
        </p:txBody>
      </p:sp>
      <p:sp>
        <p:nvSpPr>
          <p:cNvPr id="6" name="TextBox 5">
            <a:extLst>
              <a:ext uri="{FF2B5EF4-FFF2-40B4-BE49-F238E27FC236}">
                <a16:creationId xmlns:a16="http://schemas.microsoft.com/office/drawing/2014/main" id="{943BF431-40D8-4201-88B0-9BE8268B7602}"/>
              </a:ext>
            </a:extLst>
          </p:cNvPr>
          <p:cNvSpPr txBox="1"/>
          <p:nvPr/>
        </p:nvSpPr>
        <p:spPr>
          <a:xfrm>
            <a:off x="2084529" y="5905500"/>
            <a:ext cx="7050506" cy="646331"/>
          </a:xfrm>
          <a:prstGeom prst="rect">
            <a:avLst/>
          </a:prstGeom>
          <a:noFill/>
        </p:spPr>
        <p:txBody>
          <a:bodyPr wrap="square" rtlCol="0">
            <a:spAutoFit/>
          </a:bodyPr>
          <a:lstStyle/>
          <a:p>
            <a:pPr algn="ctr"/>
            <a:r>
              <a:rPr lang="en-US" sz="3600" b="1" cap="small" dirty="0">
                <a:latin typeface="Calibri" panose="020F0502020204030204" pitchFamily="34" charset="0"/>
                <a:ea typeface="Calibri" panose="020F0502020204030204" pitchFamily="34" charset="0"/>
                <a:cs typeface="Calibri" panose="020F0502020204030204" pitchFamily="34" charset="0"/>
              </a:rPr>
              <a:t>Residents per Attorney (MSSA)</a:t>
            </a:r>
            <a:endParaRPr lang="en-US" sz="2700" i="1" dirty="0">
              <a:latin typeface="Times New Roman" panose="02020603050405020304" pitchFamily="18" charset="0"/>
              <a:ea typeface="Calibri" panose="020F0502020204030204" pitchFamily="34" charset="0"/>
            </a:endParaRPr>
          </a:p>
        </p:txBody>
      </p:sp>
      <p:sp>
        <p:nvSpPr>
          <p:cNvPr id="3" name="Oval 2">
            <a:extLst>
              <a:ext uri="{FF2B5EF4-FFF2-40B4-BE49-F238E27FC236}">
                <a16:creationId xmlns:a16="http://schemas.microsoft.com/office/drawing/2014/main" id="{6399D7C4-4537-7395-0D2B-07D0375D4041}"/>
              </a:ext>
            </a:extLst>
          </p:cNvPr>
          <p:cNvSpPr/>
          <p:nvPr/>
        </p:nvSpPr>
        <p:spPr>
          <a:xfrm>
            <a:off x="9601200" y="5905500"/>
            <a:ext cx="3124200" cy="2438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72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15697200" cy="1287462"/>
          </a:xfrm>
        </p:spPr>
        <p:txBody>
          <a:bodyPr>
            <a:normAutofit/>
          </a:bodyPr>
          <a:lstStyle/>
          <a:p>
            <a:r>
              <a:rPr lang="en-US" b="1" cap="small" dirty="0"/>
              <a:t>Mapping Attorney Presence in California (2016):  The Meeker Data</a:t>
            </a:r>
          </a:p>
        </p:txBody>
      </p:sp>
      <p:pic>
        <p:nvPicPr>
          <p:cNvPr id="6" name="Picture 5" descr="A close up of a map&#10;&#10;Description generated with very high confidence">
            <a:extLst>
              <a:ext uri="{FF2B5EF4-FFF2-40B4-BE49-F238E27FC236}">
                <a16:creationId xmlns:a16="http://schemas.microsoft.com/office/drawing/2014/main" id="{FFE53749-648A-445D-93D7-C246A8E019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83" b="27309"/>
          <a:stretch/>
        </p:blipFill>
        <p:spPr bwMode="auto">
          <a:xfrm>
            <a:off x="3712433" y="1562100"/>
            <a:ext cx="10022520" cy="8495759"/>
          </a:xfrm>
          <a:prstGeom prst="rect">
            <a:avLst/>
          </a:prstGeom>
          <a:ln>
            <a:noFill/>
          </a:ln>
          <a:extLst>
            <a:ext uri="{53640926-AAD7-44d8-BBD7-CCE9431645EC}">
              <a14:shadowObscured xmlns:a14="http://schemas.microsoft.com/office/drawing/2010/main" xmlns=""/>
            </a:ext>
          </a:extLst>
        </p:spPr>
      </p:pic>
      <p:sp>
        <p:nvSpPr>
          <p:cNvPr id="2" name="Oval 1">
            <a:extLst>
              <a:ext uri="{FF2B5EF4-FFF2-40B4-BE49-F238E27FC236}">
                <a16:creationId xmlns:a16="http://schemas.microsoft.com/office/drawing/2014/main" id="{29355CCF-5A38-C4D0-8F4A-987D1FF3C89A}"/>
              </a:ext>
            </a:extLst>
          </p:cNvPr>
          <p:cNvSpPr/>
          <p:nvPr/>
        </p:nvSpPr>
        <p:spPr>
          <a:xfrm>
            <a:off x="6705600" y="6134100"/>
            <a:ext cx="2819400" cy="25908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7BD49C-1346-2B12-B61A-73EF1C968113}"/>
              </a:ext>
            </a:extLst>
          </p:cNvPr>
          <p:cNvSpPr txBox="1"/>
          <p:nvPr/>
        </p:nvSpPr>
        <p:spPr>
          <a:xfrm>
            <a:off x="11430001" y="2247900"/>
            <a:ext cx="4724400" cy="1077218"/>
          </a:xfrm>
          <a:prstGeom prst="rect">
            <a:avLst/>
          </a:prstGeom>
          <a:noFill/>
        </p:spPr>
        <p:txBody>
          <a:bodyPr wrap="square" rtlCol="0">
            <a:spAutoFit/>
          </a:bodyPr>
          <a:lstStyle/>
          <a:p>
            <a:r>
              <a:rPr lang="en-US" sz="3200" cap="small" dirty="0">
                <a:latin typeface="Calibri" panose="020F0502020204030204" pitchFamily="34" charset="0"/>
                <a:ea typeface="Calibri" panose="020F0502020204030204" pitchFamily="34" charset="0"/>
                <a:cs typeface="Calibri" panose="020F0502020204030204" pitchFamily="34" charset="0"/>
              </a:rPr>
              <a:t>Population (by MSSA) and Attorneys (Pink Dots)</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6156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7738-D873-4884-92AE-24C636DD87BB}"/>
              </a:ext>
            </a:extLst>
          </p:cNvPr>
          <p:cNvSpPr>
            <a:spLocks noGrp="1"/>
          </p:cNvSpPr>
          <p:nvPr>
            <p:ph type="title"/>
          </p:nvPr>
        </p:nvSpPr>
        <p:spPr/>
        <p:txBody>
          <a:bodyPr/>
          <a:lstStyle/>
          <a:p>
            <a:r>
              <a:rPr lang="en-US" dirty="0">
                <a:cs typeface="Times New Roman" panose="02020603050405020304" pitchFamily="18" charset="0"/>
              </a:rPr>
              <a:t>Fresno County</a:t>
            </a:r>
          </a:p>
        </p:txBody>
      </p:sp>
      <p:pic>
        <p:nvPicPr>
          <p:cNvPr id="5" name="Content Placeholder 4" descr="A close up of a logo&#10;&#10;Description generated with high confidence">
            <a:extLst>
              <a:ext uri="{FF2B5EF4-FFF2-40B4-BE49-F238E27FC236}">
                <a16:creationId xmlns:a16="http://schemas.microsoft.com/office/drawing/2014/main" id="{C4DF5E31-3062-47CA-95BE-968A92564E5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730" r="6135"/>
          <a:stretch/>
        </p:blipFill>
        <p:spPr>
          <a:xfrm>
            <a:off x="2" y="2632931"/>
            <a:ext cx="9258300" cy="6720840"/>
          </a:xfrm>
          <a:prstGeom prst="rect">
            <a:avLst/>
          </a:prstGeom>
        </p:spPr>
      </p:pic>
      <p:sp>
        <p:nvSpPr>
          <p:cNvPr id="4" name="Content Placeholder 3">
            <a:extLst>
              <a:ext uri="{FF2B5EF4-FFF2-40B4-BE49-F238E27FC236}">
                <a16:creationId xmlns:a16="http://schemas.microsoft.com/office/drawing/2014/main" id="{F3C7B6D4-6574-455B-8437-5E083E4DA444}"/>
              </a:ext>
            </a:extLst>
          </p:cNvPr>
          <p:cNvSpPr>
            <a:spLocks noGrp="1"/>
          </p:cNvSpPr>
          <p:nvPr>
            <p:ph sz="half" idx="2"/>
          </p:nvPr>
        </p:nvSpPr>
        <p:spPr>
          <a:xfrm>
            <a:off x="9258300" y="1876927"/>
            <a:ext cx="7772400" cy="7388519"/>
          </a:xfrm>
        </p:spPr>
        <p:txBody>
          <a:bodyPr>
            <a:normAutofit/>
          </a:bodyPr>
          <a:lstStyle/>
          <a:p>
            <a:r>
              <a:rPr lang="en-US" sz="3600" dirty="0">
                <a:latin typeface="+mj-lt"/>
                <a:cs typeface="Times New Roman" panose="02020603050405020304" pitchFamily="18" charset="0"/>
              </a:rPr>
              <a:t>6000 square miles, 98% rural or frontier </a:t>
            </a:r>
          </a:p>
          <a:p>
            <a:r>
              <a:rPr lang="en-US" sz="3600" dirty="0">
                <a:latin typeface="+mj-lt"/>
                <a:cs typeface="Times New Roman" panose="02020603050405020304" pitchFamily="18" charset="0"/>
              </a:rPr>
              <a:t>37% of county’s population rural or frontier, but just 5% of attorneys are</a:t>
            </a:r>
          </a:p>
          <a:p>
            <a:r>
              <a:rPr lang="en-US" sz="3600" dirty="0">
                <a:latin typeface="+mj-lt"/>
                <a:cs typeface="Times New Roman" panose="02020603050405020304" pitchFamily="18" charset="0"/>
              </a:rPr>
              <a:t>Fresno (City) 5</a:t>
            </a:r>
            <a:r>
              <a:rPr lang="en-US" sz="3600" baseline="30000" dirty="0">
                <a:latin typeface="+mj-lt"/>
                <a:cs typeface="Times New Roman" panose="02020603050405020304" pitchFamily="18" charset="0"/>
              </a:rPr>
              <a:t>th</a:t>
            </a:r>
            <a:r>
              <a:rPr lang="en-US" sz="3600" dirty="0">
                <a:latin typeface="+mj-lt"/>
                <a:cs typeface="Times New Roman" panose="02020603050405020304" pitchFamily="18" charset="0"/>
              </a:rPr>
              <a:t> largest in California</a:t>
            </a:r>
          </a:p>
          <a:p>
            <a:r>
              <a:rPr lang="en-US" sz="3600" dirty="0">
                <a:latin typeface="+mj-lt"/>
                <a:cs typeface="Times New Roman" panose="02020603050405020304" pitchFamily="18" charset="0"/>
              </a:rPr>
              <a:t>Urban attorney-to-residents ratio:  1:417</a:t>
            </a:r>
          </a:p>
          <a:p>
            <a:r>
              <a:rPr lang="en-US" sz="3600" dirty="0">
                <a:latin typeface="+mj-lt"/>
                <a:cs typeface="Times New Roman" panose="02020603050405020304" pitchFamily="18" charset="0"/>
              </a:rPr>
              <a:t>Rural/Frontier ratio:  1:2887</a:t>
            </a:r>
          </a:p>
          <a:p>
            <a:r>
              <a:rPr lang="en-US" sz="3600" dirty="0">
                <a:latin typeface="+mj-lt"/>
                <a:cs typeface="Times New Roman" panose="02020603050405020304" pitchFamily="18" charset="0"/>
              </a:rPr>
              <a:t>Each urban attorneys serves 0.06 square miles</a:t>
            </a:r>
          </a:p>
          <a:p>
            <a:r>
              <a:rPr lang="en-US" sz="3600" dirty="0">
                <a:latin typeface="+mj-lt"/>
                <a:cs typeface="Times New Roman" panose="02020603050405020304" pitchFamily="18" charset="0"/>
              </a:rPr>
              <a:t>Each rural/frontier attorney serves 48 square miles</a:t>
            </a:r>
          </a:p>
          <a:p>
            <a:endParaRPr lang="en-US" dirty="0"/>
          </a:p>
        </p:txBody>
      </p:sp>
    </p:spTree>
    <p:extLst>
      <p:ext uri="{BB962C8B-B14F-4D97-AF65-F5344CB8AC3E}">
        <p14:creationId xmlns:p14="http://schemas.microsoft.com/office/powerpoint/2010/main" val="3272243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35D6B"/>
        </a:solidFill>
        <a:effectLst/>
      </p:bgPr>
    </p:bg>
    <p:spTree>
      <p:nvGrpSpPr>
        <p:cNvPr id="1" name=""/>
        <p:cNvGrpSpPr/>
        <p:nvPr/>
      </p:nvGrpSpPr>
      <p:grpSpPr>
        <a:xfrm>
          <a:off x="0" y="0"/>
          <a:ext cx="0" cy="0"/>
          <a:chOff x="0" y="0"/>
          <a:chExt cx="0" cy="0"/>
        </a:xfrm>
      </p:grpSpPr>
      <p:grpSp>
        <p:nvGrpSpPr>
          <p:cNvPr id="2" name="Group 2"/>
          <p:cNvGrpSpPr/>
          <p:nvPr/>
        </p:nvGrpSpPr>
        <p:grpSpPr>
          <a:xfrm>
            <a:off x="846306" y="7093409"/>
            <a:ext cx="16082100" cy="1000799"/>
            <a:chOff x="0" y="0"/>
            <a:chExt cx="21442800" cy="1334399"/>
          </a:xfrm>
        </p:grpSpPr>
        <p:sp>
          <p:nvSpPr>
            <p:cNvPr id="3" name="AutoShape 3"/>
            <p:cNvSpPr/>
            <p:nvPr/>
          </p:nvSpPr>
          <p:spPr>
            <a:xfrm>
              <a:off x="0" y="0"/>
              <a:ext cx="21442800" cy="17989"/>
            </a:xfrm>
            <a:prstGeom prst="rect">
              <a:avLst/>
            </a:prstGeom>
            <a:solidFill>
              <a:srgbClr val="F0F2F4"/>
            </a:solidFill>
          </p:spPr>
        </p:sp>
        <p:sp>
          <p:nvSpPr>
            <p:cNvPr id="4" name="TextBox 4"/>
            <p:cNvSpPr txBox="1"/>
            <p:nvPr/>
          </p:nvSpPr>
          <p:spPr>
            <a:xfrm>
              <a:off x="0" y="621383"/>
              <a:ext cx="21442800" cy="713016"/>
            </a:xfrm>
            <a:prstGeom prst="rect">
              <a:avLst/>
            </a:prstGeom>
          </p:spPr>
          <p:txBody>
            <a:bodyPr lIns="0" tIns="0" rIns="0" bIns="0" rtlCol="0" anchor="t">
              <a:spAutoFit/>
            </a:bodyPr>
            <a:lstStyle/>
            <a:p>
              <a:pPr>
                <a:lnSpc>
                  <a:spcPts val="3790"/>
                </a:lnSpc>
              </a:pPr>
              <a:r>
                <a:rPr lang="en-US" sz="4400" b="1" spc="25" dirty="0">
                  <a:solidFill>
                    <a:srgbClr val="F0F2F4"/>
                  </a:solidFill>
                  <a:latin typeface="Poppins Light"/>
                </a:rPr>
                <a:t>National attention to rural lawyer shortage since 2013</a:t>
              </a:r>
            </a:p>
          </p:txBody>
        </p:sp>
      </p:grpSp>
      <p:grpSp>
        <p:nvGrpSpPr>
          <p:cNvPr id="9" name="Group 9"/>
          <p:cNvGrpSpPr/>
          <p:nvPr/>
        </p:nvGrpSpPr>
        <p:grpSpPr>
          <a:xfrm>
            <a:off x="16597513" y="9091265"/>
            <a:ext cx="661787" cy="167035"/>
            <a:chOff x="0" y="0"/>
            <a:chExt cx="2012677" cy="508000"/>
          </a:xfrm>
        </p:grpSpPr>
        <p:sp>
          <p:nvSpPr>
            <p:cNvPr id="10" name="Freeform 10"/>
            <p:cNvSpPr/>
            <p:nvPr/>
          </p:nvSpPr>
          <p:spPr>
            <a:xfrm>
              <a:off x="0" y="215900"/>
              <a:ext cx="1716767" cy="76200"/>
            </a:xfrm>
            <a:custGeom>
              <a:avLst/>
              <a:gdLst/>
              <a:ahLst/>
              <a:cxnLst/>
              <a:rect l="l" t="t" r="r" b="b"/>
              <a:pathLst>
                <a:path w="1716767" h="76200">
                  <a:moveTo>
                    <a:pt x="0" y="0"/>
                  </a:moveTo>
                  <a:lnTo>
                    <a:pt x="1716767" y="0"/>
                  </a:lnTo>
                  <a:lnTo>
                    <a:pt x="1716767" y="76200"/>
                  </a:lnTo>
                  <a:lnTo>
                    <a:pt x="0" y="76200"/>
                  </a:lnTo>
                  <a:close/>
                </a:path>
              </a:pathLst>
            </a:custGeom>
            <a:solidFill>
              <a:srgbClr val="F0F2F4"/>
            </a:solidFill>
          </p:spPr>
        </p:sp>
        <p:sp>
          <p:nvSpPr>
            <p:cNvPr id="11" name="Freeform 11"/>
            <p:cNvSpPr/>
            <p:nvPr/>
          </p:nvSpPr>
          <p:spPr>
            <a:xfrm>
              <a:off x="1638027" y="1270"/>
              <a:ext cx="374650" cy="505460"/>
            </a:xfrm>
            <a:custGeom>
              <a:avLst/>
              <a:gdLst/>
              <a:ahLst/>
              <a:cxnLst/>
              <a:rect l="l" t="t" r="r" b="b"/>
              <a:pathLst>
                <a:path w="374650" h="505460">
                  <a:moveTo>
                    <a:pt x="0" y="505460"/>
                  </a:moveTo>
                  <a:lnTo>
                    <a:pt x="0" y="0"/>
                  </a:lnTo>
                  <a:lnTo>
                    <a:pt x="374650" y="252730"/>
                  </a:lnTo>
                  <a:close/>
                </a:path>
              </a:pathLst>
            </a:custGeom>
            <a:solidFill>
              <a:srgbClr val="F0F2F4"/>
            </a:solidFill>
          </p:spPr>
        </p:sp>
      </p:grpSp>
      <p:grpSp>
        <p:nvGrpSpPr>
          <p:cNvPr id="12" name="Group 12"/>
          <p:cNvGrpSpPr/>
          <p:nvPr/>
        </p:nvGrpSpPr>
        <p:grpSpPr>
          <a:xfrm>
            <a:off x="846306" y="1603299"/>
            <a:ext cx="16082100" cy="5155130"/>
            <a:chOff x="0" y="0"/>
            <a:chExt cx="21442800" cy="6873507"/>
          </a:xfrm>
        </p:grpSpPr>
        <p:grpSp>
          <p:nvGrpSpPr>
            <p:cNvPr id="13" name="Group 13"/>
            <p:cNvGrpSpPr>
              <a:grpSpLocks noChangeAspect="1"/>
            </p:cNvGrpSpPr>
            <p:nvPr/>
          </p:nvGrpSpPr>
          <p:grpSpPr>
            <a:xfrm>
              <a:off x="0" y="0"/>
              <a:ext cx="5162735" cy="6873507"/>
              <a:chOff x="0" y="0"/>
              <a:chExt cx="3663950" cy="4878070"/>
            </a:xfrm>
          </p:grpSpPr>
          <p:sp>
            <p:nvSpPr>
              <p:cNvPr id="14" name="Freeform 14"/>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l="-754" t="650" r="-754" b="650"/>
                </a:stretch>
              </a:blipFill>
            </p:spPr>
          </p:sp>
          <p:sp>
            <p:nvSpPr>
              <p:cNvPr id="15" name="Freeform 1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B8C6DD"/>
              </a:solidFill>
            </p:spPr>
          </p:sp>
        </p:grpSp>
        <p:grpSp>
          <p:nvGrpSpPr>
            <p:cNvPr id="16" name="Group 16"/>
            <p:cNvGrpSpPr>
              <a:grpSpLocks noChangeAspect="1"/>
            </p:cNvGrpSpPr>
            <p:nvPr/>
          </p:nvGrpSpPr>
          <p:grpSpPr>
            <a:xfrm>
              <a:off x="5426688" y="0"/>
              <a:ext cx="5162735" cy="6873507"/>
              <a:chOff x="0" y="0"/>
              <a:chExt cx="3663950" cy="4878070"/>
            </a:xfrm>
          </p:grpSpPr>
          <p:sp>
            <p:nvSpPr>
              <p:cNvPr id="17" name="Freeform 17"/>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5682" t="650" r="-5682" b="650"/>
                </a:stretch>
              </a:blipFill>
            </p:spPr>
          </p:sp>
          <p:sp>
            <p:nvSpPr>
              <p:cNvPr id="18" name="Freeform 18"/>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B8C6DD"/>
              </a:solidFill>
            </p:spPr>
          </p:sp>
        </p:grpSp>
        <p:grpSp>
          <p:nvGrpSpPr>
            <p:cNvPr id="19" name="Group 19"/>
            <p:cNvGrpSpPr>
              <a:grpSpLocks noChangeAspect="1"/>
            </p:cNvGrpSpPr>
            <p:nvPr/>
          </p:nvGrpSpPr>
          <p:grpSpPr>
            <a:xfrm>
              <a:off x="10853377" y="0"/>
              <a:ext cx="5162735" cy="6873507"/>
              <a:chOff x="0" y="0"/>
              <a:chExt cx="3663950" cy="4878070"/>
            </a:xfrm>
          </p:grpSpPr>
          <p:sp>
            <p:nvSpPr>
              <p:cNvPr id="20" name="Freeform 20"/>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l="-6339" t="650" r="-6339" b="650"/>
                </a:stretch>
              </a:blipFill>
            </p:spPr>
          </p:sp>
          <p:sp>
            <p:nvSpPr>
              <p:cNvPr id="21" name="Freeform 21"/>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B8C6DD"/>
              </a:solidFill>
            </p:spPr>
          </p:sp>
        </p:grpSp>
        <p:grpSp>
          <p:nvGrpSpPr>
            <p:cNvPr id="22" name="Group 22"/>
            <p:cNvGrpSpPr>
              <a:grpSpLocks noChangeAspect="1"/>
            </p:cNvGrpSpPr>
            <p:nvPr/>
          </p:nvGrpSpPr>
          <p:grpSpPr>
            <a:xfrm>
              <a:off x="16280065" y="0"/>
              <a:ext cx="5162735" cy="6873507"/>
              <a:chOff x="0" y="0"/>
              <a:chExt cx="3663950" cy="4878070"/>
            </a:xfrm>
          </p:grpSpPr>
          <p:sp>
            <p:nvSpPr>
              <p:cNvPr id="23" name="Freeform 23"/>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866" t="-1556" r="866" b="-19640"/>
                </a:stretch>
              </a:blipFill>
            </p:spPr>
          </p:sp>
          <p:sp>
            <p:nvSpPr>
              <p:cNvPr id="24" name="Freeform 24"/>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B8C6DD"/>
              </a:solidFill>
            </p:spPr>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79F0-9D4B-4CBE-BE6A-49DC739FC388}"/>
              </a:ext>
            </a:extLst>
          </p:cNvPr>
          <p:cNvSpPr>
            <a:spLocks noGrp="1"/>
          </p:cNvSpPr>
          <p:nvPr>
            <p:ph type="title"/>
          </p:nvPr>
        </p:nvSpPr>
        <p:spPr/>
        <p:txBody>
          <a:bodyPr/>
          <a:lstStyle/>
          <a:p>
            <a:r>
              <a:rPr lang="en-US" dirty="0">
                <a:cs typeface="Times New Roman" panose="02020603050405020304" pitchFamily="18" charset="0"/>
              </a:rPr>
              <a:t>Shasta County</a:t>
            </a:r>
          </a:p>
        </p:txBody>
      </p:sp>
      <p:pic>
        <p:nvPicPr>
          <p:cNvPr id="5" name="Content Placeholder 4" descr="A close up of a logo&#10;&#10;Description generated with very high confidence">
            <a:extLst>
              <a:ext uri="{FF2B5EF4-FFF2-40B4-BE49-F238E27FC236}">
                <a16:creationId xmlns:a16="http://schemas.microsoft.com/office/drawing/2014/main" id="{E2FEBB29-2EE7-4A3A-AA37-D4CA1296F022}"/>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881" t="14435" r="4916"/>
          <a:stretch/>
        </p:blipFill>
        <p:spPr bwMode="auto">
          <a:xfrm>
            <a:off x="1257300" y="3018504"/>
            <a:ext cx="8001000" cy="4937760"/>
          </a:xfrm>
          <a:prstGeom prst="rect">
            <a:avLst/>
          </a:prstGeom>
          <a:ln>
            <a:noFill/>
          </a:ln>
          <a:extLst>
            <a:ext uri="{53640926-AAD7-44d8-BBD7-CCE9431645EC}">
              <a14:shadowObscured xmlns:a14="http://schemas.microsoft.com/office/drawing/2010/main" xmlns=""/>
            </a:ext>
          </a:extLst>
        </p:spPr>
      </p:pic>
      <p:sp>
        <p:nvSpPr>
          <p:cNvPr id="4" name="Content Placeholder 3">
            <a:extLst>
              <a:ext uri="{FF2B5EF4-FFF2-40B4-BE49-F238E27FC236}">
                <a16:creationId xmlns:a16="http://schemas.microsoft.com/office/drawing/2014/main" id="{070F3C36-F4CE-4C2C-85DA-7127E74EEF34}"/>
              </a:ext>
            </a:extLst>
          </p:cNvPr>
          <p:cNvSpPr>
            <a:spLocks noGrp="1"/>
          </p:cNvSpPr>
          <p:nvPr>
            <p:ph sz="half" idx="2"/>
          </p:nvPr>
        </p:nvSpPr>
        <p:spPr>
          <a:xfrm>
            <a:off x="9258300" y="1876927"/>
            <a:ext cx="7772400" cy="7388519"/>
          </a:xfrm>
        </p:spPr>
        <p:txBody>
          <a:bodyPr>
            <a:normAutofit/>
          </a:bodyPr>
          <a:lstStyle/>
          <a:p>
            <a:r>
              <a:rPr lang="en-US" sz="4000" dirty="0">
                <a:latin typeface="Times New Roman" panose="02020603050405020304" pitchFamily="18" charset="0"/>
                <a:cs typeface="Times New Roman" panose="02020603050405020304" pitchFamily="18" charset="0"/>
              </a:rPr>
              <a:t>4000 square miles </a:t>
            </a:r>
          </a:p>
          <a:p>
            <a:r>
              <a:rPr lang="en-US" sz="4000" dirty="0">
                <a:latin typeface="Times New Roman" panose="02020603050405020304" pitchFamily="18" charset="0"/>
                <a:cs typeface="Times New Roman" panose="02020603050405020304" pitchFamily="18" charset="0"/>
              </a:rPr>
              <a:t>County:  180K residents</a:t>
            </a:r>
          </a:p>
          <a:p>
            <a:r>
              <a:rPr lang="en-US" sz="4000" dirty="0">
                <a:latin typeface="Times New Roman" panose="02020603050405020304" pitchFamily="18" charset="0"/>
                <a:cs typeface="Times New Roman" panose="02020603050405020304" pitchFamily="18" charset="0"/>
              </a:rPr>
              <a:t>Redding:  92K residents</a:t>
            </a:r>
          </a:p>
          <a:p>
            <a:r>
              <a:rPr lang="en-US" sz="4000" dirty="0">
                <a:latin typeface="Times New Roman" panose="02020603050405020304" pitchFamily="18" charset="0"/>
                <a:cs typeface="Times New Roman" panose="02020603050405020304" pitchFamily="18" charset="0"/>
              </a:rPr>
              <a:t>Attorneys:  443</a:t>
            </a:r>
          </a:p>
          <a:p>
            <a:r>
              <a:rPr lang="en-US" sz="4000" dirty="0">
                <a:latin typeface="Times New Roman" panose="02020603050405020304" pitchFamily="18" charset="0"/>
                <a:cs typeface="Times New Roman" panose="02020603050405020304" pitchFamily="18" charset="0"/>
              </a:rPr>
              <a:t>Redding:  387 attorneys (87%)</a:t>
            </a:r>
          </a:p>
          <a:p>
            <a:r>
              <a:rPr lang="en-US" sz="4000" dirty="0">
                <a:latin typeface="Times New Roman" panose="02020603050405020304" pitchFamily="18" charset="0"/>
                <a:cs typeface="Times New Roman" panose="02020603050405020304" pitchFamily="18" charset="0"/>
              </a:rPr>
              <a:t>Rural attorneys:  33</a:t>
            </a:r>
          </a:p>
          <a:p>
            <a:r>
              <a:rPr lang="en-US" sz="4000" dirty="0">
                <a:latin typeface="Times New Roman" panose="02020603050405020304" pitchFamily="18" charset="0"/>
                <a:cs typeface="Times New Roman" panose="02020603050405020304" pitchFamily="18" charset="0"/>
              </a:rPr>
              <a:t>Frontier attorneys:  23 </a:t>
            </a:r>
          </a:p>
          <a:p>
            <a:r>
              <a:rPr lang="en-US" sz="4000" dirty="0">
                <a:latin typeface="Times New Roman" panose="02020603050405020304" pitchFamily="18" charset="0"/>
                <a:cs typeface="Times New Roman" panose="02020603050405020304" pitchFamily="18" charset="0"/>
              </a:rPr>
              <a:t>Redding ratio:  1:257</a:t>
            </a:r>
          </a:p>
          <a:p>
            <a:r>
              <a:rPr lang="en-US" sz="4000" dirty="0">
                <a:latin typeface="Times New Roman" panose="02020603050405020304" pitchFamily="18" charset="0"/>
                <a:cs typeface="Times New Roman" panose="02020603050405020304" pitchFamily="18" charset="0"/>
              </a:rPr>
              <a:t>Outer Shasta Co. ratio:  1:1408</a:t>
            </a:r>
          </a:p>
          <a:p>
            <a:endParaRPr lang="en-US" dirty="0"/>
          </a:p>
        </p:txBody>
      </p:sp>
    </p:spTree>
    <p:extLst>
      <p:ext uri="{BB962C8B-B14F-4D97-AF65-F5344CB8AC3E}">
        <p14:creationId xmlns:p14="http://schemas.microsoft.com/office/powerpoint/2010/main" val="775935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A67C-667A-4C5B-9FF6-671C556FD482}"/>
              </a:ext>
            </a:extLst>
          </p:cNvPr>
          <p:cNvSpPr>
            <a:spLocks noGrp="1"/>
          </p:cNvSpPr>
          <p:nvPr>
            <p:ph type="title"/>
          </p:nvPr>
        </p:nvSpPr>
        <p:spPr>
          <a:xfrm>
            <a:off x="1257300" y="3988940"/>
            <a:ext cx="15773400" cy="2309123"/>
          </a:xfrm>
        </p:spPr>
        <p:txBody>
          <a:bodyPr>
            <a:normAutofit/>
          </a:bodyPr>
          <a:lstStyle/>
          <a:p>
            <a:pPr algn="ct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San Luis Obispo </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(and neighboring counties)</a:t>
            </a:r>
          </a:p>
        </p:txBody>
      </p:sp>
    </p:spTree>
    <p:extLst>
      <p:ext uri="{BB962C8B-B14F-4D97-AF65-F5344CB8AC3E}">
        <p14:creationId xmlns:p14="http://schemas.microsoft.com/office/powerpoint/2010/main" val="1219473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946432-0123-2A4E-4321-045218D98536}"/>
              </a:ext>
            </a:extLst>
          </p:cNvPr>
          <p:cNvSpPr>
            <a:spLocks noGrp="1"/>
          </p:cNvSpPr>
          <p:nvPr>
            <p:ph type="title"/>
          </p:nvPr>
        </p:nvSpPr>
        <p:spPr>
          <a:xfrm>
            <a:off x="457200" y="274638"/>
            <a:ext cx="15621000" cy="956565"/>
          </a:xfrm>
        </p:spPr>
        <p:txBody>
          <a:bodyPr/>
          <a:lstStyle/>
          <a:p>
            <a:r>
              <a:rPr lang="en-US" b="1" dirty="0"/>
              <a:t>San Luis Obispo </a:t>
            </a:r>
            <a:r>
              <a:rPr lang="en-US" dirty="0"/>
              <a:t>County </a:t>
            </a:r>
          </a:p>
        </p:txBody>
      </p:sp>
      <p:sp>
        <p:nvSpPr>
          <p:cNvPr id="5" name="Text Placeholder 4">
            <a:extLst>
              <a:ext uri="{FF2B5EF4-FFF2-40B4-BE49-F238E27FC236}">
                <a16:creationId xmlns:a16="http://schemas.microsoft.com/office/drawing/2014/main" id="{2D08939A-1BEF-CF72-BB55-613811BD1AC3}"/>
              </a:ext>
            </a:extLst>
          </p:cNvPr>
          <p:cNvSpPr>
            <a:spLocks noGrp="1"/>
          </p:cNvSpPr>
          <p:nvPr>
            <p:ph type="body" idx="1"/>
          </p:nvPr>
        </p:nvSpPr>
        <p:spPr/>
        <p:txBody>
          <a:bodyPr/>
          <a:lstStyle/>
          <a:p>
            <a:endParaRPr lang="en-US"/>
          </a:p>
        </p:txBody>
      </p:sp>
      <p:pic>
        <p:nvPicPr>
          <p:cNvPr id="3" name="Content Placeholder 2" descr="A building with cars parked in front of it&#10;&#10;Description automatically generated with low confidence">
            <a:extLst>
              <a:ext uri="{FF2B5EF4-FFF2-40B4-BE49-F238E27FC236}">
                <a16:creationId xmlns:a16="http://schemas.microsoft.com/office/drawing/2014/main" id="{576D8E9F-123E-0304-BBF6-FA25583485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4710" y="3265794"/>
            <a:ext cx="8229600" cy="6171567"/>
          </a:xfrm>
        </p:spPr>
      </p:pic>
      <p:sp>
        <p:nvSpPr>
          <p:cNvPr id="7" name="Text Placeholder 6">
            <a:extLst>
              <a:ext uri="{FF2B5EF4-FFF2-40B4-BE49-F238E27FC236}">
                <a16:creationId xmlns:a16="http://schemas.microsoft.com/office/drawing/2014/main" id="{D0BD45CF-B5FA-8F9A-95C8-3056A24C073E}"/>
              </a:ext>
            </a:extLst>
          </p:cNvPr>
          <p:cNvSpPr>
            <a:spLocks noGrp="1"/>
          </p:cNvSpPr>
          <p:nvPr>
            <p:ph type="body" sz="quarter" idx="3"/>
          </p:nvPr>
        </p:nvSpPr>
        <p:spPr>
          <a:xfrm>
            <a:off x="6221817" y="1535113"/>
            <a:ext cx="3147605" cy="639762"/>
          </a:xfrm>
        </p:spPr>
        <p:txBody>
          <a:bodyPr>
            <a:noAutofit/>
          </a:bodyPr>
          <a:lstStyle/>
          <a:p>
            <a:r>
              <a:rPr lang="en-US" sz="4400" dirty="0"/>
              <a:t>County</a:t>
            </a:r>
          </a:p>
        </p:txBody>
      </p:sp>
      <p:pic>
        <p:nvPicPr>
          <p:cNvPr id="10" name="Content Placeholder 9" descr="A picture containing outdoor, cloud, sky, mountain&#10;&#10;Description automatically generated">
            <a:extLst>
              <a:ext uri="{FF2B5EF4-FFF2-40B4-BE49-F238E27FC236}">
                <a16:creationId xmlns:a16="http://schemas.microsoft.com/office/drawing/2014/main" id="{26DD8C8F-E359-9B07-9734-41C4FDA2B35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9264976" y="263522"/>
            <a:ext cx="8229600" cy="6171083"/>
          </a:xfrm>
        </p:spPr>
      </p:pic>
      <p:pic>
        <p:nvPicPr>
          <p:cNvPr id="12" name="Picture 11" descr="A picture containing text, outdoor, plant, sign&#10;&#10;Description automatically generated">
            <a:extLst>
              <a:ext uri="{FF2B5EF4-FFF2-40B4-BE49-F238E27FC236}">
                <a16:creationId xmlns:a16="http://schemas.microsoft.com/office/drawing/2014/main" id="{D6D6C7FB-2AD1-036B-8AB7-64DB5BFEC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487995" y="806015"/>
            <a:ext cx="4184963" cy="3138155"/>
          </a:xfrm>
          <a:prstGeom prst="rect">
            <a:avLst/>
          </a:prstGeom>
        </p:spPr>
      </p:pic>
      <p:pic>
        <p:nvPicPr>
          <p:cNvPr id="14" name="Picture 13" descr="A bus driving down a road&#10;&#10;Description automatically generated with low confidence">
            <a:extLst>
              <a:ext uri="{FF2B5EF4-FFF2-40B4-BE49-F238E27FC236}">
                <a16:creationId xmlns:a16="http://schemas.microsoft.com/office/drawing/2014/main" id="{1976A713-D307-C0C1-8F81-B39DB13EE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007" y="5753100"/>
            <a:ext cx="5374854" cy="4030412"/>
          </a:xfrm>
          <a:prstGeom prst="rect">
            <a:avLst/>
          </a:prstGeom>
        </p:spPr>
      </p:pic>
      <p:pic>
        <p:nvPicPr>
          <p:cNvPr id="16" name="Picture 15" descr="A person and child posing for a picture&#10;&#10;Description automatically generated with low confidence">
            <a:extLst>
              <a:ext uri="{FF2B5EF4-FFF2-40B4-BE49-F238E27FC236}">
                <a16:creationId xmlns:a16="http://schemas.microsoft.com/office/drawing/2014/main" id="{F2887F19-6297-AF7B-7382-E16C81AD4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4302" y="6009260"/>
            <a:ext cx="5277763" cy="3518092"/>
          </a:xfrm>
          <a:prstGeom prst="rect">
            <a:avLst/>
          </a:prstGeom>
        </p:spPr>
      </p:pic>
      <p:pic>
        <p:nvPicPr>
          <p:cNvPr id="18" name="Picture 17" descr="A picture containing outdoor, building, window, sky&#10;&#10;Description automatically generated">
            <a:extLst>
              <a:ext uri="{FF2B5EF4-FFF2-40B4-BE49-F238E27FC236}">
                <a16:creationId xmlns:a16="http://schemas.microsoft.com/office/drawing/2014/main" id="{C69FDF6B-8BE3-7DE9-A3EA-08E1F31FF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771" y="376886"/>
            <a:ext cx="5238832" cy="3928413"/>
          </a:xfrm>
          <a:prstGeom prst="rect">
            <a:avLst/>
          </a:prstGeom>
        </p:spPr>
      </p:pic>
    </p:spTree>
    <p:extLst>
      <p:ext uri="{BB962C8B-B14F-4D97-AF65-F5344CB8AC3E}">
        <p14:creationId xmlns:p14="http://schemas.microsoft.com/office/powerpoint/2010/main" val="4265814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2A4AC1-FE94-33DD-6EE9-216741F107D0}"/>
              </a:ext>
            </a:extLst>
          </p:cNvPr>
          <p:cNvSpPr>
            <a:spLocks noGrp="1"/>
          </p:cNvSpPr>
          <p:nvPr>
            <p:ph type="title"/>
          </p:nvPr>
        </p:nvSpPr>
        <p:spPr/>
        <p:txBody>
          <a:bodyPr/>
          <a:lstStyle/>
          <a:p>
            <a:endParaRPr lang="en-US"/>
          </a:p>
        </p:txBody>
      </p:sp>
      <p:pic>
        <p:nvPicPr>
          <p:cNvPr id="8" name="Picture Placeholder 7" descr="A picture containing diagram, map, text&#10;&#10;Description automatically generated">
            <a:extLst>
              <a:ext uri="{FF2B5EF4-FFF2-40B4-BE49-F238E27FC236}">
                <a16:creationId xmlns:a16="http://schemas.microsoft.com/office/drawing/2014/main" id="{FD6637A7-EFFB-6071-8B46-10DBC23BC10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606" r="4606"/>
          <a:stretch>
            <a:fillRect/>
          </a:stretch>
        </p:blipFill>
        <p:spPr>
          <a:xfrm>
            <a:off x="3505200" y="586383"/>
            <a:ext cx="12152312" cy="9114234"/>
          </a:xfrm>
        </p:spPr>
      </p:pic>
      <p:sp>
        <p:nvSpPr>
          <p:cNvPr id="6" name="Text Placeholder 5">
            <a:extLst>
              <a:ext uri="{FF2B5EF4-FFF2-40B4-BE49-F238E27FC236}">
                <a16:creationId xmlns:a16="http://schemas.microsoft.com/office/drawing/2014/main" id="{6DB6B1FC-16C0-4D3B-3752-9C82E8B90A27}"/>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8018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9FA562-AC7E-41C1-8902-999F2FFE8842}"/>
              </a:ext>
            </a:extLst>
          </p:cNvPr>
          <p:cNvSpPr>
            <a:spLocks noGrp="1"/>
          </p:cNvSpPr>
          <p:nvPr>
            <p:ph type="title"/>
          </p:nvPr>
        </p:nvSpPr>
        <p:spPr>
          <a:xfrm>
            <a:off x="457200" y="274638"/>
            <a:ext cx="16154400" cy="1287462"/>
          </a:xfrm>
        </p:spPr>
        <p:txBody>
          <a:bodyPr>
            <a:noAutofit/>
          </a:bodyPr>
          <a:lstStyle/>
          <a:p>
            <a:r>
              <a:rPr lang="en-US" sz="4800" b="1" dirty="0"/>
              <a:t>SLO County &amp; SLO City Data (+ Atascadero/Templeton)</a:t>
            </a:r>
          </a:p>
        </p:txBody>
      </p:sp>
      <p:sp>
        <p:nvSpPr>
          <p:cNvPr id="6" name="Content Placeholder 5">
            <a:extLst>
              <a:ext uri="{FF2B5EF4-FFF2-40B4-BE49-F238E27FC236}">
                <a16:creationId xmlns:a16="http://schemas.microsoft.com/office/drawing/2014/main" id="{F19716B4-23B6-DE96-D8F6-0A97F0AD48AC}"/>
              </a:ext>
            </a:extLst>
          </p:cNvPr>
          <p:cNvSpPr>
            <a:spLocks noGrp="1"/>
          </p:cNvSpPr>
          <p:nvPr>
            <p:ph sz="half" idx="2"/>
          </p:nvPr>
        </p:nvSpPr>
        <p:spPr>
          <a:xfrm>
            <a:off x="457200" y="2174875"/>
            <a:ext cx="8839200" cy="7007224"/>
          </a:xfrm>
        </p:spPr>
        <p:txBody>
          <a:bodyPr>
            <a:normAutofit fontScale="92500" lnSpcReduction="20000"/>
          </a:bodyPr>
          <a:lstStyle/>
          <a:p>
            <a:r>
              <a:rPr lang="en-US" sz="4800" dirty="0"/>
              <a:t>Square Miles:  3,616 square miles </a:t>
            </a:r>
          </a:p>
          <a:p>
            <a:r>
              <a:rPr lang="en-US" sz="4800" dirty="0"/>
              <a:t>SLO County Population:  282,424 </a:t>
            </a:r>
          </a:p>
          <a:p>
            <a:r>
              <a:rPr lang="en-US" sz="4800" dirty="0"/>
              <a:t>Population Per Square Mile:  78.1/square mile</a:t>
            </a:r>
          </a:p>
          <a:p>
            <a:r>
              <a:rPr lang="en-US" sz="4800" dirty="0"/>
              <a:t>SLO County Number of Attorneys:  997</a:t>
            </a:r>
          </a:p>
          <a:p>
            <a:r>
              <a:rPr lang="en-US" sz="4800" dirty="0"/>
              <a:t>SLO County Ratio of Attorneys to Residents:  1:275 </a:t>
            </a:r>
          </a:p>
          <a:p>
            <a:r>
              <a:rPr lang="en-US" sz="4800" dirty="0"/>
              <a:t>SLO County Attorneys per Square Mile: 0.27 attorneys per square mile.</a:t>
            </a:r>
          </a:p>
          <a:p>
            <a:pPr marL="0" indent="0">
              <a:buNone/>
            </a:pPr>
            <a:endParaRPr lang="en-US" sz="4000" dirty="0"/>
          </a:p>
          <a:p>
            <a:endParaRPr lang="en-US" dirty="0"/>
          </a:p>
        </p:txBody>
      </p:sp>
      <p:sp>
        <p:nvSpPr>
          <p:cNvPr id="9" name="Content Placeholder 8">
            <a:extLst>
              <a:ext uri="{FF2B5EF4-FFF2-40B4-BE49-F238E27FC236}">
                <a16:creationId xmlns:a16="http://schemas.microsoft.com/office/drawing/2014/main" id="{36EF510C-C1A8-74EA-9BCF-C114130399DF}"/>
              </a:ext>
            </a:extLst>
          </p:cNvPr>
          <p:cNvSpPr>
            <a:spLocks noGrp="1"/>
          </p:cNvSpPr>
          <p:nvPr>
            <p:ph sz="quarter" idx="4"/>
          </p:nvPr>
        </p:nvSpPr>
        <p:spPr>
          <a:xfrm>
            <a:off x="9601202" y="2019300"/>
            <a:ext cx="7848598" cy="7162799"/>
          </a:xfrm>
        </p:spPr>
        <p:txBody>
          <a:bodyPr>
            <a:normAutofit fontScale="92500" lnSpcReduction="20000"/>
          </a:bodyPr>
          <a:lstStyle/>
          <a:p>
            <a:r>
              <a:rPr lang="en-US" sz="4000" dirty="0"/>
              <a:t>SLO City MSSA Population:   65,939 (compared to 47K for just city) in 10.34 square miles</a:t>
            </a:r>
          </a:p>
          <a:p>
            <a:r>
              <a:rPr lang="en-US" sz="4000" dirty="0"/>
              <a:t>Attorneys in SLO City MSSA:  479 </a:t>
            </a:r>
          </a:p>
          <a:p>
            <a:r>
              <a:rPr lang="en-US" sz="4000" dirty="0"/>
              <a:t>SLO City MSSA Ratio of Attorney to Residents:  1:138 </a:t>
            </a:r>
          </a:p>
          <a:p>
            <a:r>
              <a:rPr lang="en-US" sz="4000" dirty="0"/>
              <a:t>SLO City Attorneys Per Square Mile: </a:t>
            </a:r>
          </a:p>
          <a:p>
            <a:r>
              <a:rPr lang="en-US" sz="4000" dirty="0"/>
              <a:t>Atascadero (30K)/Templeton MSSA Population:  38,716    </a:t>
            </a:r>
          </a:p>
          <a:p>
            <a:r>
              <a:rPr lang="en-US" sz="4000" dirty="0"/>
              <a:t>Attorneys in Atascadero/Templeton MSSA: 76</a:t>
            </a:r>
          </a:p>
          <a:p>
            <a:r>
              <a:rPr lang="en-US" sz="4000" dirty="0"/>
              <a:t>Atascadero/Templeton Ratio of Attorneys to Residents: 1:509 </a:t>
            </a:r>
          </a:p>
          <a:p>
            <a:endParaRPr lang="en-US" dirty="0"/>
          </a:p>
        </p:txBody>
      </p:sp>
      <p:sp>
        <p:nvSpPr>
          <p:cNvPr id="10" name="Oval 9">
            <a:extLst>
              <a:ext uri="{FF2B5EF4-FFF2-40B4-BE49-F238E27FC236}">
                <a16:creationId xmlns:a16="http://schemas.microsoft.com/office/drawing/2014/main" id="{30A27073-489B-95DC-CB1D-13A1CB2B6A15}"/>
              </a:ext>
            </a:extLst>
          </p:cNvPr>
          <p:cNvSpPr/>
          <p:nvPr/>
        </p:nvSpPr>
        <p:spPr>
          <a:xfrm>
            <a:off x="11963400" y="3848100"/>
            <a:ext cx="1676400" cy="1600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D96741-0B4C-9DB6-2FE7-B5B6821A424B}"/>
              </a:ext>
            </a:extLst>
          </p:cNvPr>
          <p:cNvSpPr/>
          <p:nvPr/>
        </p:nvSpPr>
        <p:spPr>
          <a:xfrm>
            <a:off x="14173200" y="7429500"/>
            <a:ext cx="1828800" cy="17525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715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07012"/>
            <a:ext cx="15773400" cy="1988345"/>
          </a:xfrm>
        </p:spPr>
        <p:txBody>
          <a:bodyPr>
            <a:normAutofit/>
          </a:bodyPr>
          <a:lstStyle/>
          <a:p>
            <a:pPr algn="l"/>
            <a:r>
              <a:rPr lang="en-US" sz="4000" b="1" dirty="0">
                <a:latin typeface="Calibri" panose="020F0502020204030204" pitchFamily="34" charset="0"/>
                <a:cs typeface="Calibri" panose="020F0502020204030204" pitchFamily="34" charset="0"/>
              </a:rPr>
              <a:t>San Luis Obispo County Data (2016)</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(Population per Lawyer)</a:t>
            </a:r>
          </a:p>
        </p:txBody>
      </p:sp>
      <p:graphicFrame>
        <p:nvGraphicFramePr>
          <p:cNvPr id="6" name="Object 5">
            <a:extLst>
              <a:ext uri="{FF2B5EF4-FFF2-40B4-BE49-F238E27FC236}">
                <a16:creationId xmlns:a16="http://schemas.microsoft.com/office/drawing/2014/main" id="{ABB2CEA4-0E5F-A729-47E7-F5BD415AA690}"/>
              </a:ext>
            </a:extLst>
          </p:cNvPr>
          <p:cNvGraphicFramePr>
            <a:graphicFrameLocks noChangeAspect="1"/>
          </p:cNvGraphicFramePr>
          <p:nvPr>
            <p:extLst>
              <p:ext uri="{D42A27DB-BD31-4B8C-83A1-F6EECF244321}">
                <p14:modId xmlns:p14="http://schemas.microsoft.com/office/powerpoint/2010/main" val="2166369193"/>
              </p:ext>
            </p:extLst>
          </p:nvPr>
        </p:nvGraphicFramePr>
        <p:xfrm>
          <a:off x="381098" y="3390900"/>
          <a:ext cx="17174818" cy="4114800"/>
        </p:xfrm>
        <a:graphic>
          <a:graphicData uri="http://schemas.openxmlformats.org/presentationml/2006/ole">
            <mc:AlternateContent xmlns:mc="http://schemas.openxmlformats.org/markup-compatibility/2006">
              <mc:Choice xmlns:v="urn:schemas-microsoft-com:vml" Requires="v">
                <p:oleObj name="Worksheet" r:id="rId3" imgW="6400800" imgH="1533667" progId="Excel.Sheet.12">
                  <p:embed/>
                </p:oleObj>
              </mc:Choice>
              <mc:Fallback>
                <p:oleObj name="Worksheet" r:id="rId3" imgW="6400800" imgH="1533667" progId="Excel.Sheet.12">
                  <p:embed/>
                  <p:pic>
                    <p:nvPicPr>
                      <p:cNvPr id="0" name=""/>
                      <p:cNvPicPr/>
                      <p:nvPr/>
                    </p:nvPicPr>
                    <p:blipFill>
                      <a:blip r:embed="rId4"/>
                      <a:stretch>
                        <a:fillRect/>
                      </a:stretch>
                    </p:blipFill>
                    <p:spPr>
                      <a:xfrm>
                        <a:off x="381098" y="3390900"/>
                        <a:ext cx="17174818" cy="4114800"/>
                      </a:xfrm>
                      <a:prstGeom prst="rect">
                        <a:avLst/>
                      </a:prstGeom>
                    </p:spPr>
                  </p:pic>
                </p:oleObj>
              </mc:Fallback>
            </mc:AlternateContent>
          </a:graphicData>
        </a:graphic>
      </p:graphicFrame>
    </p:spTree>
    <p:extLst>
      <p:ext uri="{BB962C8B-B14F-4D97-AF65-F5344CB8AC3E}">
        <p14:creationId xmlns:p14="http://schemas.microsoft.com/office/powerpoint/2010/main" val="3131967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928" y="876300"/>
            <a:ext cx="15400348" cy="1828800"/>
          </a:xfrm>
        </p:spPr>
        <p:txBody>
          <a:bodyPr>
            <a:noAutofit/>
          </a:bodyPr>
          <a:lstStyle/>
          <a:p>
            <a:pPr algn="l"/>
            <a:r>
              <a:rPr lang="en-US" sz="4000" b="1" dirty="0">
                <a:latin typeface="Calibri" panose="020F0502020204030204" pitchFamily="34" charset="0"/>
                <a:cs typeface="Calibri" panose="020F0502020204030204" pitchFamily="34" charset="0"/>
              </a:rPr>
              <a:t>San Luis Obispo County Data 2016</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(Lawyers per Square Mile)</a:t>
            </a:r>
          </a:p>
        </p:txBody>
      </p:sp>
      <p:graphicFrame>
        <p:nvGraphicFramePr>
          <p:cNvPr id="6" name="Object 5">
            <a:extLst>
              <a:ext uri="{FF2B5EF4-FFF2-40B4-BE49-F238E27FC236}">
                <a16:creationId xmlns:a16="http://schemas.microsoft.com/office/drawing/2014/main" id="{27024D8E-C010-62F1-470D-ADCB43FE52FA}"/>
              </a:ext>
            </a:extLst>
          </p:cNvPr>
          <p:cNvGraphicFramePr>
            <a:graphicFrameLocks noChangeAspect="1"/>
          </p:cNvGraphicFramePr>
          <p:nvPr>
            <p:extLst>
              <p:ext uri="{D42A27DB-BD31-4B8C-83A1-F6EECF244321}">
                <p14:modId xmlns:p14="http://schemas.microsoft.com/office/powerpoint/2010/main" val="3837663541"/>
              </p:ext>
            </p:extLst>
          </p:nvPr>
        </p:nvGraphicFramePr>
        <p:xfrm>
          <a:off x="468765" y="3543299"/>
          <a:ext cx="16904835" cy="4375689"/>
        </p:xfrm>
        <a:graphic>
          <a:graphicData uri="http://schemas.openxmlformats.org/presentationml/2006/ole">
            <mc:AlternateContent xmlns:mc="http://schemas.openxmlformats.org/markup-compatibility/2006">
              <mc:Choice xmlns:v="urn:schemas-microsoft-com:vml" Requires="v">
                <p:oleObj name="Worksheet" r:id="rId3" imgW="5924687" imgH="1533667" progId="Excel.Sheet.12">
                  <p:embed/>
                </p:oleObj>
              </mc:Choice>
              <mc:Fallback>
                <p:oleObj name="Worksheet" r:id="rId3" imgW="5924687" imgH="1533667" progId="Excel.Sheet.12">
                  <p:embed/>
                  <p:pic>
                    <p:nvPicPr>
                      <p:cNvPr id="0" name=""/>
                      <p:cNvPicPr/>
                      <p:nvPr/>
                    </p:nvPicPr>
                    <p:blipFill>
                      <a:blip r:embed="rId4"/>
                      <a:stretch>
                        <a:fillRect/>
                      </a:stretch>
                    </p:blipFill>
                    <p:spPr>
                      <a:xfrm>
                        <a:off x="468765" y="3543299"/>
                        <a:ext cx="16904835" cy="4375689"/>
                      </a:xfrm>
                      <a:prstGeom prst="rect">
                        <a:avLst/>
                      </a:prstGeom>
                    </p:spPr>
                  </p:pic>
                </p:oleObj>
              </mc:Fallback>
            </mc:AlternateContent>
          </a:graphicData>
        </a:graphic>
      </p:graphicFrame>
    </p:spTree>
    <p:extLst>
      <p:ext uri="{BB962C8B-B14F-4D97-AF65-F5344CB8AC3E}">
        <p14:creationId xmlns:p14="http://schemas.microsoft.com/office/powerpoint/2010/main" val="1222328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07012"/>
            <a:ext cx="15773400" cy="1988345"/>
          </a:xfrm>
        </p:spPr>
        <p:txBody>
          <a:bodyPr>
            <a:normAutofit/>
          </a:bodyPr>
          <a:lstStyle/>
          <a:p>
            <a:pPr algn="l"/>
            <a:r>
              <a:rPr lang="en-US" sz="4000" b="1" dirty="0">
                <a:latin typeface="Calibri" panose="020F0502020204030204" pitchFamily="34" charset="0"/>
                <a:cs typeface="Calibri" panose="020F0502020204030204" pitchFamily="34" charset="0"/>
              </a:rPr>
              <a:t>Monterey County Data 2016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(Population per Lawyer)</a:t>
            </a:r>
          </a:p>
        </p:txBody>
      </p:sp>
      <p:graphicFrame>
        <p:nvGraphicFramePr>
          <p:cNvPr id="7" name="Object 6">
            <a:extLst>
              <a:ext uri="{FF2B5EF4-FFF2-40B4-BE49-F238E27FC236}">
                <a16:creationId xmlns:a16="http://schemas.microsoft.com/office/drawing/2014/main" id="{0B61D15E-AF04-B69B-6FCF-64605074F5E8}"/>
              </a:ext>
            </a:extLst>
          </p:cNvPr>
          <p:cNvGraphicFramePr>
            <a:graphicFrameLocks noChangeAspect="1"/>
          </p:cNvGraphicFramePr>
          <p:nvPr>
            <p:extLst>
              <p:ext uri="{D42A27DB-BD31-4B8C-83A1-F6EECF244321}">
                <p14:modId xmlns:p14="http://schemas.microsoft.com/office/powerpoint/2010/main" val="2475122075"/>
              </p:ext>
            </p:extLst>
          </p:nvPr>
        </p:nvGraphicFramePr>
        <p:xfrm>
          <a:off x="457200" y="2845526"/>
          <a:ext cx="17272746" cy="5193574"/>
        </p:xfrm>
        <a:graphic>
          <a:graphicData uri="http://schemas.openxmlformats.org/presentationml/2006/ole">
            <mc:AlternateContent xmlns:mc="http://schemas.openxmlformats.org/markup-compatibility/2006">
              <mc:Choice xmlns:v="urn:schemas-microsoft-com:vml" Requires="v">
                <p:oleObj name="Worksheet" r:id="rId3" imgW="7000799" imgH="2105012" progId="Excel.Sheet.12">
                  <p:embed/>
                </p:oleObj>
              </mc:Choice>
              <mc:Fallback>
                <p:oleObj name="Worksheet" r:id="rId3" imgW="7000799" imgH="2105012" progId="Excel.Sheet.12">
                  <p:embed/>
                  <p:pic>
                    <p:nvPicPr>
                      <p:cNvPr id="0" name=""/>
                      <p:cNvPicPr/>
                      <p:nvPr/>
                    </p:nvPicPr>
                    <p:blipFill>
                      <a:blip r:embed="rId4"/>
                      <a:stretch>
                        <a:fillRect/>
                      </a:stretch>
                    </p:blipFill>
                    <p:spPr>
                      <a:xfrm>
                        <a:off x="457200" y="2845526"/>
                        <a:ext cx="17272746" cy="5193574"/>
                      </a:xfrm>
                      <a:prstGeom prst="rect">
                        <a:avLst/>
                      </a:prstGeom>
                    </p:spPr>
                  </p:pic>
                </p:oleObj>
              </mc:Fallback>
            </mc:AlternateContent>
          </a:graphicData>
        </a:graphic>
      </p:graphicFrame>
    </p:spTree>
    <p:extLst>
      <p:ext uri="{BB962C8B-B14F-4D97-AF65-F5344CB8AC3E}">
        <p14:creationId xmlns:p14="http://schemas.microsoft.com/office/powerpoint/2010/main" val="3923785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76300"/>
            <a:ext cx="14694876" cy="1143000"/>
          </a:xfrm>
        </p:spPr>
        <p:txBody>
          <a:bodyPr>
            <a:noAutofit/>
          </a:bodyPr>
          <a:lstStyle/>
          <a:p>
            <a:pPr algn="l"/>
            <a:r>
              <a:rPr lang="en-US" sz="4000" b="1" dirty="0">
                <a:latin typeface="Calibri" panose="020F0502020204030204" pitchFamily="34" charset="0"/>
                <a:cs typeface="Calibri" panose="020F0502020204030204" pitchFamily="34" charset="0"/>
              </a:rPr>
              <a:t>Monterey County Data 2016</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(Lawyers per square mile)</a:t>
            </a:r>
          </a:p>
        </p:txBody>
      </p:sp>
      <p:graphicFrame>
        <p:nvGraphicFramePr>
          <p:cNvPr id="4" name="Object 3">
            <a:extLst>
              <a:ext uri="{FF2B5EF4-FFF2-40B4-BE49-F238E27FC236}">
                <a16:creationId xmlns:a16="http://schemas.microsoft.com/office/drawing/2014/main" id="{F594FEFB-0E1C-D6E7-7627-434ACA69A7FF}"/>
              </a:ext>
            </a:extLst>
          </p:cNvPr>
          <p:cNvGraphicFramePr>
            <a:graphicFrameLocks noChangeAspect="1"/>
          </p:cNvGraphicFramePr>
          <p:nvPr>
            <p:extLst>
              <p:ext uri="{D42A27DB-BD31-4B8C-83A1-F6EECF244321}">
                <p14:modId xmlns:p14="http://schemas.microsoft.com/office/powerpoint/2010/main" val="3627413434"/>
              </p:ext>
            </p:extLst>
          </p:nvPr>
        </p:nvGraphicFramePr>
        <p:xfrm>
          <a:off x="1676400" y="3009900"/>
          <a:ext cx="14599216" cy="4710112"/>
        </p:xfrm>
        <a:graphic>
          <a:graphicData uri="http://schemas.openxmlformats.org/presentationml/2006/ole">
            <mc:AlternateContent xmlns:mc="http://schemas.openxmlformats.org/markup-compatibility/2006">
              <mc:Choice xmlns:v="urn:schemas-microsoft-com:vml" Requires="v">
                <p:oleObj name="Worksheet" r:id="rId3" imgW="6524686" imgH="2105012" progId="Excel.Sheet.12">
                  <p:embed/>
                </p:oleObj>
              </mc:Choice>
              <mc:Fallback>
                <p:oleObj name="Worksheet" r:id="rId3" imgW="6524686" imgH="2105012" progId="Excel.Sheet.12">
                  <p:embed/>
                  <p:pic>
                    <p:nvPicPr>
                      <p:cNvPr id="0" name=""/>
                      <p:cNvPicPr/>
                      <p:nvPr/>
                    </p:nvPicPr>
                    <p:blipFill>
                      <a:blip r:embed="rId4"/>
                      <a:stretch>
                        <a:fillRect/>
                      </a:stretch>
                    </p:blipFill>
                    <p:spPr>
                      <a:xfrm>
                        <a:off x="1676400" y="3009900"/>
                        <a:ext cx="14599216" cy="4710112"/>
                      </a:xfrm>
                      <a:prstGeom prst="rect">
                        <a:avLst/>
                      </a:prstGeom>
                    </p:spPr>
                  </p:pic>
                </p:oleObj>
              </mc:Fallback>
            </mc:AlternateContent>
          </a:graphicData>
        </a:graphic>
      </p:graphicFrame>
    </p:spTree>
    <p:extLst>
      <p:ext uri="{BB962C8B-B14F-4D97-AF65-F5344CB8AC3E}">
        <p14:creationId xmlns:p14="http://schemas.microsoft.com/office/powerpoint/2010/main" val="578039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07012"/>
            <a:ext cx="15773400" cy="1988345"/>
          </a:xfrm>
        </p:spPr>
        <p:txBody>
          <a:bodyPr>
            <a:normAutofit/>
          </a:bodyPr>
          <a:lstStyle/>
          <a:p>
            <a:pPr algn="l"/>
            <a:r>
              <a:rPr lang="en-US" sz="4000" b="1" dirty="0">
                <a:latin typeface="Calibri" panose="020F0502020204030204" pitchFamily="34" charset="0"/>
                <a:cs typeface="Calibri" panose="020F0502020204030204" pitchFamily="34" charset="0"/>
              </a:rPr>
              <a:t>Santa Barbara County Data 2016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(Population per Lawyer)</a:t>
            </a:r>
          </a:p>
        </p:txBody>
      </p:sp>
      <p:graphicFrame>
        <p:nvGraphicFramePr>
          <p:cNvPr id="7" name="Object 6">
            <a:extLst>
              <a:ext uri="{FF2B5EF4-FFF2-40B4-BE49-F238E27FC236}">
                <a16:creationId xmlns:a16="http://schemas.microsoft.com/office/drawing/2014/main" id="{52700278-B1B4-5495-3321-024FE04DC91A}"/>
              </a:ext>
            </a:extLst>
          </p:cNvPr>
          <p:cNvGraphicFramePr>
            <a:graphicFrameLocks noChangeAspect="1"/>
          </p:cNvGraphicFramePr>
          <p:nvPr>
            <p:extLst>
              <p:ext uri="{D42A27DB-BD31-4B8C-83A1-F6EECF244321}">
                <p14:modId xmlns:p14="http://schemas.microsoft.com/office/powerpoint/2010/main" val="3031827423"/>
              </p:ext>
            </p:extLst>
          </p:nvPr>
        </p:nvGraphicFramePr>
        <p:xfrm>
          <a:off x="542020" y="3009900"/>
          <a:ext cx="17203959" cy="5029200"/>
        </p:xfrm>
        <a:graphic>
          <a:graphicData uri="http://schemas.openxmlformats.org/presentationml/2006/ole">
            <mc:AlternateContent xmlns:mc="http://schemas.openxmlformats.org/markup-compatibility/2006">
              <mc:Choice xmlns:v="urn:schemas-microsoft-com:vml" Requires="v">
                <p:oleObj name="Worksheet" r:id="rId3" imgW="7201030" imgH="2105012" progId="Excel.Sheet.12">
                  <p:embed/>
                </p:oleObj>
              </mc:Choice>
              <mc:Fallback>
                <p:oleObj name="Worksheet" r:id="rId3" imgW="7201030" imgH="2105012" progId="Excel.Sheet.12">
                  <p:embed/>
                  <p:pic>
                    <p:nvPicPr>
                      <p:cNvPr id="0" name=""/>
                      <p:cNvPicPr/>
                      <p:nvPr/>
                    </p:nvPicPr>
                    <p:blipFill>
                      <a:blip r:embed="rId4"/>
                      <a:stretch>
                        <a:fillRect/>
                      </a:stretch>
                    </p:blipFill>
                    <p:spPr>
                      <a:xfrm>
                        <a:off x="542020" y="3009900"/>
                        <a:ext cx="17203959" cy="5029200"/>
                      </a:xfrm>
                      <a:prstGeom prst="rect">
                        <a:avLst/>
                      </a:prstGeom>
                    </p:spPr>
                  </p:pic>
                </p:oleObj>
              </mc:Fallback>
            </mc:AlternateContent>
          </a:graphicData>
        </a:graphic>
      </p:graphicFrame>
    </p:spTree>
    <p:extLst>
      <p:ext uri="{BB962C8B-B14F-4D97-AF65-F5344CB8AC3E}">
        <p14:creationId xmlns:p14="http://schemas.microsoft.com/office/powerpoint/2010/main" val="669657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2F4"/>
        </a:solidFill>
        <a:effectLst/>
      </p:bgPr>
    </p:bg>
    <p:spTree>
      <p:nvGrpSpPr>
        <p:cNvPr id="1" name=""/>
        <p:cNvGrpSpPr/>
        <p:nvPr/>
      </p:nvGrpSpPr>
      <p:grpSpPr>
        <a:xfrm>
          <a:off x="0" y="0"/>
          <a:ext cx="0" cy="0"/>
          <a:chOff x="0" y="0"/>
          <a:chExt cx="0" cy="0"/>
        </a:xfrm>
      </p:grpSpPr>
      <p:sp>
        <p:nvSpPr>
          <p:cNvPr id="2" name="AutoShape 2"/>
          <p:cNvSpPr/>
          <p:nvPr/>
        </p:nvSpPr>
        <p:spPr>
          <a:xfrm>
            <a:off x="1028700" y="2748763"/>
            <a:ext cx="5314344" cy="9525"/>
          </a:xfrm>
          <a:prstGeom prst="rect">
            <a:avLst/>
          </a:prstGeom>
          <a:solidFill>
            <a:srgbClr val="111B1E"/>
          </a:solidFill>
        </p:spPr>
      </p:sp>
      <p:grpSp>
        <p:nvGrpSpPr>
          <p:cNvPr id="7" name="Group 7"/>
          <p:cNvGrpSpPr/>
          <p:nvPr/>
        </p:nvGrpSpPr>
        <p:grpSpPr>
          <a:xfrm>
            <a:off x="16597513" y="9091265"/>
            <a:ext cx="661787" cy="167035"/>
            <a:chOff x="0" y="0"/>
            <a:chExt cx="2012677" cy="508000"/>
          </a:xfrm>
        </p:grpSpPr>
        <p:sp>
          <p:nvSpPr>
            <p:cNvPr id="8" name="Freeform 8"/>
            <p:cNvSpPr/>
            <p:nvPr/>
          </p:nvSpPr>
          <p:spPr>
            <a:xfrm>
              <a:off x="0" y="215900"/>
              <a:ext cx="1716767" cy="76200"/>
            </a:xfrm>
            <a:custGeom>
              <a:avLst/>
              <a:gdLst/>
              <a:ahLst/>
              <a:cxnLst/>
              <a:rect l="l" t="t" r="r" b="b"/>
              <a:pathLst>
                <a:path w="1716767" h="76200">
                  <a:moveTo>
                    <a:pt x="0" y="0"/>
                  </a:moveTo>
                  <a:lnTo>
                    <a:pt x="1716767" y="0"/>
                  </a:lnTo>
                  <a:lnTo>
                    <a:pt x="1716767" y="76200"/>
                  </a:lnTo>
                  <a:lnTo>
                    <a:pt x="0" y="76200"/>
                  </a:lnTo>
                  <a:close/>
                </a:path>
              </a:pathLst>
            </a:custGeom>
            <a:solidFill>
              <a:srgbClr val="111B1E"/>
            </a:solidFill>
          </p:spPr>
        </p:sp>
        <p:sp>
          <p:nvSpPr>
            <p:cNvPr id="9" name="Freeform 9"/>
            <p:cNvSpPr/>
            <p:nvPr/>
          </p:nvSpPr>
          <p:spPr>
            <a:xfrm>
              <a:off x="1638027" y="1270"/>
              <a:ext cx="374650" cy="505460"/>
            </a:xfrm>
            <a:custGeom>
              <a:avLst/>
              <a:gdLst/>
              <a:ahLst/>
              <a:cxnLst/>
              <a:rect l="l" t="t" r="r" b="b"/>
              <a:pathLst>
                <a:path w="374650" h="505460">
                  <a:moveTo>
                    <a:pt x="0" y="505460"/>
                  </a:moveTo>
                  <a:lnTo>
                    <a:pt x="0" y="0"/>
                  </a:lnTo>
                  <a:lnTo>
                    <a:pt x="374650" y="252730"/>
                  </a:lnTo>
                  <a:close/>
                </a:path>
              </a:pathLst>
            </a:custGeom>
            <a:solidFill>
              <a:srgbClr val="111B1E"/>
            </a:solidFill>
          </p:spPr>
        </p:sp>
      </p:grpSp>
      <p:pic>
        <p:nvPicPr>
          <p:cNvPr id="10" name="Picture 10"/>
          <p:cNvPicPr>
            <a:picLocks noChangeAspect="1"/>
          </p:cNvPicPr>
          <p:nvPr/>
        </p:nvPicPr>
        <p:blipFill>
          <a:blip r:embed="rId3"/>
          <a:srcRect/>
          <a:stretch>
            <a:fillRect/>
          </a:stretch>
        </p:blipFill>
        <p:spPr>
          <a:xfrm>
            <a:off x="6039357" y="1522845"/>
            <a:ext cx="9946562" cy="6353366"/>
          </a:xfrm>
          <a:prstGeom prst="rect">
            <a:avLst/>
          </a:prstGeom>
        </p:spPr>
      </p:pic>
      <p:pic>
        <p:nvPicPr>
          <p:cNvPr id="11" name="Picture 11"/>
          <p:cNvPicPr>
            <a:picLocks noChangeAspect="1"/>
          </p:cNvPicPr>
          <p:nvPr/>
        </p:nvPicPr>
        <p:blipFill>
          <a:blip r:embed="rId4"/>
          <a:srcRect r="86979" b="6052"/>
          <a:stretch>
            <a:fillRect/>
          </a:stretch>
        </p:blipFill>
        <p:spPr>
          <a:xfrm>
            <a:off x="16081975" y="2165928"/>
            <a:ext cx="1177325" cy="5426230"/>
          </a:xfrm>
          <a:prstGeom prst="rect">
            <a:avLst/>
          </a:prstGeom>
        </p:spPr>
      </p:pic>
      <p:sp>
        <p:nvSpPr>
          <p:cNvPr id="12" name="TextBox 12"/>
          <p:cNvSpPr txBox="1"/>
          <p:nvPr/>
        </p:nvSpPr>
        <p:spPr>
          <a:xfrm>
            <a:off x="1028700" y="2118303"/>
            <a:ext cx="5525637" cy="489585"/>
          </a:xfrm>
          <a:prstGeom prst="rect">
            <a:avLst/>
          </a:prstGeom>
        </p:spPr>
        <p:txBody>
          <a:bodyPr lIns="0" tIns="0" rIns="0" bIns="0" rtlCol="0" anchor="t">
            <a:spAutoFit/>
          </a:bodyPr>
          <a:lstStyle/>
          <a:p>
            <a:pPr>
              <a:lnSpc>
                <a:spcPts val="4060"/>
              </a:lnSpc>
              <a:spcBef>
                <a:spcPct val="0"/>
              </a:spcBef>
            </a:pPr>
            <a:r>
              <a:rPr lang="en-US" sz="2900" spc="58" dirty="0">
                <a:solidFill>
                  <a:srgbClr val="111B1E"/>
                </a:solidFill>
                <a:latin typeface="Poppins Light Bold"/>
              </a:rPr>
              <a:t>THE SHORTAGE IN NUMBERS</a:t>
            </a:r>
          </a:p>
        </p:txBody>
      </p:sp>
      <p:sp>
        <p:nvSpPr>
          <p:cNvPr id="13" name="TextBox 13"/>
          <p:cNvSpPr txBox="1"/>
          <p:nvPr/>
        </p:nvSpPr>
        <p:spPr>
          <a:xfrm>
            <a:off x="1028700" y="2954412"/>
            <a:ext cx="5350859" cy="4247958"/>
          </a:xfrm>
          <a:prstGeom prst="rect">
            <a:avLst/>
          </a:prstGeom>
        </p:spPr>
        <p:txBody>
          <a:bodyPr lIns="0" tIns="0" rIns="0" bIns="0" rtlCol="0" anchor="t">
            <a:spAutoFit/>
          </a:bodyPr>
          <a:lstStyle/>
          <a:p>
            <a:pPr marL="539749" lvl="1" indent="-269874">
              <a:lnSpc>
                <a:spcPts val="3749"/>
              </a:lnSpc>
              <a:buFont typeface="Arial"/>
              <a:buChar char="•"/>
            </a:pPr>
            <a:r>
              <a:rPr lang="en-US" sz="2500" spc="132" dirty="0">
                <a:solidFill>
                  <a:srgbClr val="111B1E"/>
                </a:solidFill>
                <a:latin typeface="Poppins Light"/>
              </a:rPr>
              <a:t>14% of US residents live in rural areas, but only</a:t>
            </a:r>
            <a:r>
              <a:rPr lang="en-US" sz="2500" spc="132" dirty="0">
                <a:solidFill>
                  <a:srgbClr val="111B1E"/>
                </a:solidFill>
                <a:latin typeface="Poppins Light Bold"/>
              </a:rPr>
              <a:t> 2%</a:t>
            </a:r>
            <a:r>
              <a:rPr lang="en-US" sz="2500" spc="132" dirty="0">
                <a:solidFill>
                  <a:srgbClr val="111B1E"/>
                </a:solidFill>
                <a:latin typeface="Poppins Light"/>
              </a:rPr>
              <a:t> of lawyers practice there</a:t>
            </a:r>
          </a:p>
          <a:p>
            <a:pPr marL="1454149" lvl="3" indent="-269874">
              <a:lnSpc>
                <a:spcPts val="3749"/>
              </a:lnSpc>
              <a:buFont typeface="Arial"/>
              <a:buChar char="•"/>
            </a:pPr>
            <a:r>
              <a:rPr lang="en-US" sz="2500" spc="132" dirty="0">
                <a:solidFill>
                  <a:srgbClr val="111B1E"/>
                </a:solidFill>
                <a:latin typeface="Poppins Light"/>
              </a:rPr>
              <a:t>Ethan Bronner, 2013, New York Times</a:t>
            </a:r>
            <a:r>
              <a:rPr lang="en-US" sz="2499" spc="132" dirty="0">
                <a:solidFill>
                  <a:srgbClr val="111B1E"/>
                </a:solidFill>
                <a:latin typeface="Poppins Light"/>
              </a:rPr>
              <a:t> </a:t>
            </a:r>
          </a:p>
          <a:p>
            <a:pPr marL="539749" lvl="1" indent="-269874">
              <a:lnSpc>
                <a:spcPts val="3749"/>
              </a:lnSpc>
              <a:buFont typeface="Arial"/>
              <a:buChar char="•"/>
            </a:pPr>
            <a:r>
              <a:rPr lang="en-US" sz="2500" spc="132" dirty="0">
                <a:solidFill>
                  <a:srgbClr val="111B1E"/>
                </a:solidFill>
                <a:latin typeface="Poppins Light"/>
              </a:rPr>
              <a:t>Map from ABA Profile of the Profession (2020)</a:t>
            </a:r>
          </a:p>
          <a:p>
            <a:pPr marL="539749" lvl="1" indent="-269874">
              <a:lnSpc>
                <a:spcPts val="3749"/>
              </a:lnSpc>
              <a:buFont typeface="Arial"/>
              <a:buChar char="•"/>
            </a:pPr>
            <a:r>
              <a:rPr lang="en-US" sz="2500" spc="132" dirty="0">
                <a:solidFill>
                  <a:srgbClr val="111B1E"/>
                </a:solidFill>
                <a:latin typeface="Poppins Light"/>
              </a:rPr>
              <a:t>Lighter the color, worse the shortage (bright yellow)</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76300"/>
            <a:ext cx="14694876" cy="1143000"/>
          </a:xfrm>
        </p:spPr>
        <p:txBody>
          <a:bodyPr>
            <a:noAutofit/>
          </a:bodyPr>
          <a:lstStyle/>
          <a:p>
            <a:pPr algn="l"/>
            <a:r>
              <a:rPr lang="en-US" sz="4000" b="1" dirty="0">
                <a:latin typeface="Calibri" panose="020F0502020204030204" pitchFamily="34" charset="0"/>
                <a:cs typeface="Calibri" panose="020F0502020204030204" pitchFamily="34" charset="0"/>
              </a:rPr>
              <a:t>Santa Barbara County Data 2016</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(Lawyers per square mile)</a:t>
            </a:r>
          </a:p>
        </p:txBody>
      </p:sp>
      <p:graphicFrame>
        <p:nvGraphicFramePr>
          <p:cNvPr id="7" name="Object 6">
            <a:extLst>
              <a:ext uri="{FF2B5EF4-FFF2-40B4-BE49-F238E27FC236}">
                <a16:creationId xmlns:a16="http://schemas.microsoft.com/office/drawing/2014/main" id="{96576DDB-292C-436C-13E4-FBAEFE57A47E}"/>
              </a:ext>
            </a:extLst>
          </p:cNvPr>
          <p:cNvGraphicFramePr>
            <a:graphicFrameLocks noChangeAspect="1"/>
          </p:cNvGraphicFramePr>
          <p:nvPr>
            <p:extLst>
              <p:ext uri="{D42A27DB-BD31-4B8C-83A1-F6EECF244321}">
                <p14:modId xmlns:p14="http://schemas.microsoft.com/office/powerpoint/2010/main" val="351787985"/>
              </p:ext>
            </p:extLst>
          </p:nvPr>
        </p:nvGraphicFramePr>
        <p:xfrm>
          <a:off x="838200" y="2935044"/>
          <a:ext cx="16890766" cy="5332656"/>
        </p:xfrm>
        <a:graphic>
          <a:graphicData uri="http://schemas.openxmlformats.org/presentationml/2006/ole">
            <mc:AlternateContent xmlns:mc="http://schemas.openxmlformats.org/markup-compatibility/2006">
              <mc:Choice xmlns:v="urn:schemas-microsoft-com:vml" Requires="v">
                <p:oleObj name="Worksheet" r:id="rId3" imgW="6667659" imgH="2105012" progId="Excel.Sheet.12">
                  <p:embed/>
                </p:oleObj>
              </mc:Choice>
              <mc:Fallback>
                <p:oleObj name="Worksheet" r:id="rId3" imgW="6667659" imgH="2105012" progId="Excel.Sheet.12">
                  <p:embed/>
                  <p:pic>
                    <p:nvPicPr>
                      <p:cNvPr id="0" name=""/>
                      <p:cNvPicPr/>
                      <p:nvPr/>
                    </p:nvPicPr>
                    <p:blipFill>
                      <a:blip r:embed="rId4"/>
                      <a:stretch>
                        <a:fillRect/>
                      </a:stretch>
                    </p:blipFill>
                    <p:spPr>
                      <a:xfrm>
                        <a:off x="838200" y="2935044"/>
                        <a:ext cx="16890766" cy="5332656"/>
                      </a:xfrm>
                      <a:prstGeom prst="rect">
                        <a:avLst/>
                      </a:prstGeom>
                    </p:spPr>
                  </p:pic>
                </p:oleObj>
              </mc:Fallback>
            </mc:AlternateContent>
          </a:graphicData>
        </a:graphic>
      </p:graphicFrame>
    </p:spTree>
    <p:extLst>
      <p:ext uri="{BB962C8B-B14F-4D97-AF65-F5344CB8AC3E}">
        <p14:creationId xmlns:p14="http://schemas.microsoft.com/office/powerpoint/2010/main" val="2737589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07012"/>
            <a:ext cx="15773400" cy="1988345"/>
          </a:xfrm>
        </p:spPr>
        <p:txBody>
          <a:bodyPr>
            <a:normAutofit/>
          </a:bodyPr>
          <a:lstStyle/>
          <a:p>
            <a:pPr algn="l"/>
            <a:r>
              <a:rPr lang="en-US" sz="4000" b="1" dirty="0">
                <a:latin typeface="Calibri" panose="020F0502020204030204" pitchFamily="34" charset="0"/>
                <a:cs typeface="Calibri" panose="020F0502020204030204" pitchFamily="34" charset="0"/>
              </a:rPr>
              <a:t>Kern County Lawyer Data 2016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(Population per Attorney)</a:t>
            </a:r>
          </a:p>
        </p:txBody>
      </p:sp>
      <p:graphicFrame>
        <p:nvGraphicFramePr>
          <p:cNvPr id="4" name="Object 3">
            <a:extLst>
              <a:ext uri="{FF2B5EF4-FFF2-40B4-BE49-F238E27FC236}">
                <a16:creationId xmlns:a16="http://schemas.microsoft.com/office/drawing/2014/main" id="{AA88EFD8-4B46-5697-BEAD-9940F7A4D1B5}"/>
              </a:ext>
            </a:extLst>
          </p:cNvPr>
          <p:cNvGraphicFramePr>
            <a:graphicFrameLocks noChangeAspect="1"/>
          </p:cNvGraphicFramePr>
          <p:nvPr>
            <p:extLst>
              <p:ext uri="{D42A27DB-BD31-4B8C-83A1-F6EECF244321}">
                <p14:modId xmlns:p14="http://schemas.microsoft.com/office/powerpoint/2010/main" val="2936144636"/>
              </p:ext>
            </p:extLst>
          </p:nvPr>
        </p:nvGraphicFramePr>
        <p:xfrm>
          <a:off x="310785" y="2395357"/>
          <a:ext cx="17108695" cy="7495435"/>
        </p:xfrm>
        <a:graphic>
          <a:graphicData uri="http://schemas.openxmlformats.org/presentationml/2006/ole">
            <mc:AlternateContent xmlns:mc="http://schemas.openxmlformats.org/markup-compatibility/2006">
              <mc:Choice xmlns:v="urn:schemas-microsoft-com:vml" Requires="v">
                <p:oleObj name="Worksheet" r:id="rId3" imgW="7848571" imgH="3438499" progId="Excel.Sheet.12">
                  <p:embed/>
                </p:oleObj>
              </mc:Choice>
              <mc:Fallback>
                <p:oleObj name="Worksheet" r:id="rId3" imgW="7848571" imgH="3438499" progId="Excel.Sheet.12">
                  <p:embed/>
                  <p:pic>
                    <p:nvPicPr>
                      <p:cNvPr id="0" name=""/>
                      <p:cNvPicPr/>
                      <p:nvPr/>
                    </p:nvPicPr>
                    <p:blipFill>
                      <a:blip r:embed="rId4"/>
                      <a:stretch>
                        <a:fillRect/>
                      </a:stretch>
                    </p:blipFill>
                    <p:spPr>
                      <a:xfrm>
                        <a:off x="310785" y="2395357"/>
                        <a:ext cx="17108695" cy="7495435"/>
                      </a:xfrm>
                      <a:prstGeom prst="rect">
                        <a:avLst/>
                      </a:prstGeom>
                    </p:spPr>
                  </p:pic>
                </p:oleObj>
              </mc:Fallback>
            </mc:AlternateContent>
          </a:graphicData>
        </a:graphic>
      </p:graphicFrame>
    </p:spTree>
    <p:extLst>
      <p:ext uri="{BB962C8B-B14F-4D97-AF65-F5344CB8AC3E}">
        <p14:creationId xmlns:p14="http://schemas.microsoft.com/office/powerpoint/2010/main" val="63596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23900"/>
            <a:ext cx="14923476" cy="1295400"/>
          </a:xfrm>
        </p:spPr>
        <p:txBody>
          <a:bodyPr>
            <a:noAutofit/>
          </a:bodyPr>
          <a:lstStyle/>
          <a:p>
            <a:pPr algn="l"/>
            <a:r>
              <a:rPr lang="en-US" sz="4000" b="1" dirty="0">
                <a:latin typeface="Calibri" panose="020F0502020204030204" pitchFamily="34" charset="0"/>
                <a:cs typeface="Calibri" panose="020F0502020204030204" pitchFamily="34" charset="0"/>
              </a:rPr>
              <a:t>Kern County Lawyer Data 2016</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(Lawyers per square mile)</a:t>
            </a:r>
          </a:p>
        </p:txBody>
      </p:sp>
      <p:graphicFrame>
        <p:nvGraphicFramePr>
          <p:cNvPr id="5" name="Object 4">
            <a:extLst>
              <a:ext uri="{FF2B5EF4-FFF2-40B4-BE49-F238E27FC236}">
                <a16:creationId xmlns:a16="http://schemas.microsoft.com/office/drawing/2014/main" id="{0753203C-5A0D-DE22-673A-600621A72C9E}"/>
              </a:ext>
            </a:extLst>
          </p:cNvPr>
          <p:cNvGraphicFramePr>
            <a:graphicFrameLocks noChangeAspect="1"/>
          </p:cNvGraphicFramePr>
          <p:nvPr>
            <p:extLst>
              <p:ext uri="{D42A27DB-BD31-4B8C-83A1-F6EECF244321}">
                <p14:modId xmlns:p14="http://schemas.microsoft.com/office/powerpoint/2010/main" val="2223113790"/>
              </p:ext>
            </p:extLst>
          </p:nvPr>
        </p:nvGraphicFramePr>
        <p:xfrm>
          <a:off x="762000" y="2119422"/>
          <a:ext cx="16916400" cy="7889949"/>
        </p:xfrm>
        <a:graphic>
          <a:graphicData uri="http://schemas.openxmlformats.org/presentationml/2006/ole">
            <mc:AlternateContent xmlns:mc="http://schemas.openxmlformats.org/markup-compatibility/2006">
              <mc:Choice xmlns:v="urn:schemas-microsoft-com:vml" Requires="v">
                <p:oleObj name="Worksheet" r:id="rId3" imgW="7372458" imgH="3438499" progId="Excel.Sheet.12">
                  <p:embed/>
                </p:oleObj>
              </mc:Choice>
              <mc:Fallback>
                <p:oleObj name="Worksheet" r:id="rId3" imgW="7372458" imgH="3438499" progId="Excel.Sheet.12">
                  <p:embed/>
                  <p:pic>
                    <p:nvPicPr>
                      <p:cNvPr id="0" name=""/>
                      <p:cNvPicPr/>
                      <p:nvPr/>
                    </p:nvPicPr>
                    <p:blipFill>
                      <a:blip r:embed="rId4"/>
                      <a:stretch>
                        <a:fillRect/>
                      </a:stretch>
                    </p:blipFill>
                    <p:spPr>
                      <a:xfrm>
                        <a:off x="762000" y="2119422"/>
                        <a:ext cx="16916400" cy="7889949"/>
                      </a:xfrm>
                      <a:prstGeom prst="rect">
                        <a:avLst/>
                      </a:prstGeom>
                    </p:spPr>
                  </p:pic>
                </p:oleObj>
              </mc:Fallback>
            </mc:AlternateContent>
          </a:graphicData>
        </a:graphic>
      </p:graphicFrame>
    </p:spTree>
    <p:extLst>
      <p:ext uri="{BB962C8B-B14F-4D97-AF65-F5344CB8AC3E}">
        <p14:creationId xmlns:p14="http://schemas.microsoft.com/office/powerpoint/2010/main" val="929535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07012"/>
            <a:ext cx="15773400" cy="1988345"/>
          </a:xfrm>
        </p:spPr>
        <p:txBody>
          <a:bodyPr>
            <a:normAutofit/>
          </a:bodyPr>
          <a:lstStyle/>
          <a:p>
            <a:pPr algn="l"/>
            <a:r>
              <a:rPr lang="en-US" sz="4000" b="1" dirty="0">
                <a:latin typeface="Calibri" panose="020F0502020204030204" pitchFamily="34" charset="0"/>
                <a:cs typeface="Calibri" panose="020F0502020204030204" pitchFamily="34" charset="0"/>
              </a:rPr>
              <a:t>SLO and Neighboring County Lawyer Data 2016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(Population per lawyer)</a:t>
            </a:r>
          </a:p>
        </p:txBody>
      </p:sp>
      <p:graphicFrame>
        <p:nvGraphicFramePr>
          <p:cNvPr id="6" name="Object 5">
            <a:extLst>
              <a:ext uri="{FF2B5EF4-FFF2-40B4-BE49-F238E27FC236}">
                <a16:creationId xmlns:a16="http://schemas.microsoft.com/office/drawing/2014/main" id="{9371D137-8EC9-CEF6-2209-5DE1A0939BC6}"/>
              </a:ext>
            </a:extLst>
          </p:cNvPr>
          <p:cNvGraphicFramePr>
            <a:graphicFrameLocks noChangeAspect="1"/>
          </p:cNvGraphicFramePr>
          <p:nvPr>
            <p:extLst>
              <p:ext uri="{D42A27DB-BD31-4B8C-83A1-F6EECF244321}">
                <p14:modId xmlns:p14="http://schemas.microsoft.com/office/powerpoint/2010/main" val="2073875385"/>
              </p:ext>
            </p:extLst>
          </p:nvPr>
        </p:nvGraphicFramePr>
        <p:xfrm>
          <a:off x="2514600" y="3238500"/>
          <a:ext cx="12904082" cy="5155936"/>
        </p:xfrm>
        <a:graphic>
          <a:graphicData uri="http://schemas.openxmlformats.org/presentationml/2006/ole">
            <mc:AlternateContent xmlns:mc="http://schemas.openxmlformats.org/markup-compatibility/2006">
              <mc:Choice xmlns:v="urn:schemas-microsoft-com:vml" Requires="v">
                <p:oleObj name="Worksheet" r:id="rId3" imgW="4314858" imgH="1724115" progId="Excel.Sheet.12">
                  <p:embed/>
                </p:oleObj>
              </mc:Choice>
              <mc:Fallback>
                <p:oleObj name="Worksheet" r:id="rId3" imgW="4314858" imgH="1724115" progId="Excel.Sheet.12">
                  <p:embed/>
                  <p:pic>
                    <p:nvPicPr>
                      <p:cNvPr id="0" name=""/>
                      <p:cNvPicPr/>
                      <p:nvPr/>
                    </p:nvPicPr>
                    <p:blipFill>
                      <a:blip r:embed="rId4"/>
                      <a:stretch>
                        <a:fillRect/>
                      </a:stretch>
                    </p:blipFill>
                    <p:spPr>
                      <a:xfrm>
                        <a:off x="2514600" y="3238500"/>
                        <a:ext cx="12904082" cy="5155936"/>
                      </a:xfrm>
                      <a:prstGeom prst="rect">
                        <a:avLst/>
                      </a:prstGeom>
                    </p:spPr>
                  </p:pic>
                </p:oleObj>
              </mc:Fallback>
            </mc:AlternateContent>
          </a:graphicData>
        </a:graphic>
      </p:graphicFrame>
    </p:spTree>
    <p:extLst>
      <p:ext uri="{BB962C8B-B14F-4D97-AF65-F5344CB8AC3E}">
        <p14:creationId xmlns:p14="http://schemas.microsoft.com/office/powerpoint/2010/main" val="2887368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76300"/>
            <a:ext cx="15087600" cy="1600200"/>
          </a:xfrm>
        </p:spPr>
        <p:txBody>
          <a:bodyPr>
            <a:noAutofit/>
          </a:bodyPr>
          <a:lstStyle/>
          <a:p>
            <a:pPr algn="l"/>
            <a:r>
              <a:rPr lang="en-US" sz="4000" b="1" dirty="0">
                <a:latin typeface="Calibri" panose="020F0502020204030204" pitchFamily="34" charset="0"/>
                <a:cs typeface="Calibri" panose="020F0502020204030204" pitchFamily="34" charset="0"/>
              </a:rPr>
              <a:t>SLO and Neighboring County Lawyer Data 2016</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(Lawyers per square mile)</a:t>
            </a:r>
          </a:p>
        </p:txBody>
      </p:sp>
      <p:graphicFrame>
        <p:nvGraphicFramePr>
          <p:cNvPr id="4" name="Object 3">
            <a:extLst>
              <a:ext uri="{FF2B5EF4-FFF2-40B4-BE49-F238E27FC236}">
                <a16:creationId xmlns:a16="http://schemas.microsoft.com/office/drawing/2014/main" id="{CB2C4668-3C50-8CE6-83A9-B1E20ABF667F}"/>
              </a:ext>
            </a:extLst>
          </p:cNvPr>
          <p:cNvGraphicFramePr>
            <a:graphicFrameLocks noChangeAspect="1"/>
          </p:cNvGraphicFramePr>
          <p:nvPr>
            <p:extLst>
              <p:ext uri="{D42A27DB-BD31-4B8C-83A1-F6EECF244321}">
                <p14:modId xmlns:p14="http://schemas.microsoft.com/office/powerpoint/2010/main" val="1712657291"/>
              </p:ext>
            </p:extLst>
          </p:nvPr>
        </p:nvGraphicFramePr>
        <p:xfrm>
          <a:off x="2590800" y="3467100"/>
          <a:ext cx="12420600" cy="5592360"/>
        </p:xfrm>
        <a:graphic>
          <a:graphicData uri="http://schemas.openxmlformats.org/presentationml/2006/ole">
            <mc:AlternateContent xmlns:mc="http://schemas.openxmlformats.org/markup-compatibility/2006">
              <mc:Choice xmlns:v="urn:schemas-microsoft-com:vml" Requires="v">
                <p:oleObj name="Worksheet" r:id="rId3" imgW="3829028" imgH="1724115" progId="Excel.Sheet.12">
                  <p:embed/>
                </p:oleObj>
              </mc:Choice>
              <mc:Fallback>
                <p:oleObj name="Worksheet" r:id="rId3" imgW="3829028" imgH="1724115" progId="Excel.Sheet.12">
                  <p:embed/>
                  <p:pic>
                    <p:nvPicPr>
                      <p:cNvPr id="0" name=""/>
                      <p:cNvPicPr/>
                      <p:nvPr/>
                    </p:nvPicPr>
                    <p:blipFill>
                      <a:blip r:embed="rId4"/>
                      <a:stretch>
                        <a:fillRect/>
                      </a:stretch>
                    </p:blipFill>
                    <p:spPr>
                      <a:xfrm>
                        <a:off x="2590800" y="3467100"/>
                        <a:ext cx="12420600" cy="5592360"/>
                      </a:xfrm>
                      <a:prstGeom prst="rect">
                        <a:avLst/>
                      </a:prstGeom>
                    </p:spPr>
                  </p:pic>
                </p:oleObj>
              </mc:Fallback>
            </mc:AlternateContent>
          </a:graphicData>
        </a:graphic>
      </p:graphicFrame>
    </p:spTree>
    <p:extLst>
      <p:ext uri="{BB962C8B-B14F-4D97-AF65-F5344CB8AC3E}">
        <p14:creationId xmlns:p14="http://schemas.microsoft.com/office/powerpoint/2010/main" val="2348780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8C6DD"/>
        </a:solidFill>
        <a:effectLst/>
      </p:bgPr>
    </p:bg>
    <p:spTree>
      <p:nvGrpSpPr>
        <p:cNvPr id="1" name=""/>
        <p:cNvGrpSpPr/>
        <p:nvPr/>
      </p:nvGrpSpPr>
      <p:grpSpPr>
        <a:xfrm>
          <a:off x="0" y="0"/>
          <a:ext cx="0" cy="0"/>
          <a:chOff x="0" y="0"/>
          <a:chExt cx="0" cy="0"/>
        </a:xfrm>
      </p:grpSpPr>
      <p:grpSp>
        <p:nvGrpSpPr>
          <p:cNvPr id="2" name="Group 2"/>
          <p:cNvGrpSpPr/>
          <p:nvPr/>
        </p:nvGrpSpPr>
        <p:grpSpPr>
          <a:xfrm>
            <a:off x="503853" y="1866900"/>
            <a:ext cx="11635958" cy="7971350"/>
            <a:chOff x="0" y="-200120"/>
            <a:chExt cx="15514611" cy="10628464"/>
          </a:xfrm>
        </p:grpSpPr>
        <p:sp>
          <p:nvSpPr>
            <p:cNvPr id="3" name="AutoShape 3"/>
            <p:cNvSpPr/>
            <p:nvPr/>
          </p:nvSpPr>
          <p:spPr>
            <a:xfrm>
              <a:off x="0" y="0"/>
              <a:ext cx="15272015" cy="12812"/>
            </a:xfrm>
            <a:prstGeom prst="rect">
              <a:avLst/>
            </a:prstGeom>
            <a:solidFill>
              <a:srgbClr val="F0F2F4"/>
            </a:solidFill>
          </p:spPr>
        </p:sp>
        <p:sp>
          <p:nvSpPr>
            <p:cNvPr id="4" name="TextBox 4"/>
            <p:cNvSpPr txBox="1"/>
            <p:nvPr/>
          </p:nvSpPr>
          <p:spPr>
            <a:xfrm>
              <a:off x="242596" y="-200120"/>
              <a:ext cx="15272015" cy="10628464"/>
            </a:xfrm>
            <a:prstGeom prst="rect">
              <a:avLst/>
            </a:prstGeom>
          </p:spPr>
          <p:txBody>
            <a:bodyPr lIns="0" tIns="0" rIns="0" bIns="0" rtlCol="0" anchor="t">
              <a:spAutoFit/>
            </a:bodyPr>
            <a:lstStyle/>
            <a:p>
              <a:pPr>
                <a:lnSpc>
                  <a:spcPts val="4799"/>
                </a:lnSpc>
              </a:pPr>
              <a:r>
                <a:rPr lang="en-US" sz="3199" spc="31" dirty="0">
                  <a:solidFill>
                    <a:srgbClr val="535D6B"/>
                  </a:solidFill>
                  <a:latin typeface="Poppins Light"/>
                </a:rPr>
                <a:t>Deterrents to practicing in rural areas can include: </a:t>
              </a:r>
            </a:p>
            <a:p>
              <a:pPr marL="690879" lvl="1" indent="-345439">
                <a:lnSpc>
                  <a:spcPts val="4799"/>
                </a:lnSpc>
                <a:buFont typeface="Arial"/>
                <a:buChar char="•"/>
              </a:pPr>
              <a:r>
                <a:rPr lang="en-US" sz="3199" spc="31" dirty="0">
                  <a:solidFill>
                    <a:srgbClr val="535D6B"/>
                  </a:solidFill>
                  <a:latin typeface="Poppins Light Bold"/>
                </a:rPr>
                <a:t>Fiscal </a:t>
              </a:r>
            </a:p>
            <a:p>
              <a:pPr marL="1381758" lvl="2" indent="-460586">
                <a:lnSpc>
                  <a:spcPts val="4799"/>
                </a:lnSpc>
                <a:buFont typeface="Arial"/>
                <a:buChar char="⚬"/>
              </a:pPr>
              <a:r>
                <a:rPr lang="en-US" sz="3199" spc="31" dirty="0">
                  <a:solidFill>
                    <a:srgbClr val="535D6B"/>
                  </a:solidFill>
                  <a:latin typeface="Poppins Light Bold"/>
                </a:rPr>
                <a:t>P</a:t>
              </a:r>
              <a:r>
                <a:rPr lang="en-US" sz="3199" spc="31" dirty="0">
                  <a:solidFill>
                    <a:srgbClr val="535D6B"/>
                  </a:solidFill>
                  <a:latin typeface="Poppins Light"/>
                </a:rPr>
                <a:t>rice to buyout a private practice</a:t>
              </a:r>
            </a:p>
            <a:p>
              <a:pPr marL="1381758" lvl="2" indent="-460586">
                <a:lnSpc>
                  <a:spcPts val="4799"/>
                </a:lnSpc>
                <a:buFont typeface="Arial"/>
                <a:buChar char="⚬"/>
              </a:pPr>
              <a:r>
                <a:rPr lang="en-US" sz="3199" spc="31" dirty="0">
                  <a:solidFill>
                    <a:srgbClr val="535D6B"/>
                  </a:solidFill>
                  <a:latin typeface="Poppins Light"/>
                </a:rPr>
                <a:t>Perception of employment and career opportunities </a:t>
              </a:r>
            </a:p>
            <a:p>
              <a:pPr marL="1381758" lvl="2" indent="-460586">
                <a:lnSpc>
                  <a:spcPts val="4799"/>
                </a:lnSpc>
                <a:buFont typeface="Arial"/>
                <a:buChar char="⚬"/>
              </a:pPr>
              <a:r>
                <a:rPr lang="en-US" sz="3199" spc="31" dirty="0">
                  <a:solidFill>
                    <a:srgbClr val="535D6B"/>
                  </a:solidFill>
                  <a:latin typeface="Poppins Light"/>
                </a:rPr>
                <a:t>Fear of malpractice </a:t>
              </a:r>
            </a:p>
            <a:p>
              <a:pPr marL="690879" lvl="1" indent="-345439">
                <a:lnSpc>
                  <a:spcPts val="4799"/>
                </a:lnSpc>
                <a:buFont typeface="Arial"/>
                <a:buChar char="•"/>
              </a:pPr>
              <a:r>
                <a:rPr lang="en-US" sz="3199" spc="31" dirty="0">
                  <a:solidFill>
                    <a:srgbClr val="535D6B"/>
                  </a:solidFill>
                  <a:latin typeface="Poppins Light Bold"/>
                </a:rPr>
                <a:t>Social &amp; Personal </a:t>
              </a:r>
            </a:p>
            <a:p>
              <a:pPr marL="1381758" lvl="2" indent="-460586">
                <a:lnSpc>
                  <a:spcPts val="4799"/>
                </a:lnSpc>
                <a:buFont typeface="Arial"/>
                <a:buChar char="⚬"/>
              </a:pPr>
              <a:r>
                <a:rPr lang="en-US" sz="3199" spc="31" dirty="0">
                  <a:solidFill>
                    <a:srgbClr val="535D6B"/>
                  </a:solidFill>
                  <a:latin typeface="Poppins Light Bold"/>
                </a:rPr>
                <a:t>C</a:t>
              </a:r>
              <a:r>
                <a:rPr lang="en-US" sz="3199" spc="31" dirty="0">
                  <a:solidFill>
                    <a:srgbClr val="535D6B"/>
                  </a:solidFill>
                  <a:latin typeface="Poppins Light"/>
                </a:rPr>
                <a:t>ulture of urban vs. rural communities</a:t>
              </a:r>
            </a:p>
            <a:p>
              <a:pPr marL="1381758" lvl="2" indent="-460586">
                <a:lnSpc>
                  <a:spcPts val="4799"/>
                </a:lnSpc>
                <a:buFont typeface="Arial"/>
                <a:buChar char="⚬"/>
              </a:pPr>
              <a:r>
                <a:rPr lang="en-US" sz="3199" spc="31" dirty="0">
                  <a:solidFill>
                    <a:srgbClr val="535D6B"/>
                  </a:solidFill>
                  <a:latin typeface="Poppins Light"/>
                </a:rPr>
                <a:t>Infrastructure, e.g., K-12 school quality; health care</a:t>
              </a:r>
            </a:p>
            <a:p>
              <a:pPr marL="1381758" lvl="2" indent="-460586">
                <a:lnSpc>
                  <a:spcPts val="4799"/>
                </a:lnSpc>
                <a:buFont typeface="Arial"/>
                <a:buChar char="⚬"/>
              </a:pPr>
              <a:r>
                <a:rPr lang="en-US" sz="3199" spc="31" dirty="0">
                  <a:solidFill>
                    <a:srgbClr val="535D6B"/>
                  </a:solidFill>
                  <a:latin typeface="Poppins Light"/>
                </a:rPr>
                <a:t>Ability to find a life partner or for life partner to find a job, etc. </a:t>
              </a:r>
            </a:p>
            <a:p>
              <a:pPr>
                <a:lnSpc>
                  <a:spcPts val="4799"/>
                </a:lnSpc>
              </a:pPr>
              <a:endParaRPr lang="en-US" sz="3199" spc="31" dirty="0">
                <a:solidFill>
                  <a:srgbClr val="535D6B"/>
                </a:solidFill>
                <a:latin typeface="Poppins Light"/>
              </a:endParaRPr>
            </a:p>
          </p:txBody>
        </p:sp>
      </p:grpSp>
      <p:grpSp>
        <p:nvGrpSpPr>
          <p:cNvPr id="9" name="Group 9"/>
          <p:cNvGrpSpPr/>
          <p:nvPr/>
        </p:nvGrpSpPr>
        <p:grpSpPr>
          <a:xfrm>
            <a:off x="16597513" y="9091265"/>
            <a:ext cx="661787" cy="167035"/>
            <a:chOff x="0" y="0"/>
            <a:chExt cx="2012677" cy="508000"/>
          </a:xfrm>
        </p:grpSpPr>
        <p:sp>
          <p:nvSpPr>
            <p:cNvPr id="10" name="Freeform 10"/>
            <p:cNvSpPr/>
            <p:nvPr/>
          </p:nvSpPr>
          <p:spPr>
            <a:xfrm>
              <a:off x="0" y="215900"/>
              <a:ext cx="1716767" cy="76200"/>
            </a:xfrm>
            <a:custGeom>
              <a:avLst/>
              <a:gdLst/>
              <a:ahLst/>
              <a:cxnLst/>
              <a:rect l="l" t="t" r="r" b="b"/>
              <a:pathLst>
                <a:path w="1716767" h="76200">
                  <a:moveTo>
                    <a:pt x="0" y="0"/>
                  </a:moveTo>
                  <a:lnTo>
                    <a:pt x="1716767" y="0"/>
                  </a:lnTo>
                  <a:lnTo>
                    <a:pt x="1716767" y="76200"/>
                  </a:lnTo>
                  <a:lnTo>
                    <a:pt x="0" y="76200"/>
                  </a:lnTo>
                  <a:close/>
                </a:path>
              </a:pathLst>
            </a:custGeom>
            <a:solidFill>
              <a:srgbClr val="535D6B"/>
            </a:solidFill>
          </p:spPr>
        </p:sp>
        <p:sp>
          <p:nvSpPr>
            <p:cNvPr id="11" name="Freeform 11"/>
            <p:cNvSpPr/>
            <p:nvPr/>
          </p:nvSpPr>
          <p:spPr>
            <a:xfrm>
              <a:off x="1638027" y="1270"/>
              <a:ext cx="374650" cy="505460"/>
            </a:xfrm>
            <a:custGeom>
              <a:avLst/>
              <a:gdLst/>
              <a:ahLst/>
              <a:cxnLst/>
              <a:rect l="l" t="t" r="r" b="b"/>
              <a:pathLst>
                <a:path w="374650" h="505460">
                  <a:moveTo>
                    <a:pt x="0" y="505460"/>
                  </a:moveTo>
                  <a:lnTo>
                    <a:pt x="0" y="0"/>
                  </a:lnTo>
                  <a:lnTo>
                    <a:pt x="374650" y="252730"/>
                  </a:lnTo>
                  <a:close/>
                </a:path>
              </a:pathLst>
            </a:custGeom>
            <a:solidFill>
              <a:srgbClr val="535D6B"/>
            </a:solidFill>
          </p:spPr>
        </p:sp>
      </p:grpSp>
      <p:pic>
        <p:nvPicPr>
          <p:cNvPr id="12" name="Picture 12"/>
          <p:cNvPicPr>
            <a:picLocks noChangeAspect="1"/>
          </p:cNvPicPr>
          <p:nvPr/>
        </p:nvPicPr>
        <p:blipFill>
          <a:blip r:embed="rId2"/>
          <a:srcRect/>
          <a:stretch>
            <a:fillRect/>
          </a:stretch>
        </p:blipFill>
        <p:spPr>
          <a:xfrm>
            <a:off x="12313838" y="2450749"/>
            <a:ext cx="5438649" cy="4144626"/>
          </a:xfrm>
          <a:prstGeom prst="rect">
            <a:avLst/>
          </a:prstGeom>
        </p:spPr>
      </p:pic>
      <p:sp>
        <p:nvSpPr>
          <p:cNvPr id="13" name="TextBox 13"/>
          <p:cNvSpPr txBox="1"/>
          <p:nvPr/>
        </p:nvSpPr>
        <p:spPr>
          <a:xfrm>
            <a:off x="3733800" y="889721"/>
            <a:ext cx="11277600" cy="586699"/>
          </a:xfrm>
          <a:prstGeom prst="rect">
            <a:avLst/>
          </a:prstGeom>
        </p:spPr>
        <p:txBody>
          <a:bodyPr wrap="square" lIns="0" tIns="0" rIns="0" bIns="0" rtlCol="0" anchor="t">
            <a:spAutoFit/>
          </a:bodyPr>
          <a:lstStyle/>
          <a:p>
            <a:pPr>
              <a:lnSpc>
                <a:spcPts val="4480"/>
              </a:lnSpc>
              <a:spcBef>
                <a:spcPct val="0"/>
              </a:spcBef>
            </a:pPr>
            <a:r>
              <a:rPr lang="en-US" sz="4000" spc="64" dirty="0">
                <a:solidFill>
                  <a:srgbClr val="535D6B"/>
                </a:solidFill>
                <a:latin typeface="Poppins Light Bold"/>
              </a:rPr>
              <a:t>CAUSES OF RURAL LAWYER SHORTAGES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256230" y="1982187"/>
            <a:ext cx="11775540" cy="9525"/>
          </a:xfrm>
          <a:prstGeom prst="rect">
            <a:avLst/>
          </a:prstGeom>
          <a:solidFill>
            <a:srgbClr val="111B1E"/>
          </a:solidFill>
        </p:spPr>
      </p:sp>
      <p:sp>
        <p:nvSpPr>
          <p:cNvPr id="3" name="TextBox 3"/>
          <p:cNvSpPr txBox="1"/>
          <p:nvPr/>
        </p:nvSpPr>
        <p:spPr>
          <a:xfrm>
            <a:off x="2751964" y="509566"/>
            <a:ext cx="13859635" cy="1474763"/>
          </a:xfrm>
          <a:prstGeom prst="rect">
            <a:avLst/>
          </a:prstGeom>
        </p:spPr>
        <p:txBody>
          <a:bodyPr wrap="square" lIns="0" tIns="0" rIns="0" bIns="0" rtlCol="0" anchor="t">
            <a:spAutoFit/>
          </a:bodyPr>
          <a:lstStyle/>
          <a:p>
            <a:pPr>
              <a:lnSpc>
                <a:spcPts val="11519"/>
              </a:lnSpc>
            </a:pPr>
            <a:r>
              <a:rPr lang="en-US" sz="9600" dirty="0">
                <a:solidFill>
                  <a:srgbClr val="111B1E"/>
                </a:solidFill>
                <a:latin typeface="Calibri" panose="020F0502020204030204" pitchFamily="34" charset="0"/>
                <a:cs typeface="Calibri" panose="020F0502020204030204" pitchFamily="34" charset="0"/>
              </a:rPr>
              <a:t>Consequent Lack of Access</a:t>
            </a:r>
          </a:p>
        </p:txBody>
      </p:sp>
      <p:grpSp>
        <p:nvGrpSpPr>
          <p:cNvPr id="4" name="Group 4"/>
          <p:cNvGrpSpPr/>
          <p:nvPr/>
        </p:nvGrpSpPr>
        <p:grpSpPr>
          <a:xfrm>
            <a:off x="6706896" y="2978774"/>
            <a:ext cx="4874208" cy="3065934"/>
            <a:chOff x="0" y="0"/>
            <a:chExt cx="6498943" cy="4087912"/>
          </a:xfrm>
        </p:grpSpPr>
        <p:sp>
          <p:nvSpPr>
            <p:cNvPr id="5" name="TextBox 5"/>
            <p:cNvSpPr txBox="1"/>
            <p:nvPr/>
          </p:nvSpPr>
          <p:spPr>
            <a:xfrm>
              <a:off x="0" y="-57150"/>
              <a:ext cx="6498943" cy="626110"/>
            </a:xfrm>
            <a:prstGeom prst="rect">
              <a:avLst/>
            </a:prstGeom>
          </p:spPr>
          <p:txBody>
            <a:bodyPr lIns="0" tIns="0" rIns="0" bIns="0" rtlCol="0" anchor="t">
              <a:spAutoFit/>
            </a:bodyPr>
            <a:lstStyle/>
            <a:p>
              <a:pPr algn="ctr">
                <a:lnSpc>
                  <a:spcPts val="3919"/>
                </a:lnSpc>
                <a:spcBef>
                  <a:spcPct val="0"/>
                </a:spcBef>
              </a:pPr>
              <a:r>
                <a:rPr lang="en-US" sz="2800" spc="28" dirty="0">
                  <a:solidFill>
                    <a:srgbClr val="111B1E"/>
                  </a:solidFill>
                  <a:latin typeface="Poppins Medium"/>
                </a:rPr>
                <a:t>Knowledge gap</a:t>
              </a:r>
            </a:p>
          </p:txBody>
        </p:sp>
        <p:sp>
          <p:nvSpPr>
            <p:cNvPr id="6" name="TextBox 6"/>
            <p:cNvSpPr txBox="1"/>
            <p:nvPr/>
          </p:nvSpPr>
          <p:spPr>
            <a:xfrm>
              <a:off x="0" y="904022"/>
              <a:ext cx="6498943" cy="3183890"/>
            </a:xfrm>
            <a:prstGeom prst="rect">
              <a:avLst/>
            </a:prstGeom>
          </p:spPr>
          <p:txBody>
            <a:bodyPr lIns="0" tIns="0" rIns="0" bIns="0" rtlCol="0" anchor="t">
              <a:spAutoFit/>
            </a:bodyPr>
            <a:lstStyle/>
            <a:p>
              <a:pPr algn="ctr">
                <a:lnSpc>
                  <a:spcPts val="3840"/>
                </a:lnSpc>
              </a:pPr>
              <a:r>
                <a:rPr lang="en-US" sz="2400" spc="48">
                  <a:solidFill>
                    <a:srgbClr val="111B1E"/>
                  </a:solidFill>
                  <a:latin typeface="Poppins Light"/>
                </a:rPr>
                <a:t>71% of low-income households experienced at least one civil legal problem, but of those reported, 86% received inadequate or no legal help</a:t>
              </a:r>
            </a:p>
          </p:txBody>
        </p:sp>
      </p:grpSp>
      <p:grpSp>
        <p:nvGrpSpPr>
          <p:cNvPr id="7" name="Group 7"/>
          <p:cNvGrpSpPr/>
          <p:nvPr/>
        </p:nvGrpSpPr>
        <p:grpSpPr>
          <a:xfrm>
            <a:off x="11671500" y="2926889"/>
            <a:ext cx="5587800" cy="6107392"/>
            <a:chOff x="0" y="-57150"/>
            <a:chExt cx="7034341" cy="6727086"/>
          </a:xfrm>
        </p:grpSpPr>
        <p:sp>
          <p:nvSpPr>
            <p:cNvPr id="8" name="TextBox 8"/>
            <p:cNvSpPr txBox="1"/>
            <p:nvPr/>
          </p:nvSpPr>
          <p:spPr>
            <a:xfrm>
              <a:off x="0" y="-57150"/>
              <a:ext cx="7034341" cy="626110"/>
            </a:xfrm>
            <a:prstGeom prst="rect">
              <a:avLst/>
            </a:prstGeom>
          </p:spPr>
          <p:txBody>
            <a:bodyPr lIns="0" tIns="0" rIns="0" bIns="0" rtlCol="0" anchor="t">
              <a:spAutoFit/>
            </a:bodyPr>
            <a:lstStyle/>
            <a:p>
              <a:pPr algn="ctr">
                <a:lnSpc>
                  <a:spcPts val="3920"/>
                </a:lnSpc>
                <a:spcBef>
                  <a:spcPct val="0"/>
                </a:spcBef>
              </a:pPr>
              <a:r>
                <a:rPr lang="en-US" sz="2800" spc="28" dirty="0">
                  <a:solidFill>
                    <a:srgbClr val="111B1E"/>
                  </a:solidFill>
                  <a:latin typeface="Poppins Medium"/>
                </a:rPr>
                <a:t>Community Inaccessibility</a:t>
              </a:r>
            </a:p>
          </p:txBody>
        </p:sp>
        <p:sp>
          <p:nvSpPr>
            <p:cNvPr id="9" name="TextBox 9"/>
            <p:cNvSpPr txBox="1"/>
            <p:nvPr/>
          </p:nvSpPr>
          <p:spPr>
            <a:xfrm>
              <a:off x="0" y="798078"/>
              <a:ext cx="7034341" cy="5871858"/>
            </a:xfrm>
            <a:prstGeom prst="rect">
              <a:avLst/>
            </a:prstGeom>
          </p:spPr>
          <p:txBody>
            <a:bodyPr lIns="0" tIns="0" rIns="0" bIns="0" rtlCol="0" anchor="t">
              <a:spAutoFit/>
            </a:bodyPr>
            <a:lstStyle/>
            <a:p>
              <a:pPr algn="ctr">
                <a:lnSpc>
                  <a:spcPts val="3840"/>
                </a:lnSpc>
              </a:pPr>
              <a:r>
                <a:rPr lang="en-US" sz="2400" spc="48" dirty="0">
                  <a:solidFill>
                    <a:srgbClr val="111B1E"/>
                  </a:solidFill>
                  <a:latin typeface="Poppins Light"/>
                </a:rPr>
                <a:t>Hub &amp; Spoke model: </a:t>
              </a:r>
            </a:p>
            <a:p>
              <a:pPr algn="ctr">
                <a:lnSpc>
                  <a:spcPts val="3840"/>
                </a:lnSpc>
              </a:pPr>
              <a:r>
                <a:rPr lang="en-US" sz="2400" spc="48" dirty="0">
                  <a:solidFill>
                    <a:srgbClr val="111B1E"/>
                  </a:solidFill>
                  <a:latin typeface="Poppins Light"/>
                </a:rPr>
                <a:t>Organizations often have lawyers based in a small city hub, who travel to rural areas as needed</a:t>
              </a:r>
            </a:p>
            <a:p>
              <a:pPr algn="ctr">
                <a:lnSpc>
                  <a:spcPts val="3840"/>
                </a:lnSpc>
              </a:pPr>
              <a:endParaRPr lang="en-US" sz="2400" spc="48" dirty="0">
                <a:solidFill>
                  <a:srgbClr val="111B1E"/>
                </a:solidFill>
                <a:latin typeface="Poppins Light"/>
              </a:endParaRPr>
            </a:p>
            <a:p>
              <a:pPr algn="ctr">
                <a:lnSpc>
                  <a:spcPts val="3840"/>
                </a:lnSpc>
              </a:pPr>
              <a:r>
                <a:rPr lang="en-US" sz="2800" b="1" spc="48" dirty="0">
                  <a:solidFill>
                    <a:srgbClr val="111B1E"/>
                  </a:solidFill>
                  <a:latin typeface="Poppins Light"/>
                </a:rPr>
                <a:t>Criminal Law Consequences</a:t>
              </a:r>
            </a:p>
            <a:p>
              <a:pPr algn="ctr">
                <a:lnSpc>
                  <a:spcPts val="3840"/>
                </a:lnSpc>
              </a:pPr>
              <a:r>
                <a:rPr lang="en-US" sz="2400" spc="48" dirty="0">
                  <a:solidFill>
                    <a:srgbClr val="111B1E"/>
                  </a:solidFill>
                  <a:latin typeface="Poppins Light"/>
                </a:rPr>
                <a:t>Lack of lawyers in rural areas translate to longer jail stays for the same charge as in urban areas; a 27% steeper rise in jail populations than in urban areas</a:t>
              </a:r>
            </a:p>
          </p:txBody>
        </p:sp>
      </p:grpSp>
      <p:grpSp>
        <p:nvGrpSpPr>
          <p:cNvPr id="14" name="Group 14"/>
          <p:cNvGrpSpPr/>
          <p:nvPr/>
        </p:nvGrpSpPr>
        <p:grpSpPr>
          <a:xfrm>
            <a:off x="16928407" y="9379010"/>
            <a:ext cx="661787" cy="167035"/>
            <a:chOff x="0" y="0"/>
            <a:chExt cx="2012677" cy="508000"/>
          </a:xfrm>
        </p:grpSpPr>
        <p:sp>
          <p:nvSpPr>
            <p:cNvPr id="15" name="Freeform 15"/>
            <p:cNvSpPr/>
            <p:nvPr/>
          </p:nvSpPr>
          <p:spPr>
            <a:xfrm>
              <a:off x="0" y="215900"/>
              <a:ext cx="1716767" cy="76200"/>
            </a:xfrm>
            <a:custGeom>
              <a:avLst/>
              <a:gdLst/>
              <a:ahLst/>
              <a:cxnLst/>
              <a:rect l="l" t="t" r="r" b="b"/>
              <a:pathLst>
                <a:path w="1716767" h="76200">
                  <a:moveTo>
                    <a:pt x="0" y="0"/>
                  </a:moveTo>
                  <a:lnTo>
                    <a:pt x="1716767" y="0"/>
                  </a:lnTo>
                  <a:lnTo>
                    <a:pt x="1716767" y="76200"/>
                  </a:lnTo>
                  <a:lnTo>
                    <a:pt x="0" y="76200"/>
                  </a:lnTo>
                  <a:close/>
                </a:path>
              </a:pathLst>
            </a:custGeom>
            <a:solidFill>
              <a:srgbClr val="111B1E"/>
            </a:solidFill>
          </p:spPr>
        </p:sp>
        <p:sp>
          <p:nvSpPr>
            <p:cNvPr id="16" name="Freeform 16"/>
            <p:cNvSpPr/>
            <p:nvPr/>
          </p:nvSpPr>
          <p:spPr>
            <a:xfrm>
              <a:off x="1638027" y="1270"/>
              <a:ext cx="374650" cy="505460"/>
            </a:xfrm>
            <a:custGeom>
              <a:avLst/>
              <a:gdLst/>
              <a:ahLst/>
              <a:cxnLst/>
              <a:rect l="l" t="t" r="r" b="b"/>
              <a:pathLst>
                <a:path w="374650" h="505460">
                  <a:moveTo>
                    <a:pt x="0" y="505460"/>
                  </a:moveTo>
                  <a:lnTo>
                    <a:pt x="0" y="0"/>
                  </a:lnTo>
                  <a:lnTo>
                    <a:pt x="374650" y="252730"/>
                  </a:lnTo>
                  <a:close/>
                </a:path>
              </a:pathLst>
            </a:custGeom>
            <a:solidFill>
              <a:srgbClr val="111B1E"/>
            </a:solidFill>
          </p:spPr>
        </p:sp>
      </p:grpSp>
      <p:grpSp>
        <p:nvGrpSpPr>
          <p:cNvPr id="17" name="Group 17"/>
          <p:cNvGrpSpPr/>
          <p:nvPr/>
        </p:nvGrpSpPr>
        <p:grpSpPr>
          <a:xfrm>
            <a:off x="693924" y="2978774"/>
            <a:ext cx="5587800" cy="4449516"/>
            <a:chOff x="0" y="0"/>
            <a:chExt cx="7450400" cy="5932688"/>
          </a:xfrm>
        </p:grpSpPr>
        <p:sp>
          <p:nvSpPr>
            <p:cNvPr id="18" name="TextBox 18"/>
            <p:cNvSpPr txBox="1"/>
            <p:nvPr/>
          </p:nvSpPr>
          <p:spPr>
            <a:xfrm>
              <a:off x="0" y="-57150"/>
              <a:ext cx="7450400" cy="626110"/>
            </a:xfrm>
            <a:prstGeom prst="rect">
              <a:avLst/>
            </a:prstGeom>
          </p:spPr>
          <p:txBody>
            <a:bodyPr lIns="0" tIns="0" rIns="0" bIns="0" rtlCol="0" anchor="t">
              <a:spAutoFit/>
            </a:bodyPr>
            <a:lstStyle/>
            <a:p>
              <a:pPr algn="ctr">
                <a:lnSpc>
                  <a:spcPts val="3920"/>
                </a:lnSpc>
                <a:spcBef>
                  <a:spcPct val="0"/>
                </a:spcBef>
              </a:pPr>
              <a:r>
                <a:rPr lang="en-US" sz="2800" spc="28">
                  <a:solidFill>
                    <a:srgbClr val="111B1E"/>
                  </a:solidFill>
                  <a:latin typeface="Poppins Medium"/>
                </a:rPr>
                <a:t>Financial Inaccessability</a:t>
              </a:r>
            </a:p>
          </p:txBody>
        </p:sp>
        <p:sp>
          <p:nvSpPr>
            <p:cNvPr id="19" name="TextBox 19"/>
            <p:cNvSpPr txBox="1"/>
            <p:nvPr/>
          </p:nvSpPr>
          <p:spPr>
            <a:xfrm>
              <a:off x="0" y="798078"/>
              <a:ext cx="7450400" cy="5134610"/>
            </a:xfrm>
            <a:prstGeom prst="rect">
              <a:avLst/>
            </a:prstGeom>
          </p:spPr>
          <p:txBody>
            <a:bodyPr lIns="0" tIns="0" rIns="0" bIns="0" rtlCol="0" anchor="t">
              <a:spAutoFit/>
            </a:bodyPr>
            <a:lstStyle/>
            <a:p>
              <a:pPr algn="ctr">
                <a:lnSpc>
                  <a:spcPts val="3840"/>
                </a:lnSpc>
              </a:pPr>
              <a:r>
                <a:rPr lang="en-US" sz="2400" spc="48">
                  <a:solidFill>
                    <a:srgbClr val="111B1E"/>
                  </a:solidFill>
                  <a:latin typeface="Poppins Light"/>
                </a:rPr>
                <a:t>Legal Aid Lawyers can only provide services to clients who meet the income threshold: 125% of the federal poverty line</a:t>
              </a:r>
            </a:p>
            <a:p>
              <a:pPr algn="ctr">
                <a:lnSpc>
                  <a:spcPts val="3840"/>
                </a:lnSpc>
              </a:pPr>
              <a:endParaRPr lang="en-US" sz="2400" spc="48">
                <a:solidFill>
                  <a:srgbClr val="111B1E"/>
                </a:solidFill>
                <a:latin typeface="Poppins Light"/>
              </a:endParaRPr>
            </a:p>
            <a:p>
              <a:pPr algn="ctr">
                <a:lnSpc>
                  <a:spcPts val="3840"/>
                </a:lnSpc>
              </a:pPr>
              <a:r>
                <a:rPr lang="en-US" sz="2400" spc="48">
                  <a:solidFill>
                    <a:srgbClr val="111B1E"/>
                  </a:solidFill>
                  <a:latin typeface="Poppins Light"/>
                </a:rPr>
                <a:t>Travel costs for court-appointed lawyers translate into higher costs for taxpayers</a:t>
              </a:r>
            </a:p>
          </p:txBody>
        </p:sp>
      </p:grpSp>
    </p:spTree>
    <p:extLst>
      <p:ext uri="{BB962C8B-B14F-4D97-AF65-F5344CB8AC3E}">
        <p14:creationId xmlns:p14="http://schemas.microsoft.com/office/powerpoint/2010/main" val="2681391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35D6B"/>
        </a:solidFill>
        <a:effectLst/>
      </p:bgPr>
    </p:bg>
    <p:spTree>
      <p:nvGrpSpPr>
        <p:cNvPr id="1" name=""/>
        <p:cNvGrpSpPr/>
        <p:nvPr/>
      </p:nvGrpSpPr>
      <p:grpSpPr>
        <a:xfrm>
          <a:off x="0" y="0"/>
          <a:ext cx="0" cy="0"/>
          <a:chOff x="0" y="0"/>
          <a:chExt cx="0" cy="0"/>
        </a:xfrm>
      </p:grpSpPr>
      <p:sp>
        <p:nvSpPr>
          <p:cNvPr id="2" name="TextBox 2"/>
          <p:cNvSpPr txBox="1"/>
          <p:nvPr/>
        </p:nvSpPr>
        <p:spPr>
          <a:xfrm>
            <a:off x="10108486" y="521162"/>
            <a:ext cx="5897463" cy="2194644"/>
          </a:xfrm>
          <a:prstGeom prst="rect">
            <a:avLst/>
          </a:prstGeom>
        </p:spPr>
        <p:txBody>
          <a:bodyPr lIns="0" tIns="0" rIns="0" bIns="0" rtlCol="0" anchor="t">
            <a:spAutoFit/>
          </a:bodyPr>
          <a:lstStyle/>
          <a:p>
            <a:pPr>
              <a:lnSpc>
                <a:spcPts val="8640"/>
              </a:lnSpc>
            </a:pPr>
            <a:r>
              <a:rPr lang="en-US" sz="7200" dirty="0">
                <a:solidFill>
                  <a:srgbClr val="F0F2F4"/>
                </a:solidFill>
                <a:latin typeface="Calibri" panose="020F0502020204030204" pitchFamily="34" charset="0"/>
                <a:cs typeface="Calibri" panose="020F0502020204030204" pitchFamily="34" charset="0"/>
              </a:rPr>
              <a:t>Responses to the Shortage</a:t>
            </a:r>
          </a:p>
        </p:txBody>
      </p:sp>
      <p:grpSp>
        <p:nvGrpSpPr>
          <p:cNvPr id="3" name="Group 3"/>
          <p:cNvGrpSpPr/>
          <p:nvPr/>
        </p:nvGrpSpPr>
        <p:grpSpPr>
          <a:xfrm>
            <a:off x="16597513" y="1387142"/>
            <a:ext cx="661787" cy="167035"/>
            <a:chOff x="0" y="0"/>
            <a:chExt cx="2012677" cy="508000"/>
          </a:xfrm>
        </p:grpSpPr>
        <p:sp>
          <p:nvSpPr>
            <p:cNvPr id="4" name="Freeform 4"/>
            <p:cNvSpPr/>
            <p:nvPr/>
          </p:nvSpPr>
          <p:spPr>
            <a:xfrm>
              <a:off x="0" y="215900"/>
              <a:ext cx="1716767" cy="76200"/>
            </a:xfrm>
            <a:custGeom>
              <a:avLst/>
              <a:gdLst/>
              <a:ahLst/>
              <a:cxnLst/>
              <a:rect l="l" t="t" r="r" b="b"/>
              <a:pathLst>
                <a:path w="1716767" h="76200">
                  <a:moveTo>
                    <a:pt x="0" y="0"/>
                  </a:moveTo>
                  <a:lnTo>
                    <a:pt x="1716767" y="0"/>
                  </a:lnTo>
                  <a:lnTo>
                    <a:pt x="1716767" y="76200"/>
                  </a:lnTo>
                  <a:lnTo>
                    <a:pt x="0" y="76200"/>
                  </a:lnTo>
                  <a:close/>
                </a:path>
              </a:pathLst>
            </a:custGeom>
            <a:solidFill>
              <a:srgbClr val="F0F2F4"/>
            </a:solidFill>
          </p:spPr>
        </p:sp>
        <p:sp>
          <p:nvSpPr>
            <p:cNvPr id="5" name="Freeform 5"/>
            <p:cNvSpPr/>
            <p:nvPr/>
          </p:nvSpPr>
          <p:spPr>
            <a:xfrm>
              <a:off x="1638027" y="1270"/>
              <a:ext cx="374650" cy="505460"/>
            </a:xfrm>
            <a:custGeom>
              <a:avLst/>
              <a:gdLst/>
              <a:ahLst/>
              <a:cxnLst/>
              <a:rect l="l" t="t" r="r" b="b"/>
              <a:pathLst>
                <a:path w="374650" h="505460">
                  <a:moveTo>
                    <a:pt x="0" y="505460"/>
                  </a:moveTo>
                  <a:lnTo>
                    <a:pt x="0" y="0"/>
                  </a:lnTo>
                  <a:lnTo>
                    <a:pt x="374650" y="252730"/>
                  </a:lnTo>
                  <a:close/>
                </a:path>
              </a:pathLst>
            </a:custGeom>
            <a:solidFill>
              <a:srgbClr val="F0F2F4"/>
            </a:solidFill>
          </p:spPr>
        </p:sp>
      </p:grpSp>
      <p:sp>
        <p:nvSpPr>
          <p:cNvPr id="6" name="AutoShape 6"/>
          <p:cNvSpPr/>
          <p:nvPr/>
        </p:nvSpPr>
        <p:spPr>
          <a:xfrm>
            <a:off x="1713193" y="1618484"/>
            <a:ext cx="6900160" cy="9548"/>
          </a:xfrm>
          <a:prstGeom prst="rect">
            <a:avLst/>
          </a:prstGeom>
          <a:solidFill>
            <a:srgbClr val="F0F2F4"/>
          </a:solidFill>
        </p:spPr>
      </p:sp>
      <p:sp>
        <p:nvSpPr>
          <p:cNvPr id="7" name="TextBox 7"/>
          <p:cNvSpPr txBox="1"/>
          <p:nvPr/>
        </p:nvSpPr>
        <p:spPr>
          <a:xfrm>
            <a:off x="779017" y="2380526"/>
            <a:ext cx="6900160" cy="489585"/>
          </a:xfrm>
          <a:prstGeom prst="rect">
            <a:avLst/>
          </a:prstGeom>
        </p:spPr>
        <p:txBody>
          <a:bodyPr lIns="0" tIns="0" rIns="0" bIns="0" rtlCol="0" anchor="t">
            <a:spAutoFit/>
          </a:bodyPr>
          <a:lstStyle/>
          <a:p>
            <a:pPr>
              <a:lnSpc>
                <a:spcPts val="4059"/>
              </a:lnSpc>
              <a:spcBef>
                <a:spcPct val="0"/>
              </a:spcBef>
            </a:pPr>
            <a:r>
              <a:rPr lang="en-US" sz="2900" spc="29">
                <a:solidFill>
                  <a:srgbClr val="F0F2F4"/>
                </a:solidFill>
                <a:latin typeface="Poppins Medium"/>
              </a:rPr>
              <a:t>2. Inucbators </a:t>
            </a:r>
          </a:p>
        </p:txBody>
      </p:sp>
      <p:sp>
        <p:nvSpPr>
          <p:cNvPr id="8" name="TextBox 8"/>
          <p:cNvSpPr txBox="1"/>
          <p:nvPr/>
        </p:nvSpPr>
        <p:spPr>
          <a:xfrm>
            <a:off x="864272" y="2879683"/>
            <a:ext cx="8598001" cy="1370965"/>
          </a:xfrm>
          <a:prstGeom prst="rect">
            <a:avLst/>
          </a:prstGeom>
        </p:spPr>
        <p:txBody>
          <a:bodyPr lIns="0" tIns="0" rIns="0" bIns="0" rtlCol="0" anchor="t">
            <a:spAutoFit/>
          </a:bodyPr>
          <a:lstStyle/>
          <a:p>
            <a:pPr marL="496569" lvl="1" indent="-248285">
              <a:lnSpc>
                <a:spcPts val="3679"/>
              </a:lnSpc>
              <a:buFont typeface="Arial"/>
              <a:buChar char="•"/>
            </a:pPr>
            <a:r>
              <a:rPr lang="en-US" sz="2300">
                <a:solidFill>
                  <a:srgbClr val="F0F2F4"/>
                </a:solidFill>
                <a:latin typeface="Poppins Light"/>
              </a:rPr>
              <a:t>The Arkansas Rural Practice Incubator Project </a:t>
            </a:r>
          </a:p>
          <a:p>
            <a:pPr marL="496570" lvl="1" indent="-248285">
              <a:lnSpc>
                <a:spcPts val="3680"/>
              </a:lnSpc>
              <a:buFont typeface="Arial"/>
              <a:buChar char="•"/>
            </a:pPr>
            <a:r>
              <a:rPr lang="en-US" sz="2299">
                <a:solidFill>
                  <a:srgbClr val="F0F2F4"/>
                </a:solidFill>
                <a:latin typeface="Poppins Light"/>
              </a:rPr>
              <a:t>Others in </a:t>
            </a:r>
            <a:r>
              <a:rPr lang="en-US" sz="2300">
                <a:solidFill>
                  <a:srgbClr val="F0F2F4"/>
                </a:solidFill>
                <a:latin typeface="Poppins Light"/>
              </a:rPr>
              <a:t>Iowa, Montana, Nebraska, New Mexico, North Dakota, Vermont </a:t>
            </a:r>
          </a:p>
        </p:txBody>
      </p:sp>
      <p:sp>
        <p:nvSpPr>
          <p:cNvPr id="9" name="TextBox 9"/>
          <p:cNvSpPr txBox="1"/>
          <p:nvPr/>
        </p:nvSpPr>
        <p:spPr>
          <a:xfrm>
            <a:off x="779017" y="981075"/>
            <a:ext cx="7430807" cy="489585"/>
          </a:xfrm>
          <a:prstGeom prst="rect">
            <a:avLst/>
          </a:prstGeom>
        </p:spPr>
        <p:txBody>
          <a:bodyPr lIns="0" tIns="0" rIns="0" bIns="0" rtlCol="0" anchor="t">
            <a:spAutoFit/>
          </a:bodyPr>
          <a:lstStyle/>
          <a:p>
            <a:pPr>
              <a:lnSpc>
                <a:spcPts val="4060"/>
              </a:lnSpc>
              <a:spcBef>
                <a:spcPct val="0"/>
              </a:spcBef>
            </a:pPr>
            <a:r>
              <a:rPr lang="en-US" sz="2900" spc="29">
                <a:solidFill>
                  <a:srgbClr val="F0F2F4"/>
                </a:solidFill>
                <a:latin typeface="Poppins Medium"/>
              </a:rPr>
              <a:t>1. Finacial incentives to rural practice</a:t>
            </a:r>
          </a:p>
        </p:txBody>
      </p:sp>
      <p:sp>
        <p:nvSpPr>
          <p:cNvPr id="10" name="TextBox 10"/>
          <p:cNvSpPr txBox="1"/>
          <p:nvPr/>
        </p:nvSpPr>
        <p:spPr>
          <a:xfrm>
            <a:off x="779017" y="1401778"/>
            <a:ext cx="7834336" cy="918778"/>
          </a:xfrm>
          <a:prstGeom prst="rect">
            <a:avLst/>
          </a:prstGeom>
        </p:spPr>
        <p:txBody>
          <a:bodyPr wrap="square" lIns="0" tIns="0" rIns="0" bIns="0" rtlCol="0" anchor="t">
            <a:spAutoFit/>
          </a:bodyPr>
          <a:lstStyle/>
          <a:p>
            <a:pPr marL="496569" lvl="1" indent="-248285">
              <a:lnSpc>
                <a:spcPts val="3679"/>
              </a:lnSpc>
              <a:buFont typeface="Arial"/>
              <a:buChar char="•"/>
            </a:pPr>
            <a:r>
              <a:rPr lang="en-US" sz="2299" spc="45" dirty="0">
                <a:solidFill>
                  <a:srgbClr val="F0F2F4"/>
                </a:solidFill>
                <a:latin typeface="Poppins Light"/>
              </a:rPr>
              <a:t>South Dakota Rural Lawyer Stipend + N.D., too! </a:t>
            </a:r>
          </a:p>
          <a:p>
            <a:pPr marL="496570" lvl="1" indent="-248285">
              <a:lnSpc>
                <a:spcPts val="3679"/>
              </a:lnSpc>
              <a:buFont typeface="Arial"/>
              <a:buChar char="•"/>
            </a:pPr>
            <a:r>
              <a:rPr lang="en-US" sz="2299" spc="45" dirty="0">
                <a:solidFill>
                  <a:srgbClr val="F0F2F4"/>
                </a:solidFill>
                <a:latin typeface="Poppins Light"/>
              </a:rPr>
              <a:t>Student Loan Repayment Programs</a:t>
            </a:r>
          </a:p>
        </p:txBody>
      </p:sp>
      <p:sp>
        <p:nvSpPr>
          <p:cNvPr id="11" name="TextBox 11"/>
          <p:cNvSpPr txBox="1"/>
          <p:nvPr/>
        </p:nvSpPr>
        <p:spPr>
          <a:xfrm>
            <a:off x="779017" y="4282440"/>
            <a:ext cx="6900160" cy="489585"/>
          </a:xfrm>
          <a:prstGeom prst="rect">
            <a:avLst/>
          </a:prstGeom>
        </p:spPr>
        <p:txBody>
          <a:bodyPr lIns="0" tIns="0" rIns="0" bIns="0" rtlCol="0" anchor="t">
            <a:spAutoFit/>
          </a:bodyPr>
          <a:lstStyle/>
          <a:p>
            <a:pPr>
              <a:lnSpc>
                <a:spcPts val="4059"/>
              </a:lnSpc>
              <a:spcBef>
                <a:spcPct val="0"/>
              </a:spcBef>
            </a:pPr>
            <a:r>
              <a:rPr lang="en-US" sz="2900" spc="29">
                <a:solidFill>
                  <a:srgbClr val="F0F2F4"/>
                </a:solidFill>
                <a:latin typeface="Poppins Medium"/>
              </a:rPr>
              <a:t>3. Succession Planning</a:t>
            </a:r>
          </a:p>
        </p:txBody>
      </p:sp>
      <p:sp>
        <p:nvSpPr>
          <p:cNvPr id="12" name="TextBox 12"/>
          <p:cNvSpPr txBox="1"/>
          <p:nvPr/>
        </p:nvSpPr>
        <p:spPr>
          <a:xfrm>
            <a:off x="864272" y="4740317"/>
            <a:ext cx="11341548" cy="1867755"/>
          </a:xfrm>
          <a:prstGeom prst="rect">
            <a:avLst/>
          </a:prstGeom>
        </p:spPr>
        <p:txBody>
          <a:bodyPr lIns="0" tIns="0" rIns="0" bIns="0" rtlCol="0" anchor="t">
            <a:spAutoFit/>
          </a:bodyPr>
          <a:lstStyle/>
          <a:p>
            <a:pPr marL="496570" lvl="1" indent="-248285">
              <a:lnSpc>
                <a:spcPts val="3680"/>
              </a:lnSpc>
              <a:buFont typeface="Arial"/>
              <a:buChar char="•"/>
            </a:pPr>
            <a:r>
              <a:rPr lang="en-US" sz="2300" spc="46" dirty="0">
                <a:solidFill>
                  <a:srgbClr val="F0F2F4"/>
                </a:solidFill>
                <a:latin typeface="Poppins Light"/>
              </a:rPr>
              <a:t>State Bar of Georgia’s Succession Planning Pilot Program </a:t>
            </a:r>
          </a:p>
          <a:p>
            <a:pPr marL="496569" lvl="1" indent="-248285">
              <a:lnSpc>
                <a:spcPts val="3679"/>
              </a:lnSpc>
              <a:buFont typeface="Arial"/>
              <a:buChar char="•"/>
            </a:pPr>
            <a:r>
              <a:rPr lang="en-US" sz="2300" spc="46" dirty="0">
                <a:solidFill>
                  <a:srgbClr val="F0F2F4"/>
                </a:solidFill>
                <a:latin typeface="Poppins Light"/>
              </a:rPr>
              <a:t>Colorado’s Rural Virtual Practice Program </a:t>
            </a:r>
          </a:p>
          <a:p>
            <a:pPr marL="496570" lvl="1" indent="-248285">
              <a:lnSpc>
                <a:spcPts val="3680"/>
              </a:lnSpc>
              <a:buFont typeface="Arial"/>
              <a:buChar char="•"/>
            </a:pPr>
            <a:r>
              <a:rPr lang="en-US" sz="2299" spc="45">
                <a:solidFill>
                  <a:srgbClr val="F0F2F4"/>
                </a:solidFill>
                <a:latin typeface="Poppins Light"/>
              </a:rPr>
              <a:t>N</a:t>
            </a:r>
            <a:r>
              <a:rPr lang="en-US" sz="2299" spc="45">
                <a:solidFill>
                  <a:srgbClr val="F0F2F4"/>
                </a:solidFill>
                <a:latin typeface="Poppins Light Bold"/>
              </a:rPr>
              <a:t>ational </a:t>
            </a:r>
            <a:r>
              <a:rPr lang="en-US" sz="2299" spc="45" dirty="0">
                <a:solidFill>
                  <a:srgbClr val="F0F2F4"/>
                </a:solidFill>
                <a:latin typeface="Poppins Light Bold"/>
              </a:rPr>
              <a:t>programs</a:t>
            </a:r>
            <a:r>
              <a:rPr lang="en-US" sz="2299" spc="45" dirty="0">
                <a:solidFill>
                  <a:srgbClr val="F0F2F4"/>
                </a:solidFill>
                <a:latin typeface="Poppins Light"/>
              </a:rPr>
              <a:t>: Equal Justice Works &amp; Legal Services Corporation's Rural Summer Legal Corps,</a:t>
            </a:r>
          </a:p>
        </p:txBody>
      </p:sp>
      <p:sp>
        <p:nvSpPr>
          <p:cNvPr id="13" name="TextBox 13"/>
          <p:cNvSpPr txBox="1"/>
          <p:nvPr/>
        </p:nvSpPr>
        <p:spPr>
          <a:xfrm>
            <a:off x="779017" y="7094553"/>
            <a:ext cx="9122335" cy="489585"/>
          </a:xfrm>
          <a:prstGeom prst="rect">
            <a:avLst/>
          </a:prstGeom>
        </p:spPr>
        <p:txBody>
          <a:bodyPr lIns="0" tIns="0" rIns="0" bIns="0" rtlCol="0" anchor="t">
            <a:spAutoFit/>
          </a:bodyPr>
          <a:lstStyle/>
          <a:p>
            <a:pPr>
              <a:lnSpc>
                <a:spcPts val="4059"/>
              </a:lnSpc>
              <a:spcBef>
                <a:spcPct val="0"/>
              </a:spcBef>
            </a:pPr>
            <a:r>
              <a:rPr lang="en-US" sz="2900" spc="29">
                <a:solidFill>
                  <a:srgbClr val="F0F2F4"/>
                </a:solidFill>
                <a:latin typeface="Poppins Medium"/>
              </a:rPr>
              <a:t>4. Channeling Urban Resources to Rural Areas</a:t>
            </a:r>
          </a:p>
        </p:txBody>
      </p:sp>
      <p:sp>
        <p:nvSpPr>
          <p:cNvPr id="14" name="TextBox 14"/>
          <p:cNvSpPr txBox="1"/>
          <p:nvPr/>
        </p:nvSpPr>
        <p:spPr>
          <a:xfrm>
            <a:off x="864272" y="7498413"/>
            <a:ext cx="9244214" cy="2305685"/>
          </a:xfrm>
          <a:prstGeom prst="rect">
            <a:avLst/>
          </a:prstGeom>
        </p:spPr>
        <p:txBody>
          <a:bodyPr lIns="0" tIns="0" rIns="0" bIns="0" rtlCol="0" anchor="t">
            <a:spAutoFit/>
          </a:bodyPr>
          <a:lstStyle/>
          <a:p>
            <a:pPr marL="496571" lvl="1" indent="-248285">
              <a:lnSpc>
                <a:spcPts val="3680"/>
              </a:lnSpc>
              <a:buFont typeface="Arial"/>
              <a:buChar char="•"/>
            </a:pPr>
            <a:r>
              <a:rPr lang="en-US" sz="2300" spc="46">
                <a:solidFill>
                  <a:srgbClr val="F0F2F4"/>
                </a:solidFill>
                <a:latin typeface="Poppins Light"/>
              </a:rPr>
              <a:t>Telephonic and videoconferencing</a:t>
            </a:r>
          </a:p>
          <a:p>
            <a:pPr marL="496571" lvl="1" indent="-248285">
              <a:lnSpc>
                <a:spcPts val="3680"/>
              </a:lnSpc>
              <a:buFont typeface="Arial"/>
              <a:buChar char="•"/>
            </a:pPr>
            <a:r>
              <a:rPr lang="en-US" sz="2300" spc="46">
                <a:solidFill>
                  <a:srgbClr val="F0F2F4"/>
                </a:solidFill>
                <a:latin typeface="Poppins Light"/>
              </a:rPr>
              <a:t>The Bay Area Rural Justice Collaborative </a:t>
            </a:r>
          </a:p>
          <a:p>
            <a:pPr marL="496571" lvl="1" indent="-248285">
              <a:lnSpc>
                <a:spcPts val="3680"/>
              </a:lnSpc>
              <a:buFont typeface="Arial"/>
              <a:buChar char="•"/>
            </a:pPr>
            <a:r>
              <a:rPr lang="en-US" sz="2300" spc="46">
                <a:solidFill>
                  <a:srgbClr val="F0F2F4"/>
                </a:solidFill>
                <a:latin typeface="Poppins Light"/>
              </a:rPr>
              <a:t>The Government Law Center at Albany Law School </a:t>
            </a:r>
          </a:p>
          <a:p>
            <a:pPr marL="496571" lvl="1" indent="-248285">
              <a:lnSpc>
                <a:spcPts val="3680"/>
              </a:lnSpc>
              <a:buFont typeface="Arial"/>
              <a:buChar char="•"/>
            </a:pPr>
            <a:r>
              <a:rPr lang="en-US" sz="2300" spc="46">
                <a:solidFill>
                  <a:srgbClr val="F0F2F4"/>
                </a:solidFill>
                <a:latin typeface="Poppins Light"/>
              </a:rPr>
              <a:t>CLE for pro bono rural work (Ohio &amp; Tennessee) </a:t>
            </a:r>
          </a:p>
          <a:p>
            <a:pPr marL="496570" lvl="1" indent="-248285">
              <a:lnSpc>
                <a:spcPts val="3680"/>
              </a:lnSpc>
              <a:buFont typeface="Arial"/>
              <a:buChar char="•"/>
            </a:pPr>
            <a:r>
              <a:rPr lang="en-US" sz="2300" spc="46">
                <a:solidFill>
                  <a:srgbClr val="F0F2F4"/>
                </a:solidFill>
                <a:latin typeface="Poppins Light"/>
              </a:rPr>
              <a:t>The Greater Wisconsin Initiative Bus Tour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F2F4"/>
        </a:solidFill>
        <a:effectLst/>
      </p:bgPr>
    </p:bg>
    <p:spTree>
      <p:nvGrpSpPr>
        <p:cNvPr id="1" name=""/>
        <p:cNvGrpSpPr/>
        <p:nvPr/>
      </p:nvGrpSpPr>
      <p:grpSpPr>
        <a:xfrm>
          <a:off x="0" y="0"/>
          <a:ext cx="0" cy="0"/>
          <a:chOff x="0" y="0"/>
          <a:chExt cx="0" cy="0"/>
        </a:xfrm>
      </p:grpSpPr>
      <p:sp>
        <p:nvSpPr>
          <p:cNvPr id="2" name="AutoShape 2"/>
          <p:cNvSpPr/>
          <p:nvPr/>
        </p:nvSpPr>
        <p:spPr>
          <a:xfrm>
            <a:off x="9567040" y="1028700"/>
            <a:ext cx="7692260" cy="9527"/>
          </a:xfrm>
          <a:prstGeom prst="rect">
            <a:avLst/>
          </a:prstGeom>
          <a:solidFill>
            <a:srgbClr val="111B1E"/>
          </a:solidFill>
        </p:spPr>
      </p:sp>
      <p:sp>
        <p:nvSpPr>
          <p:cNvPr id="3" name="TextBox 3"/>
          <p:cNvSpPr txBox="1"/>
          <p:nvPr/>
        </p:nvSpPr>
        <p:spPr>
          <a:xfrm>
            <a:off x="1888252" y="1302426"/>
            <a:ext cx="7255748" cy="2286000"/>
          </a:xfrm>
          <a:prstGeom prst="rect">
            <a:avLst/>
          </a:prstGeom>
        </p:spPr>
        <p:txBody>
          <a:bodyPr lIns="0" tIns="0" rIns="0" bIns="0" rtlCol="0" anchor="t">
            <a:spAutoFit/>
          </a:bodyPr>
          <a:lstStyle/>
          <a:p>
            <a:pPr>
              <a:lnSpc>
                <a:spcPts val="9000"/>
              </a:lnSpc>
            </a:pPr>
            <a:r>
              <a:rPr lang="en-US" sz="7500" dirty="0">
                <a:solidFill>
                  <a:srgbClr val="535D6B"/>
                </a:solidFill>
                <a:latin typeface="+mj-lt"/>
              </a:rPr>
              <a:t>The Role of Legal Education</a:t>
            </a:r>
          </a:p>
        </p:txBody>
      </p:sp>
      <p:sp>
        <p:nvSpPr>
          <p:cNvPr id="4" name="TextBox 4"/>
          <p:cNvSpPr txBox="1"/>
          <p:nvPr/>
        </p:nvSpPr>
        <p:spPr>
          <a:xfrm>
            <a:off x="9567040" y="1660374"/>
            <a:ext cx="7294082" cy="453390"/>
          </a:xfrm>
          <a:prstGeom prst="rect">
            <a:avLst/>
          </a:prstGeom>
        </p:spPr>
        <p:txBody>
          <a:bodyPr lIns="0" tIns="0" rIns="0" bIns="0" rtlCol="0" anchor="t">
            <a:spAutoFit/>
          </a:bodyPr>
          <a:lstStyle/>
          <a:p>
            <a:pPr>
              <a:lnSpc>
                <a:spcPts val="3640"/>
              </a:lnSpc>
              <a:spcBef>
                <a:spcPct val="0"/>
              </a:spcBef>
            </a:pPr>
            <a:r>
              <a:rPr lang="en-US" sz="2600" spc="26">
                <a:solidFill>
                  <a:srgbClr val="111B1E"/>
                </a:solidFill>
                <a:latin typeface="Poppins Medium"/>
              </a:rPr>
              <a:t>During Law School </a:t>
            </a:r>
          </a:p>
        </p:txBody>
      </p:sp>
      <p:sp>
        <p:nvSpPr>
          <p:cNvPr id="5" name="TextBox 5"/>
          <p:cNvSpPr txBox="1"/>
          <p:nvPr/>
        </p:nvSpPr>
        <p:spPr>
          <a:xfrm>
            <a:off x="9567040" y="2195159"/>
            <a:ext cx="7294082" cy="1393267"/>
          </a:xfrm>
          <a:prstGeom prst="rect">
            <a:avLst/>
          </a:prstGeom>
        </p:spPr>
        <p:txBody>
          <a:bodyPr lIns="0" tIns="0" rIns="0" bIns="0" rtlCol="0" anchor="t">
            <a:spAutoFit/>
          </a:bodyPr>
          <a:lstStyle/>
          <a:p>
            <a:pPr>
              <a:lnSpc>
                <a:spcPts val="3679"/>
              </a:lnSpc>
            </a:pPr>
            <a:r>
              <a:rPr lang="en-US" sz="2299" spc="45" dirty="0">
                <a:solidFill>
                  <a:srgbClr val="111B1E"/>
                </a:solidFill>
                <a:latin typeface="Poppins Light"/>
              </a:rPr>
              <a:t>Clinics that connect students and areas of rural law </a:t>
            </a:r>
          </a:p>
          <a:p>
            <a:pPr>
              <a:lnSpc>
                <a:spcPts val="3679"/>
              </a:lnSpc>
            </a:pPr>
            <a:r>
              <a:rPr lang="en-US" sz="2299" spc="45" dirty="0">
                <a:solidFill>
                  <a:srgbClr val="111B1E"/>
                </a:solidFill>
                <a:latin typeface="Poppins Light"/>
              </a:rPr>
              <a:t>Courses that prepare students</a:t>
            </a:r>
          </a:p>
        </p:txBody>
      </p:sp>
      <p:sp>
        <p:nvSpPr>
          <p:cNvPr id="6" name="TextBox 6"/>
          <p:cNvSpPr txBox="1"/>
          <p:nvPr/>
        </p:nvSpPr>
        <p:spPr>
          <a:xfrm>
            <a:off x="9567040" y="5668317"/>
            <a:ext cx="7294082" cy="453390"/>
          </a:xfrm>
          <a:prstGeom prst="rect">
            <a:avLst/>
          </a:prstGeom>
        </p:spPr>
        <p:txBody>
          <a:bodyPr lIns="0" tIns="0" rIns="0" bIns="0" rtlCol="0" anchor="t">
            <a:spAutoFit/>
          </a:bodyPr>
          <a:lstStyle/>
          <a:p>
            <a:pPr>
              <a:lnSpc>
                <a:spcPts val="3640"/>
              </a:lnSpc>
              <a:spcBef>
                <a:spcPct val="0"/>
              </a:spcBef>
            </a:pPr>
            <a:r>
              <a:rPr lang="en-US" sz="2600" spc="26">
                <a:solidFill>
                  <a:srgbClr val="111B1E"/>
                </a:solidFill>
                <a:latin typeface="Poppins Medium"/>
              </a:rPr>
              <a:t>Before Law School </a:t>
            </a:r>
          </a:p>
        </p:txBody>
      </p:sp>
      <p:sp>
        <p:nvSpPr>
          <p:cNvPr id="7" name="TextBox 7"/>
          <p:cNvSpPr txBox="1"/>
          <p:nvPr/>
        </p:nvSpPr>
        <p:spPr>
          <a:xfrm>
            <a:off x="9567040" y="6202067"/>
            <a:ext cx="7294082" cy="903605"/>
          </a:xfrm>
          <a:prstGeom prst="rect">
            <a:avLst/>
          </a:prstGeom>
        </p:spPr>
        <p:txBody>
          <a:bodyPr lIns="0" tIns="0" rIns="0" bIns="0" rtlCol="0" anchor="t">
            <a:spAutoFit/>
          </a:bodyPr>
          <a:lstStyle/>
          <a:p>
            <a:pPr>
              <a:lnSpc>
                <a:spcPts val="3679"/>
              </a:lnSpc>
            </a:pPr>
            <a:r>
              <a:rPr lang="en-US" sz="2299" spc="45" dirty="0">
                <a:solidFill>
                  <a:srgbClr val="111B1E"/>
                </a:solidFill>
                <a:latin typeface="Poppins Light"/>
              </a:rPr>
              <a:t>Develop the pipeline from rural areas to rural practice</a:t>
            </a:r>
          </a:p>
        </p:txBody>
      </p:sp>
      <p:sp>
        <p:nvSpPr>
          <p:cNvPr id="8" name="TextBox 8"/>
          <p:cNvSpPr txBox="1"/>
          <p:nvPr/>
        </p:nvSpPr>
        <p:spPr>
          <a:xfrm>
            <a:off x="9567040" y="3669786"/>
            <a:ext cx="7294082" cy="453390"/>
          </a:xfrm>
          <a:prstGeom prst="rect">
            <a:avLst/>
          </a:prstGeom>
        </p:spPr>
        <p:txBody>
          <a:bodyPr lIns="0" tIns="0" rIns="0" bIns="0" rtlCol="0" anchor="t">
            <a:spAutoFit/>
          </a:bodyPr>
          <a:lstStyle/>
          <a:p>
            <a:pPr>
              <a:lnSpc>
                <a:spcPts val="3640"/>
              </a:lnSpc>
              <a:spcBef>
                <a:spcPct val="0"/>
              </a:spcBef>
            </a:pPr>
            <a:r>
              <a:rPr lang="en-US" sz="2600" spc="26" dirty="0">
                <a:solidFill>
                  <a:srgbClr val="111B1E"/>
                </a:solidFill>
                <a:latin typeface="Poppins Medium"/>
              </a:rPr>
              <a:t>After Law School </a:t>
            </a:r>
          </a:p>
        </p:txBody>
      </p:sp>
      <p:sp>
        <p:nvSpPr>
          <p:cNvPr id="9" name="TextBox 9"/>
          <p:cNvSpPr txBox="1"/>
          <p:nvPr/>
        </p:nvSpPr>
        <p:spPr>
          <a:xfrm>
            <a:off x="9567040" y="4203536"/>
            <a:ext cx="7294082" cy="444352"/>
          </a:xfrm>
          <a:prstGeom prst="rect">
            <a:avLst/>
          </a:prstGeom>
        </p:spPr>
        <p:txBody>
          <a:bodyPr lIns="0" tIns="0" rIns="0" bIns="0" rtlCol="0" anchor="t">
            <a:spAutoFit/>
          </a:bodyPr>
          <a:lstStyle/>
          <a:p>
            <a:pPr>
              <a:lnSpc>
                <a:spcPts val="3680"/>
              </a:lnSpc>
            </a:pPr>
            <a:r>
              <a:rPr lang="en-US" sz="2300" spc="46" dirty="0">
                <a:solidFill>
                  <a:srgbClr val="111B1E"/>
                </a:solidFill>
                <a:latin typeface="Poppins Light"/>
              </a:rPr>
              <a:t>Student Debt—Loan Forgiveness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A1AA7-6BC8-9CBD-753B-2F5046C4621B}"/>
              </a:ext>
            </a:extLst>
          </p:cNvPr>
          <p:cNvSpPr>
            <a:spLocks noGrp="1"/>
          </p:cNvSpPr>
          <p:nvPr>
            <p:ph type="title"/>
          </p:nvPr>
        </p:nvSpPr>
        <p:spPr>
          <a:xfrm>
            <a:off x="457200" y="274638"/>
            <a:ext cx="17221200" cy="8983662"/>
          </a:xfrm>
        </p:spPr>
        <p:txBody>
          <a:bodyPr>
            <a:normAutofit/>
          </a:bodyPr>
          <a:lstStyle/>
          <a:p>
            <a:r>
              <a:rPr lang="en-US" sz="6000" dirty="0"/>
              <a:t>QUESTIONS? </a:t>
            </a:r>
            <a:br>
              <a:rPr lang="en-US" sz="6000" dirty="0"/>
            </a:br>
            <a:br>
              <a:rPr lang="en-US" sz="6000" dirty="0"/>
            </a:br>
            <a:r>
              <a:rPr lang="en-US" sz="6000" dirty="0"/>
              <a:t>Thank you. </a:t>
            </a:r>
          </a:p>
        </p:txBody>
      </p:sp>
    </p:spTree>
    <p:extLst>
      <p:ext uri="{BB962C8B-B14F-4D97-AF65-F5344CB8AC3E}">
        <p14:creationId xmlns:p14="http://schemas.microsoft.com/office/powerpoint/2010/main" val="1134926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website&#10;&#10;Description automatically generated with low confidence">
            <a:extLst>
              <a:ext uri="{FF2B5EF4-FFF2-40B4-BE49-F238E27FC236}">
                <a16:creationId xmlns:a16="http://schemas.microsoft.com/office/drawing/2014/main" id="{A6FB4311-4560-1057-C872-849B8063CF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8469" y="274638"/>
            <a:ext cx="13762931" cy="9704631"/>
          </a:xfrm>
        </p:spPr>
      </p:pic>
    </p:spTree>
    <p:extLst>
      <p:ext uri="{BB962C8B-B14F-4D97-AF65-F5344CB8AC3E}">
        <p14:creationId xmlns:p14="http://schemas.microsoft.com/office/powerpoint/2010/main" val="300071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203371" y="1278467"/>
            <a:ext cx="14831113" cy="9525"/>
          </a:xfrm>
          <a:prstGeom prst="rect">
            <a:avLst/>
          </a:prstGeom>
          <a:solidFill>
            <a:srgbClr val="535D6B"/>
          </a:solidFill>
        </p:spPr>
      </p:sp>
      <p:pic>
        <p:nvPicPr>
          <p:cNvPr id="3" name="Picture 3"/>
          <p:cNvPicPr>
            <a:picLocks noChangeAspect="1"/>
          </p:cNvPicPr>
          <p:nvPr/>
        </p:nvPicPr>
        <p:blipFill>
          <a:blip r:embed="rId3"/>
          <a:srcRect r="5291" b="5874"/>
          <a:stretch>
            <a:fillRect/>
          </a:stretch>
        </p:blipFill>
        <p:spPr>
          <a:xfrm>
            <a:off x="245183" y="2152132"/>
            <a:ext cx="6731098" cy="3933113"/>
          </a:xfrm>
          <a:prstGeom prst="rect">
            <a:avLst/>
          </a:prstGeom>
        </p:spPr>
      </p:pic>
      <p:pic>
        <p:nvPicPr>
          <p:cNvPr id="4" name="Picture 4"/>
          <p:cNvPicPr>
            <a:picLocks noChangeAspect="1"/>
          </p:cNvPicPr>
          <p:nvPr/>
        </p:nvPicPr>
        <p:blipFill>
          <a:blip r:embed="rId4"/>
          <a:srcRect l="903" b="8989"/>
          <a:stretch>
            <a:fillRect/>
          </a:stretch>
        </p:blipFill>
        <p:spPr>
          <a:xfrm>
            <a:off x="3489433" y="3058769"/>
            <a:ext cx="8727102" cy="6755443"/>
          </a:xfrm>
          <a:prstGeom prst="rect">
            <a:avLst/>
          </a:prstGeom>
        </p:spPr>
      </p:pic>
      <p:pic>
        <p:nvPicPr>
          <p:cNvPr id="5" name="Picture 5"/>
          <p:cNvPicPr>
            <a:picLocks noChangeAspect="1"/>
          </p:cNvPicPr>
          <p:nvPr/>
        </p:nvPicPr>
        <p:blipFill>
          <a:blip r:embed="rId5"/>
          <a:srcRect l="8865" t="23552" r="8490" b="22610"/>
          <a:stretch>
            <a:fillRect/>
          </a:stretch>
        </p:blipFill>
        <p:spPr>
          <a:xfrm>
            <a:off x="657724" y="9258300"/>
            <a:ext cx="2545647" cy="439557"/>
          </a:xfrm>
          <a:prstGeom prst="rect">
            <a:avLst/>
          </a:prstGeom>
        </p:spPr>
      </p:pic>
      <p:pic>
        <p:nvPicPr>
          <p:cNvPr id="6" name="Picture 6"/>
          <p:cNvPicPr>
            <a:picLocks noChangeAspect="1"/>
          </p:cNvPicPr>
          <p:nvPr/>
        </p:nvPicPr>
        <p:blipFill>
          <a:blip r:embed="rId6"/>
          <a:srcRect/>
          <a:stretch>
            <a:fillRect/>
          </a:stretch>
        </p:blipFill>
        <p:spPr>
          <a:xfrm>
            <a:off x="14738189" y="2152132"/>
            <a:ext cx="3384367" cy="6070025"/>
          </a:xfrm>
          <a:prstGeom prst="rect">
            <a:avLst/>
          </a:prstGeom>
        </p:spPr>
      </p:pic>
      <p:pic>
        <p:nvPicPr>
          <p:cNvPr id="7" name="Picture 7"/>
          <p:cNvPicPr>
            <a:picLocks noChangeAspect="1"/>
          </p:cNvPicPr>
          <p:nvPr/>
        </p:nvPicPr>
        <p:blipFill>
          <a:blip r:embed="rId7"/>
          <a:srcRect/>
          <a:stretch>
            <a:fillRect/>
          </a:stretch>
        </p:blipFill>
        <p:spPr>
          <a:xfrm>
            <a:off x="11205913" y="4271792"/>
            <a:ext cx="5485220" cy="5035261"/>
          </a:xfrm>
          <a:prstGeom prst="rect">
            <a:avLst/>
          </a:prstGeom>
        </p:spPr>
      </p:pic>
      <p:sp>
        <p:nvSpPr>
          <p:cNvPr id="8" name="TextBox 8"/>
          <p:cNvSpPr txBox="1"/>
          <p:nvPr/>
        </p:nvSpPr>
        <p:spPr>
          <a:xfrm>
            <a:off x="6047128" y="131937"/>
            <a:ext cx="11987356" cy="1036320"/>
          </a:xfrm>
          <a:prstGeom prst="rect">
            <a:avLst/>
          </a:prstGeom>
        </p:spPr>
        <p:txBody>
          <a:bodyPr lIns="0" tIns="0" rIns="0" bIns="0" rtlCol="0" anchor="t">
            <a:spAutoFit/>
          </a:bodyPr>
          <a:lstStyle/>
          <a:p>
            <a:pPr algn="r">
              <a:lnSpc>
                <a:spcPts val="8160"/>
              </a:lnSpc>
            </a:pPr>
            <a:r>
              <a:rPr lang="en-US" sz="6800" b="1" dirty="0">
                <a:latin typeface="Calibri" panose="020F0502020204030204" pitchFamily="34" charset="0"/>
                <a:cs typeface="Calibri" panose="020F0502020204030204" pitchFamily="34" charset="0"/>
              </a:rPr>
              <a:t>Shortages by Region</a:t>
            </a:r>
          </a:p>
        </p:txBody>
      </p:sp>
      <p:sp>
        <p:nvSpPr>
          <p:cNvPr id="9" name="TextBox 9"/>
          <p:cNvSpPr txBox="1"/>
          <p:nvPr/>
        </p:nvSpPr>
        <p:spPr>
          <a:xfrm>
            <a:off x="1028700" y="1409065"/>
            <a:ext cx="2582032" cy="523875"/>
          </a:xfrm>
          <a:prstGeom prst="rect">
            <a:avLst/>
          </a:prstGeom>
        </p:spPr>
        <p:txBody>
          <a:bodyPr lIns="0" tIns="0" rIns="0" bIns="0" rtlCol="0" anchor="t">
            <a:spAutoFit/>
          </a:bodyPr>
          <a:lstStyle/>
          <a:p>
            <a:pPr algn="ctr">
              <a:lnSpc>
                <a:spcPts val="4200"/>
              </a:lnSpc>
              <a:spcBef>
                <a:spcPct val="0"/>
              </a:spcBef>
            </a:pPr>
            <a:r>
              <a:rPr lang="en-US" sz="3000" spc="30">
                <a:solidFill>
                  <a:srgbClr val="535D6B"/>
                </a:solidFill>
                <a:latin typeface="Poppins Medium"/>
              </a:rPr>
              <a:t>West</a:t>
            </a:r>
          </a:p>
        </p:txBody>
      </p:sp>
      <p:sp>
        <p:nvSpPr>
          <p:cNvPr id="10" name="TextBox 10"/>
          <p:cNvSpPr txBox="1"/>
          <p:nvPr/>
        </p:nvSpPr>
        <p:spPr>
          <a:xfrm>
            <a:off x="7852984" y="1449070"/>
            <a:ext cx="2582032" cy="514350"/>
          </a:xfrm>
          <a:prstGeom prst="rect">
            <a:avLst/>
          </a:prstGeom>
        </p:spPr>
        <p:txBody>
          <a:bodyPr lIns="0" tIns="0" rIns="0" bIns="0" rtlCol="0" anchor="t">
            <a:spAutoFit/>
          </a:bodyPr>
          <a:lstStyle/>
          <a:p>
            <a:pPr algn="ctr">
              <a:lnSpc>
                <a:spcPts val="4199"/>
              </a:lnSpc>
              <a:spcBef>
                <a:spcPct val="0"/>
              </a:spcBef>
            </a:pPr>
            <a:r>
              <a:rPr lang="en-US" sz="2999" spc="29">
                <a:solidFill>
                  <a:srgbClr val="535D6B"/>
                </a:solidFill>
                <a:latin typeface="Poppins Medium"/>
              </a:rPr>
              <a:t>Northwest</a:t>
            </a:r>
          </a:p>
        </p:txBody>
      </p:sp>
      <p:sp>
        <p:nvSpPr>
          <p:cNvPr id="11" name="TextBox 11"/>
          <p:cNvSpPr txBox="1"/>
          <p:nvPr/>
        </p:nvSpPr>
        <p:spPr>
          <a:xfrm>
            <a:off x="15129348" y="1449070"/>
            <a:ext cx="2582032" cy="514350"/>
          </a:xfrm>
          <a:prstGeom prst="rect">
            <a:avLst/>
          </a:prstGeom>
        </p:spPr>
        <p:txBody>
          <a:bodyPr lIns="0" tIns="0" rIns="0" bIns="0" rtlCol="0" anchor="t">
            <a:spAutoFit/>
          </a:bodyPr>
          <a:lstStyle/>
          <a:p>
            <a:pPr algn="ctr">
              <a:lnSpc>
                <a:spcPts val="4199"/>
              </a:lnSpc>
              <a:spcBef>
                <a:spcPct val="0"/>
              </a:spcBef>
            </a:pPr>
            <a:r>
              <a:rPr lang="en-US" sz="2999" spc="29">
                <a:solidFill>
                  <a:srgbClr val="535D6B"/>
                </a:solidFill>
                <a:latin typeface="Poppins Medium"/>
              </a:rPr>
              <a:t>Midwest</a:t>
            </a:r>
          </a:p>
        </p:txBody>
      </p:sp>
      <p:pic>
        <p:nvPicPr>
          <p:cNvPr id="16" name="Picture 10">
            <a:extLst>
              <a:ext uri="{FF2B5EF4-FFF2-40B4-BE49-F238E27FC236}">
                <a16:creationId xmlns:a16="http://schemas.microsoft.com/office/drawing/2014/main" id="{32DD24D9-D38A-F8C6-A513-0FB096ADEEAC}"/>
              </a:ext>
            </a:extLst>
          </p:cNvPr>
          <p:cNvPicPr>
            <a:picLocks noChangeAspect="1"/>
          </p:cNvPicPr>
          <p:nvPr/>
        </p:nvPicPr>
        <p:blipFill>
          <a:blip r:embed="rId5"/>
          <a:srcRect l="8865" t="23552" r="8490" b="22610"/>
          <a:stretch>
            <a:fillRect/>
          </a:stretch>
        </p:blipFill>
        <p:spPr>
          <a:xfrm>
            <a:off x="3886200" y="472788"/>
            <a:ext cx="2545647" cy="439557"/>
          </a:xfrm>
          <a:prstGeom prst="rect">
            <a:avLst/>
          </a:prstGeom>
        </p:spPr>
      </p:pic>
    </p:spTree>
    <p:extLst>
      <p:ext uri="{BB962C8B-B14F-4D97-AF65-F5344CB8AC3E}">
        <p14:creationId xmlns:p14="http://schemas.microsoft.com/office/powerpoint/2010/main" val="377836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24244" y="5467893"/>
            <a:ext cx="9324487" cy="4345164"/>
          </a:xfrm>
          <a:prstGeom prst="rect">
            <a:avLst/>
          </a:prstGeom>
        </p:spPr>
      </p:pic>
      <p:pic>
        <p:nvPicPr>
          <p:cNvPr id="3" name="Picture 3"/>
          <p:cNvPicPr>
            <a:picLocks noChangeAspect="1"/>
          </p:cNvPicPr>
          <p:nvPr/>
        </p:nvPicPr>
        <p:blipFill>
          <a:blip r:embed="rId4"/>
          <a:srcRect/>
          <a:stretch>
            <a:fillRect/>
          </a:stretch>
        </p:blipFill>
        <p:spPr>
          <a:xfrm>
            <a:off x="9474155" y="2336780"/>
            <a:ext cx="6885704" cy="4002160"/>
          </a:xfrm>
          <a:prstGeom prst="rect">
            <a:avLst/>
          </a:prstGeom>
        </p:spPr>
      </p:pic>
      <p:pic>
        <p:nvPicPr>
          <p:cNvPr id="4" name="Picture 4"/>
          <p:cNvPicPr>
            <a:picLocks noChangeAspect="1"/>
          </p:cNvPicPr>
          <p:nvPr/>
        </p:nvPicPr>
        <p:blipFill>
          <a:blip r:embed="rId5"/>
          <a:srcRect/>
          <a:stretch>
            <a:fillRect/>
          </a:stretch>
        </p:blipFill>
        <p:spPr>
          <a:xfrm>
            <a:off x="11143161" y="6338940"/>
            <a:ext cx="6116139" cy="4343345"/>
          </a:xfrm>
          <a:prstGeom prst="rect">
            <a:avLst/>
          </a:prstGeom>
        </p:spPr>
      </p:pic>
      <p:pic>
        <p:nvPicPr>
          <p:cNvPr id="5" name="Picture 5"/>
          <p:cNvPicPr>
            <a:picLocks noChangeAspect="1"/>
          </p:cNvPicPr>
          <p:nvPr/>
        </p:nvPicPr>
        <p:blipFill>
          <a:blip r:embed="rId6"/>
          <a:srcRect/>
          <a:stretch>
            <a:fillRect/>
          </a:stretch>
        </p:blipFill>
        <p:spPr>
          <a:xfrm>
            <a:off x="761563" y="1722120"/>
            <a:ext cx="4586822" cy="4991542"/>
          </a:xfrm>
          <a:prstGeom prst="rect">
            <a:avLst/>
          </a:prstGeom>
        </p:spPr>
      </p:pic>
      <p:sp>
        <p:nvSpPr>
          <p:cNvPr id="6" name="TextBox 6"/>
          <p:cNvSpPr txBox="1"/>
          <p:nvPr/>
        </p:nvSpPr>
        <p:spPr>
          <a:xfrm>
            <a:off x="3054974" y="1436370"/>
            <a:ext cx="2582032" cy="514350"/>
          </a:xfrm>
          <a:prstGeom prst="rect">
            <a:avLst/>
          </a:prstGeom>
        </p:spPr>
        <p:txBody>
          <a:bodyPr lIns="0" tIns="0" rIns="0" bIns="0" rtlCol="0" anchor="t">
            <a:spAutoFit/>
          </a:bodyPr>
          <a:lstStyle/>
          <a:p>
            <a:pPr algn="ctr">
              <a:lnSpc>
                <a:spcPts val="4199"/>
              </a:lnSpc>
              <a:spcBef>
                <a:spcPct val="0"/>
              </a:spcBef>
            </a:pPr>
            <a:r>
              <a:rPr lang="en-US" sz="2999" spc="29">
                <a:solidFill>
                  <a:srgbClr val="B8C6DD"/>
                </a:solidFill>
                <a:latin typeface="Poppins Medium"/>
              </a:rPr>
              <a:t>South</a:t>
            </a:r>
          </a:p>
        </p:txBody>
      </p:sp>
      <p:sp>
        <p:nvSpPr>
          <p:cNvPr id="7" name="TextBox 7"/>
          <p:cNvSpPr txBox="1"/>
          <p:nvPr/>
        </p:nvSpPr>
        <p:spPr>
          <a:xfrm>
            <a:off x="12191912" y="1436370"/>
            <a:ext cx="2582032" cy="514350"/>
          </a:xfrm>
          <a:prstGeom prst="rect">
            <a:avLst/>
          </a:prstGeom>
        </p:spPr>
        <p:txBody>
          <a:bodyPr lIns="0" tIns="0" rIns="0" bIns="0" rtlCol="0" anchor="t">
            <a:spAutoFit/>
          </a:bodyPr>
          <a:lstStyle/>
          <a:p>
            <a:pPr algn="ctr">
              <a:lnSpc>
                <a:spcPts val="4199"/>
              </a:lnSpc>
              <a:spcBef>
                <a:spcPct val="0"/>
              </a:spcBef>
            </a:pPr>
            <a:r>
              <a:rPr lang="en-US" sz="2999" spc="29">
                <a:solidFill>
                  <a:srgbClr val="B8C6DD"/>
                </a:solidFill>
                <a:latin typeface="Poppins Medium"/>
              </a:rPr>
              <a:t>Northeast</a:t>
            </a:r>
          </a:p>
        </p:txBody>
      </p:sp>
      <p:sp>
        <p:nvSpPr>
          <p:cNvPr id="8" name="AutoShape 8"/>
          <p:cNvSpPr/>
          <p:nvPr/>
        </p:nvSpPr>
        <p:spPr>
          <a:xfrm>
            <a:off x="204556" y="1268942"/>
            <a:ext cx="14831113" cy="9525"/>
          </a:xfrm>
          <a:prstGeom prst="rect">
            <a:avLst/>
          </a:prstGeom>
          <a:solidFill>
            <a:srgbClr val="B8C6DD"/>
          </a:solidFill>
        </p:spPr>
      </p:sp>
      <p:sp>
        <p:nvSpPr>
          <p:cNvPr id="9" name="TextBox 9"/>
          <p:cNvSpPr txBox="1"/>
          <p:nvPr/>
        </p:nvSpPr>
        <p:spPr>
          <a:xfrm>
            <a:off x="204556" y="242147"/>
            <a:ext cx="11987356" cy="1036320"/>
          </a:xfrm>
          <a:prstGeom prst="rect">
            <a:avLst/>
          </a:prstGeom>
        </p:spPr>
        <p:txBody>
          <a:bodyPr lIns="0" tIns="0" rIns="0" bIns="0" rtlCol="0" anchor="t">
            <a:spAutoFit/>
          </a:bodyPr>
          <a:lstStyle/>
          <a:p>
            <a:pPr algn="just">
              <a:lnSpc>
                <a:spcPts val="8160"/>
              </a:lnSpc>
            </a:pPr>
            <a:r>
              <a:rPr lang="en-US" sz="6800" b="1" dirty="0">
                <a:latin typeface="Calibri" panose="020F0502020204030204" pitchFamily="34" charset="0"/>
                <a:cs typeface="Calibri" panose="020F0502020204030204" pitchFamily="34" charset="0"/>
              </a:rPr>
              <a:t>Shortages by Region</a:t>
            </a:r>
          </a:p>
        </p:txBody>
      </p:sp>
      <p:pic>
        <p:nvPicPr>
          <p:cNvPr id="10" name="Picture 10"/>
          <p:cNvPicPr>
            <a:picLocks noChangeAspect="1"/>
          </p:cNvPicPr>
          <p:nvPr/>
        </p:nvPicPr>
        <p:blipFill>
          <a:blip r:embed="rId7"/>
          <a:srcRect l="8865" t="23552" r="8490" b="22610"/>
          <a:stretch>
            <a:fillRect/>
          </a:stretch>
        </p:blipFill>
        <p:spPr>
          <a:xfrm>
            <a:off x="12191912" y="589143"/>
            <a:ext cx="2545647" cy="439557"/>
          </a:xfrm>
          <a:prstGeom prst="rect">
            <a:avLst/>
          </a:prstGeom>
        </p:spPr>
      </p:pic>
    </p:spTree>
    <p:extLst>
      <p:ext uri="{BB962C8B-B14F-4D97-AF65-F5344CB8AC3E}">
        <p14:creationId xmlns:p14="http://schemas.microsoft.com/office/powerpoint/2010/main" val="1190730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A67C-667A-4C5B-9FF6-671C556FD482}"/>
              </a:ext>
            </a:extLst>
          </p:cNvPr>
          <p:cNvSpPr>
            <a:spLocks noGrp="1"/>
          </p:cNvSpPr>
          <p:nvPr>
            <p:ph type="title"/>
          </p:nvPr>
        </p:nvSpPr>
        <p:spPr>
          <a:xfrm>
            <a:off x="413244" y="4344341"/>
            <a:ext cx="15773400" cy="1598319"/>
          </a:xfrm>
        </p:spPr>
        <p:txBody>
          <a:bodyPr>
            <a:normAutofit/>
          </a:bodyPr>
          <a:lstStyle/>
          <a:p>
            <a:r>
              <a:rPr lang="en-US" sz="6000" dirty="0">
                <a:latin typeface="Poppins" pitchFamily="2" charset="77"/>
                <a:cs typeface="Poppins" pitchFamily="2" charset="77"/>
              </a:rPr>
              <a:t>Where are California’s Attorneys?</a:t>
            </a:r>
          </a:p>
        </p:txBody>
      </p:sp>
    </p:spTree>
    <p:extLst>
      <p:ext uri="{BB962C8B-B14F-4D97-AF65-F5344CB8AC3E}">
        <p14:creationId xmlns:p14="http://schemas.microsoft.com/office/powerpoint/2010/main" val="129397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8527-C938-4368-8A14-2431FF845B08}"/>
              </a:ext>
            </a:extLst>
          </p:cNvPr>
          <p:cNvSpPr>
            <a:spLocks noGrp="1"/>
          </p:cNvSpPr>
          <p:nvPr>
            <p:ph type="title"/>
          </p:nvPr>
        </p:nvSpPr>
        <p:spPr>
          <a:xfrm>
            <a:off x="4510038" y="228600"/>
            <a:ext cx="9267924" cy="1886178"/>
          </a:xfrm>
        </p:spPr>
        <p:txBody>
          <a:bodyPr>
            <a:noAutofit/>
          </a:bodyPr>
          <a:lstStyle/>
          <a:p>
            <a:r>
              <a:rPr lang="en-US" b="1" dirty="0">
                <a:cs typeface="Times New Roman" panose="02020603050405020304" pitchFamily="18" charset="0"/>
              </a:rPr>
              <a:t>California County-Level Attorney Distribution (2016) </a:t>
            </a:r>
            <a:endParaRPr lang="en-US" b="1" dirty="0"/>
          </a:p>
        </p:txBody>
      </p:sp>
      <p:pic>
        <p:nvPicPr>
          <p:cNvPr id="5" name="Picture 4" descr="A close up of a map&#10;&#10;Description generated with high confidence">
            <a:extLst>
              <a:ext uri="{FF2B5EF4-FFF2-40B4-BE49-F238E27FC236}">
                <a16:creationId xmlns:a16="http://schemas.microsoft.com/office/drawing/2014/main" id="{3A98FAD8-C4B6-4FC8-97B1-C00ECF71FC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9" b="34276"/>
          <a:stretch/>
        </p:blipFill>
        <p:spPr bwMode="auto">
          <a:xfrm>
            <a:off x="4434587" y="1943101"/>
            <a:ext cx="9418827" cy="7886702"/>
          </a:xfrm>
          <a:prstGeom prst="rect">
            <a:avLst/>
          </a:prstGeom>
          <a:ln>
            <a:noFill/>
          </a:ln>
          <a:extLst>
            <a:ext uri="{53640926-AAD7-44d8-BBD7-CCE9431645EC}">
              <a14:shadowObscured xmlns:a14="http://schemas.microsoft.com/office/drawing/2010/main" xmlns=""/>
            </a:ext>
          </a:extLst>
        </p:spPr>
      </p:pic>
      <p:sp>
        <p:nvSpPr>
          <p:cNvPr id="7" name="TextBox 6">
            <a:extLst>
              <a:ext uri="{FF2B5EF4-FFF2-40B4-BE49-F238E27FC236}">
                <a16:creationId xmlns:a16="http://schemas.microsoft.com/office/drawing/2014/main" id="{943BF431-40D8-4201-88B0-9BE8268B7602}"/>
              </a:ext>
            </a:extLst>
          </p:cNvPr>
          <p:cNvSpPr txBox="1"/>
          <p:nvPr/>
        </p:nvSpPr>
        <p:spPr>
          <a:xfrm>
            <a:off x="9159240" y="3200400"/>
            <a:ext cx="5699760" cy="2308324"/>
          </a:xfrm>
          <a:prstGeom prst="rect">
            <a:avLst/>
          </a:prstGeom>
          <a:noFill/>
        </p:spPr>
        <p:txBody>
          <a:bodyPr wrap="square" rtlCol="0">
            <a:spAutoFit/>
          </a:bodyPr>
          <a:lstStyle/>
          <a:p>
            <a:pPr algn="ctr"/>
            <a:r>
              <a:rPr lang="en-US" sz="3600" b="1" cap="small" dirty="0">
                <a:latin typeface="+mj-lt"/>
                <a:ea typeface="Calibri" panose="020F0502020204030204" pitchFamily="34" charset="0"/>
              </a:rPr>
              <a:t>Residents per Attorney by County</a:t>
            </a:r>
          </a:p>
          <a:p>
            <a:pPr algn="ctr"/>
            <a:r>
              <a:rPr lang="en-US" sz="3600" b="1" cap="small" dirty="0">
                <a:latin typeface="+mj-lt"/>
                <a:ea typeface="Calibri" panose="020F0502020204030204" pitchFamily="34" charset="0"/>
              </a:rPr>
              <a:t>San Francisco: 1: 41</a:t>
            </a:r>
          </a:p>
          <a:p>
            <a:pPr algn="ctr"/>
            <a:r>
              <a:rPr lang="en-US" sz="3600" b="1" cap="small" dirty="0">
                <a:latin typeface="+mj-lt"/>
                <a:ea typeface="Calibri" panose="020F0502020204030204" pitchFamily="34" charset="0"/>
              </a:rPr>
              <a:t>Kings: 1:1364</a:t>
            </a:r>
            <a:endParaRPr lang="en-US" sz="3600" b="1" dirty="0">
              <a:latin typeface="+mj-lt"/>
              <a:ea typeface="Calibri" panose="020F0502020204030204" pitchFamily="34" charset="0"/>
            </a:endParaRPr>
          </a:p>
        </p:txBody>
      </p:sp>
      <p:sp>
        <p:nvSpPr>
          <p:cNvPr id="3" name="Oval 2">
            <a:extLst>
              <a:ext uri="{FF2B5EF4-FFF2-40B4-BE49-F238E27FC236}">
                <a16:creationId xmlns:a16="http://schemas.microsoft.com/office/drawing/2014/main" id="{DFEF2910-CE2D-ACB5-E94F-7B67306AA069}"/>
              </a:ext>
            </a:extLst>
          </p:cNvPr>
          <p:cNvSpPr/>
          <p:nvPr/>
        </p:nvSpPr>
        <p:spPr>
          <a:xfrm>
            <a:off x="7315200" y="6594346"/>
            <a:ext cx="2667000" cy="21305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95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713DE0-E139-4FB3-BA6A-E32FCFF0DB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9" b="33086"/>
          <a:stretch/>
        </p:blipFill>
        <p:spPr bwMode="auto">
          <a:xfrm>
            <a:off x="4495655" y="2057400"/>
            <a:ext cx="9296693" cy="7886700"/>
          </a:xfrm>
          <a:prstGeom prst="rect">
            <a:avLst/>
          </a:prstGeom>
          <a:ln>
            <a:noFill/>
          </a:ln>
          <a:extLst>
            <a:ext uri="{53640926-AAD7-44d8-BBD7-CCE9431645EC}">
              <a14:shadowObscured xmlns:a14="http://schemas.microsoft.com/office/drawing/2010/main" xmlns=""/>
            </a:ext>
          </a:extLst>
        </p:spPr>
      </p:pic>
      <p:sp>
        <p:nvSpPr>
          <p:cNvPr id="2" name="Title 1">
            <a:extLst>
              <a:ext uri="{FF2B5EF4-FFF2-40B4-BE49-F238E27FC236}">
                <a16:creationId xmlns:a16="http://schemas.microsoft.com/office/drawing/2014/main" id="{CB8C8527-C938-4368-8A14-2431FF845B08}"/>
              </a:ext>
            </a:extLst>
          </p:cNvPr>
          <p:cNvSpPr>
            <a:spLocks noGrp="1"/>
          </p:cNvSpPr>
          <p:nvPr>
            <p:ph type="title"/>
          </p:nvPr>
        </p:nvSpPr>
        <p:spPr>
          <a:xfrm>
            <a:off x="914400" y="228600"/>
            <a:ext cx="15316201" cy="1886178"/>
          </a:xfrm>
        </p:spPr>
        <p:txBody>
          <a:bodyPr>
            <a:noAutofit/>
          </a:bodyPr>
          <a:lstStyle/>
          <a:p>
            <a:r>
              <a:rPr lang="en-US" b="1" dirty="0">
                <a:cs typeface="Times New Roman" panose="02020603050405020304" pitchFamily="18" charset="0"/>
              </a:rPr>
              <a:t>MSSA-Level Attorney Distribution </a:t>
            </a:r>
            <a:br>
              <a:rPr lang="en-US" b="1" dirty="0">
                <a:cs typeface="Times New Roman" panose="02020603050405020304" pitchFamily="18" charset="0"/>
              </a:rPr>
            </a:br>
            <a:r>
              <a:rPr lang="en-US" b="1" dirty="0">
                <a:cs typeface="Times New Roman" panose="02020603050405020304" pitchFamily="18" charset="0"/>
              </a:rPr>
              <a:t>(Medical Service Study Area: </a:t>
            </a:r>
            <a:br>
              <a:rPr lang="en-US" b="1" dirty="0">
                <a:cs typeface="Times New Roman" panose="02020603050405020304" pitchFamily="18" charset="0"/>
              </a:rPr>
            </a:br>
            <a:r>
              <a:rPr lang="en-US" b="1" dirty="0">
                <a:cs typeface="Times New Roman" panose="02020603050405020304" pitchFamily="18" charset="0"/>
              </a:rPr>
              <a:t>Clusters of Census Tracts, sub-county units)</a:t>
            </a:r>
            <a:endParaRPr lang="en-US" b="1" dirty="0"/>
          </a:p>
        </p:txBody>
      </p:sp>
      <p:sp>
        <p:nvSpPr>
          <p:cNvPr id="5" name="TextBox 4">
            <a:extLst>
              <a:ext uri="{FF2B5EF4-FFF2-40B4-BE49-F238E27FC236}">
                <a16:creationId xmlns:a16="http://schemas.microsoft.com/office/drawing/2014/main" id="{943BF431-40D8-4201-88B0-9BE8268B7602}"/>
              </a:ext>
            </a:extLst>
          </p:cNvPr>
          <p:cNvSpPr txBox="1"/>
          <p:nvPr/>
        </p:nvSpPr>
        <p:spPr>
          <a:xfrm>
            <a:off x="8915401" y="3363392"/>
            <a:ext cx="5287880" cy="1200329"/>
          </a:xfrm>
          <a:prstGeom prst="rect">
            <a:avLst/>
          </a:prstGeom>
          <a:noFill/>
        </p:spPr>
        <p:txBody>
          <a:bodyPr wrap="square" rtlCol="0">
            <a:spAutoFit/>
          </a:bodyPr>
          <a:lstStyle/>
          <a:p>
            <a:pPr algn="ctr"/>
            <a:r>
              <a:rPr lang="en-US" sz="3600" b="1" cap="small" dirty="0">
                <a:latin typeface="+mj-lt"/>
                <a:ea typeface="Calibri" panose="020F0502020204030204" pitchFamily="34" charset="0"/>
              </a:rPr>
              <a:t>Residents per Attorney (MSSA)</a:t>
            </a:r>
          </a:p>
        </p:txBody>
      </p:sp>
      <p:sp>
        <p:nvSpPr>
          <p:cNvPr id="4" name="Oval 3">
            <a:extLst>
              <a:ext uri="{FF2B5EF4-FFF2-40B4-BE49-F238E27FC236}">
                <a16:creationId xmlns:a16="http://schemas.microsoft.com/office/drawing/2014/main" id="{A3B8C3A0-3989-D0D5-C17E-0187793A9360}"/>
              </a:ext>
            </a:extLst>
          </p:cNvPr>
          <p:cNvSpPr/>
          <p:nvPr/>
        </p:nvSpPr>
        <p:spPr>
          <a:xfrm>
            <a:off x="7086600" y="6392521"/>
            <a:ext cx="2590800" cy="2560979"/>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ln>
              <a:no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08624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2137</TotalTime>
  <Words>1358</Words>
  <Application>Microsoft Macintosh PowerPoint</Application>
  <PresentationFormat>Custom</PresentationFormat>
  <Paragraphs>181</Paragraphs>
  <Slides>39</Slides>
  <Notes>23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1" baseType="lpstr">
      <vt:lpstr>RoxboroughCF Bold</vt:lpstr>
      <vt:lpstr>Poppins Light Bold</vt:lpstr>
      <vt:lpstr>Times New Roman</vt:lpstr>
      <vt:lpstr>Poppins</vt:lpstr>
      <vt:lpstr>ACaslon</vt:lpstr>
      <vt:lpstr>Calibri</vt:lpstr>
      <vt:lpstr>RoxboroughCF</vt:lpstr>
      <vt:lpstr>Poppins Medium</vt:lpstr>
      <vt:lpstr>Arial</vt:lpstr>
      <vt:lpstr>Poppins Light</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Where are California’s Attorneys?</vt:lpstr>
      <vt:lpstr>California County-Level Attorney Distribution (2016) </vt:lpstr>
      <vt:lpstr>MSSA-Level Attorney Distribution  (Medical Service Study Area:  Clusters of Census Tracts, sub-county units)</vt:lpstr>
      <vt:lpstr>MSSA definitions </vt:lpstr>
      <vt:lpstr>Advantage of MSSA Data</vt:lpstr>
      <vt:lpstr>Statewide Distribution of Lawyers in California (2016)</vt:lpstr>
      <vt:lpstr>California’s regions</vt:lpstr>
      <vt:lpstr>Regional Distribution:  Residents per Attorney and Lawyers per Square Mile  </vt:lpstr>
      <vt:lpstr>PowerPoint Presentation</vt:lpstr>
      <vt:lpstr>County-level Attorney Distribution </vt:lpstr>
      <vt:lpstr>MSSA-Level Attorney Distribution </vt:lpstr>
      <vt:lpstr>Mapping Attorney Presence in California (2016):  The Meeker Data</vt:lpstr>
      <vt:lpstr>Fresno County</vt:lpstr>
      <vt:lpstr>Shasta County</vt:lpstr>
      <vt:lpstr> San Luis Obispo  (and neighboring counties)</vt:lpstr>
      <vt:lpstr>San Luis Obispo County </vt:lpstr>
      <vt:lpstr>PowerPoint Presentation</vt:lpstr>
      <vt:lpstr>SLO County &amp; SLO City Data (+ Atascadero/Templeton)</vt:lpstr>
      <vt:lpstr>San Luis Obispo County Data (2016) (Population per Lawyer)</vt:lpstr>
      <vt:lpstr>San Luis Obispo County Data 2016 (Lawyers per Square Mile)</vt:lpstr>
      <vt:lpstr>Monterey County Data 2016  (Population per Lawyer)</vt:lpstr>
      <vt:lpstr>Monterey County Data 2016 (Lawyers per square mile)</vt:lpstr>
      <vt:lpstr>Santa Barbara County Data 2016  (Population per Lawyer)</vt:lpstr>
      <vt:lpstr>Santa Barbara County Data 2016 (Lawyers per square mile)</vt:lpstr>
      <vt:lpstr>Kern County Lawyer Data 2016  (Population per Attorney)</vt:lpstr>
      <vt:lpstr>Kern County Lawyer Data 2016 (Lawyers per square mile)</vt:lpstr>
      <vt:lpstr>SLO and Neighboring County Lawyer Data 2016  (Population per lawyer)</vt:lpstr>
      <vt:lpstr>SLO and Neighboring County Lawyer Data 2016 (Lawyers per square mile)</vt:lpstr>
      <vt:lpstr>PowerPoint Presentation</vt:lpstr>
      <vt:lpstr>PowerPoint Presentation</vt:lpstr>
      <vt:lpstr>PowerPoint Presentation</vt:lpstr>
      <vt:lpstr>PowerPoint Presentation</vt:lpstr>
      <vt:lpstr>QUESTIONS?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Deserts: Rural Lawyer Shortage</dc:title>
  <dc:creator>Linda Cooper</dc:creator>
  <cp:lastModifiedBy>Lisa R. Pruitt</cp:lastModifiedBy>
  <cp:revision>32</cp:revision>
  <cp:lastPrinted>2023-05-15T21:52:24Z</cp:lastPrinted>
  <dcterms:created xsi:type="dcterms:W3CDTF">2006-08-16T00:00:00Z</dcterms:created>
  <dcterms:modified xsi:type="dcterms:W3CDTF">2023-05-17T20:22:12Z</dcterms:modified>
  <dc:identifier>DAEhr0KQNQk</dc:identifier>
</cp:coreProperties>
</file>