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7" r:id="rId1"/>
    <p:sldMasterId id="2147483670" r:id="rId2"/>
  </p:sldMasterIdLst>
  <p:notesMasterIdLst>
    <p:notesMasterId r:id="rId30"/>
  </p:notesMasterIdLst>
  <p:sldIdLst>
    <p:sldId id="260" r:id="rId3"/>
    <p:sldId id="332" r:id="rId4"/>
    <p:sldId id="369" r:id="rId5"/>
    <p:sldId id="364" r:id="rId6"/>
    <p:sldId id="365" r:id="rId7"/>
    <p:sldId id="366" r:id="rId8"/>
    <p:sldId id="367" r:id="rId9"/>
    <p:sldId id="334" r:id="rId10"/>
    <p:sldId id="368" r:id="rId11"/>
    <p:sldId id="371" r:id="rId12"/>
    <p:sldId id="335" r:id="rId13"/>
    <p:sldId id="372" r:id="rId14"/>
    <p:sldId id="373" r:id="rId15"/>
    <p:sldId id="374" r:id="rId16"/>
    <p:sldId id="291" r:id="rId17"/>
    <p:sldId id="292" r:id="rId18"/>
    <p:sldId id="293" r:id="rId19"/>
    <p:sldId id="376" r:id="rId20"/>
    <p:sldId id="375" r:id="rId21"/>
    <p:sldId id="378" r:id="rId22"/>
    <p:sldId id="377" r:id="rId23"/>
    <p:sldId id="379" r:id="rId24"/>
    <p:sldId id="380" r:id="rId25"/>
    <p:sldId id="381" r:id="rId26"/>
    <p:sldId id="382" r:id="rId27"/>
    <p:sldId id="383" r:id="rId28"/>
    <p:sldId id="281" r:id="rId29"/>
  </p:sldIdLst>
  <p:sldSz cx="12192000" cy="6858000"/>
  <p:notesSz cx="7010400" cy="92964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D4514B-B81A-4F38-A835-48C7AB886BA4}">
          <p14:sldIdLst>
            <p14:sldId id="260"/>
            <p14:sldId id="332"/>
            <p14:sldId id="369"/>
            <p14:sldId id="364"/>
            <p14:sldId id="365"/>
            <p14:sldId id="366"/>
            <p14:sldId id="367"/>
            <p14:sldId id="334"/>
            <p14:sldId id="368"/>
            <p14:sldId id="371"/>
            <p14:sldId id="335"/>
            <p14:sldId id="372"/>
            <p14:sldId id="373"/>
            <p14:sldId id="374"/>
          </p14:sldIdLst>
        </p14:section>
        <p14:section name="Untitled Section" id="{3503374B-7C0D-48F7-BD46-B5F0828E534C}">
          <p14:sldIdLst>
            <p14:sldId id="291"/>
            <p14:sldId id="292"/>
            <p14:sldId id="293"/>
            <p14:sldId id="376"/>
            <p14:sldId id="375"/>
            <p14:sldId id="378"/>
            <p14:sldId id="377"/>
            <p14:sldId id="379"/>
            <p14:sldId id="380"/>
            <p14:sldId id="381"/>
            <p14:sldId id="382"/>
            <p14:sldId id="383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5" autoAdjust="0"/>
    <p:restoredTop sz="90929"/>
  </p:normalViewPr>
  <p:slideViewPr>
    <p:cSldViewPr>
      <p:cViewPr varScale="1">
        <p:scale>
          <a:sx n="99" d="100"/>
          <a:sy n="99" d="100"/>
        </p:scale>
        <p:origin x="102" y="3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F9EC9D-BA48-4582-BE6C-E0142A10F0E2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7F659E-14B0-4433-996D-AC01A3510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0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16000" y="2057400"/>
            <a:ext cx="10363200" cy="11430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733800"/>
            <a:ext cx="10058400" cy="762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555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BE7665E-A054-426B-90B4-86C8DC2CDF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E6F81-BAD1-41BA-BBBD-8CFBCFDE04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76201"/>
            <a:ext cx="2844800" cy="6056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331200" cy="6056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186B7-7443-49FC-AFE9-CE7F7FCAC7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41917C-8FBB-402E-8B21-20C3C0B36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BD56A0D-33C7-4F6E-A0F1-B1EF7B4D1D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BD54E-2C28-48A4-B217-8A1267733A4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76A7373-3B0F-4580-A439-1D6FC5FD12F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86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DC39-3BE2-4382-81AE-DBABFD914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478A9-19D3-4517-84DE-EF6D7E8EA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5208B-BA9D-44CE-8AA1-362E68C1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743B7-B4C0-45BF-93B4-4CA0A2FF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6F546-C1B6-4B39-AFF9-9C553B87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3A25-159A-47D8-8582-753158BA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C87E2-B792-459D-8D8C-C74EE8360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95022-DA79-4B47-A449-18262E71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21B37-BD99-4141-A9C8-91FB3CE3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61A5-B5DD-41AC-8343-68812DCE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EB23-2C43-4800-B5E7-2FAA24CC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AD746-BFC2-4AA7-9B99-AD78D9E5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90B0C-060C-4A44-A27C-8BFB887B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BA710-9F76-4507-BE91-B10FCED3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817C4-3F4C-4BF9-82C0-16B947BF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7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3739-78BB-410D-B570-FE2D9E55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E0A76-CD08-4821-BF48-27EB9B282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4F6F2-2503-4C8A-A9CF-F143D97C1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7D889-8159-4DD2-83A4-01FE4954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96347-6423-4DFD-9BF9-DA72EFB2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87AB6-A488-494C-895A-7280212C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1178-F3CD-4865-A670-CFBFF6FF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C173A-D04E-4E9D-B889-44C0BE0C0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B183D-51E8-44F0-93F4-63704951F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9EDD6-2AA9-4FF1-B3D0-D9462B224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104D-BCC2-4AC9-AC52-DE1569F8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6591F5-48DE-4827-B087-47664297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585BE-B0FB-4D1E-AFA4-08318097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7E81C-E42C-473E-9D9A-9AD459EF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06164-B956-4DAB-B3BE-9BB6FE3B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2A41D-856E-407E-9AB6-40A346C0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A723B-E75F-4B6B-915D-A323C0BE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8C8CA-5A78-4FCD-8787-91074EDC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3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FF451-0216-4C07-86D8-53C99A3F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C12BB-6B04-4B39-A67E-4C026978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BE43-8DA2-4961-91E2-55262143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7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2BB1F-1D6F-4064-ABB2-98B9D85B3A42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96DD4-E0DB-46C5-8C26-7AB1F4A6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F9A43-018D-4B7D-8F3F-ACECFE6C3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B9929-A448-466F-8E36-558AB477F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8140-2799-49BB-A5C1-53F73928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3405F-EC00-470D-9852-32F7C127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1320B-B45D-4650-8C4A-A6818705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01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09CC-B3CB-42D4-8AB0-AC4D075C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7D073F-560E-41BE-A10E-843935504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51434-4BCF-490A-9D14-33E172CD1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86373-180B-4EB1-8CD5-800D8DA6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809DA-2674-43F9-9556-D9D3C4F8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C5BE9-1205-4164-A67F-ADDD8446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4FD2-B2C5-43BD-9BEE-66841A49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0A4D1-4362-40D2-AA07-69FA2E8D2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7487B-FF7A-4B49-85CC-FC2C9E53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6576E-177E-4CD9-8345-12EA5392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245C3-FC0D-415F-94FE-FF27C193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26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7B77B-936F-485E-AA41-45A4FBFC5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EF2E2-F2C0-4D58-A56C-E1AF73E19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5B7CE-33F6-4405-9693-FF979516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92DD4-132A-493D-8814-7ADFBAD9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5E402-CC34-4B34-B0C7-B1BA06D6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84F8F-BF01-434D-9142-F5FAC89ECA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200" y="1905001"/>
            <a:ext cx="5003800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905001"/>
            <a:ext cx="5005917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E92B5-5CA0-41D7-9D4B-DC49FD841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D6F6E-9C4E-4E8D-B6FB-4816A5151A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7681-1438-459A-AF32-8F280AA768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B9E0B-D1FB-4339-B0F2-A9BEA2E7D0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7AB9C-264E-4E9A-8A06-8B5C38F01C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98BA2-514F-4AB4-BE56-3CAEAE6D0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1137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7200" y="1905001"/>
            <a:ext cx="10212917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8B73E0-BCD8-44C3-9241-213B87F1506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accent1">
              <a:lumMod val="40000"/>
              <a:lumOff val="60000"/>
            </a:schemeClr>
          </a:solidFill>
          <a:latin typeface="Franklin Gothic Medium" panose="020B06030201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0"/>
        </a:spcAft>
        <a:buClr>
          <a:schemeClr val="accent1">
            <a:lumMod val="40000"/>
            <a:lumOff val="60000"/>
          </a:schemeClr>
        </a:buClr>
        <a:buSzPct val="85000"/>
        <a:buChar char="•"/>
        <a:defRPr sz="4000">
          <a:solidFill>
            <a:srgbClr val="F8F8F8"/>
          </a:solidFill>
          <a:latin typeface="Franklin Gothic Medium" panose="020B06030201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40000"/>
        </a:spcBef>
        <a:spcAft>
          <a:spcPct val="0"/>
        </a:spcAft>
        <a:buClr>
          <a:srgbClr val="FFD5D5"/>
        </a:buClr>
        <a:buSzPct val="70000"/>
        <a:buChar char="•"/>
        <a:defRPr sz="3600">
          <a:solidFill>
            <a:srgbClr val="F8F8F8"/>
          </a:solidFill>
          <a:latin typeface="Franklin Gothic Medium" panose="020B0603020102020204" pitchFamily="34" charset="0"/>
        </a:defRPr>
      </a:lvl2pPr>
      <a:lvl3pPr marL="1143000" indent="-228600" algn="l" rtl="0" eaLnBrk="1" fontAlgn="base" hangingPunct="1">
        <a:spcBef>
          <a:spcPct val="40000"/>
        </a:spcBef>
        <a:spcAft>
          <a:spcPct val="0"/>
        </a:spcAft>
        <a:buClr>
          <a:srgbClr val="BFFF9F"/>
        </a:buClr>
        <a:buSzPct val="85000"/>
        <a:buChar char="•"/>
        <a:defRPr sz="3200">
          <a:solidFill>
            <a:srgbClr val="F8F8F8"/>
          </a:solidFill>
          <a:latin typeface="Franklin Gothic Medium" panose="020B06030201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9AD04E-6403-45DD-B7AF-151D8F5E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0AE85-B147-47F9-B10F-E16D95BC5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495B-6DFD-43CC-893C-56D826584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A80CF-09D1-4578-BE49-DA7721E34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E5C37-4DAF-48F4-A965-11E3358BF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8B566-65A1-4CB2-86BD-12D2657C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2878"/>
            <a:ext cx="11582400" cy="1417321"/>
          </a:xfrm>
        </p:spPr>
        <p:txBody>
          <a:bodyPr/>
          <a:lstStyle/>
          <a:p>
            <a:r>
              <a:rPr lang="en-US" sz="4400" dirty="0">
                <a:solidFill>
                  <a:schemeClr val="bg2"/>
                </a:solidFill>
              </a:rPr>
              <a:t>ISSUES IN SUBTRUST ALLOCATION </a:t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FOR LITIGATORS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717042"/>
            <a:ext cx="8610600" cy="1071851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   Judge Glen Reiser (Ret.)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F411A-65AE-4E7D-9B38-1041EC6AD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7665E-A054-426B-90B4-86C8DC2CDF0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8" name="Picture 4" descr="DailyJournal">
            <a:extLst>
              <a:ext uri="{FF2B5EF4-FFF2-40B4-BE49-F238E27FC236}">
                <a16:creationId xmlns:a16="http://schemas.microsoft.com/office/drawing/2014/main" id="{A9716C8E-E252-79AC-400B-58126F8F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600199"/>
            <a:ext cx="21717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4.1 Basic Concepts">
            <a:extLst>
              <a:ext uri="{FF2B5EF4-FFF2-40B4-BE49-F238E27FC236}">
                <a16:creationId xmlns:a16="http://schemas.microsoft.com/office/drawing/2014/main" id="{4E8A1DC8-DD8D-504C-E7C6-9903CE50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3" y="2562581"/>
            <a:ext cx="5858156" cy="40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45928-7637-49DB-49B4-8F07C6D73A30}"/>
              </a:ext>
            </a:extLst>
          </p:cNvPr>
          <p:cNvSpPr txBox="1"/>
          <p:nvPr/>
        </p:nvSpPr>
        <p:spPr>
          <a:xfrm>
            <a:off x="4191000" y="5786735"/>
            <a:ext cx="7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73737"/>
                </a:solidFill>
                <a:effectLst/>
                <a:latin typeface="Times New Roman, serif"/>
              </a:rPr>
              <a:t>SAN LUIS OBISPO COUNTY BAR ASSOCIATION</a:t>
            </a:r>
            <a:endParaRPr lang="en-US" dirty="0"/>
          </a:p>
        </p:txBody>
      </p:sp>
      <p:pic>
        <p:nvPicPr>
          <p:cNvPr id="1026" name="Picture 2" descr="SLO County Bar Association Endowment Created to Assist Persons of Color">
            <a:extLst>
              <a:ext uri="{FF2B5EF4-FFF2-40B4-BE49-F238E27FC236}">
                <a16:creationId xmlns:a16="http://schemas.microsoft.com/office/drawing/2014/main" id="{D2F48519-2154-9786-5A0D-16409A2E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44" y="3422004"/>
            <a:ext cx="3238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547B-3C80-472A-A380-CB491A72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99" y="990600"/>
            <a:ext cx="11379200" cy="13716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SUBTRUST ALLOCATION: NORMALLY ONLY A PROBLEM WHERE THE SUBTRUST ASSETS ARE </a:t>
            </a:r>
            <a:r>
              <a:rPr lang="en-US" sz="4800" u="sng" dirty="0">
                <a:solidFill>
                  <a:schemeClr val="tx1"/>
                </a:solidFill>
              </a:rPr>
              <a:t>NOT</a:t>
            </a:r>
            <a:r>
              <a:rPr lang="en-US" sz="4800" dirty="0">
                <a:solidFill>
                  <a:schemeClr val="tx1"/>
                </a:solidFill>
              </a:rPr>
              <a:t> ALLOCATED PRO 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86293-C542-470E-9F9B-6D9305ED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9525000"/>
            <a:ext cx="114300" cy="569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D8D46-E579-4788-B9E2-D21D8FD6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2" name="Picture 4" descr="The Artist Who Cut a House in Half- Gordon Matta-Clark, Splitting, 1974 |  petite poubelle">
            <a:extLst>
              <a:ext uri="{FF2B5EF4-FFF2-40B4-BE49-F238E27FC236}">
                <a16:creationId xmlns:a16="http://schemas.microsoft.com/office/drawing/2014/main" id="{B56D96F0-A267-4518-B12F-2EE1111F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00400"/>
            <a:ext cx="47625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-photo-1989-eagle-premier-cut-split-in-half">
            <a:extLst>
              <a:ext uri="{FF2B5EF4-FFF2-40B4-BE49-F238E27FC236}">
                <a16:creationId xmlns:a16="http://schemas.microsoft.com/office/drawing/2014/main" id="{2BB575C9-9384-473E-A33F-24F80C9E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47" y="2731052"/>
            <a:ext cx="458129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6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5AC5B4C-64EF-46B6-B91F-3D925DC2089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60917" y="381000"/>
            <a:ext cx="113792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</a:rPr>
              <a:t>SURVIVOR TO DIVIDE CORPUS INTO SUBTRUSTS– WHAT’S THE BIG DEAL?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91D9307-C77A-4106-852E-6CEBB8596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600" y="1782097"/>
            <a:ext cx="9169400" cy="437991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</a:rPr>
              <a:t>1. What Happens When Successor Does Not Allocate? (Very Often!) Then They Allocate Late (or Never)</a:t>
            </a:r>
          </a:p>
          <a:p>
            <a:pPr marL="0" indent="0" eaLnBrk="1" hangingPunct="1"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</a:rPr>
              <a:t>2. What Happens When The Survivor Gives  Her/His Kids (or Themselves) The Good Stuff?</a:t>
            </a:r>
          </a:p>
          <a:p>
            <a:pPr marL="0" indent="0" eaLnBrk="1" hangingPunct="1">
              <a:buNone/>
              <a:defRPr/>
            </a:pPr>
            <a:r>
              <a:rPr lang="en-US" altLang="en-US" sz="3600" dirty="0">
                <a:solidFill>
                  <a:schemeClr val="tx1"/>
                </a:solidFill>
              </a:rPr>
              <a:t>3. Who Decides What Is CP and What Is SP? (Successor Does All Property Characterization and Tracing)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B5A03-3B69-43C6-9605-A0F06AE1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2" name="Picture 4" descr="Adieu, Alfred E Neuman, this Mad world will miss you - Hindustan Times">
            <a:extLst>
              <a:ext uri="{FF2B5EF4-FFF2-40B4-BE49-F238E27FC236}">
                <a16:creationId xmlns:a16="http://schemas.microsoft.com/office/drawing/2014/main" id="{DCEEC9A8-9860-4BF8-9979-3C2F4A158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151328"/>
            <a:ext cx="2662084" cy="30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2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A6-F27C-4064-9DF3-7F02B224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379200" cy="1066800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BYPASS</a:t>
            </a:r>
            <a:r>
              <a:rPr lang="en-US" dirty="0"/>
              <a:t> </a:t>
            </a:r>
            <a:r>
              <a:rPr lang="en-US" sz="4800" dirty="0">
                <a:solidFill>
                  <a:schemeClr val="tx1"/>
                </a:solidFill>
              </a:rPr>
              <a:t>SUBTRUST ALLOCATION RULES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4A3BA-8F0A-42DD-A377-F7EA2082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31" y="1066800"/>
            <a:ext cx="11025717" cy="54864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All Trust Assets of Entire Trust Must be Inventoried and Valued as of Date of Death of First Spouse</a:t>
            </a:r>
          </a:p>
          <a:p>
            <a:r>
              <a:rPr lang="en-US" sz="3200" dirty="0">
                <a:solidFill>
                  <a:schemeClr val="tx1"/>
                </a:solidFill>
              </a:rPr>
              <a:t>All Assets of the Trust Must Be Properly Characterized As CP or SP, including Part-CP and Part-SP; and each of the </a:t>
            </a:r>
            <a:r>
              <a:rPr lang="en-US" sz="3200" dirty="0" err="1">
                <a:solidFill>
                  <a:schemeClr val="tx1"/>
                </a:solidFill>
              </a:rPr>
              <a:t>subtrusts</a:t>
            </a:r>
            <a:r>
              <a:rPr lang="en-US" sz="3200" dirty="0">
                <a:solidFill>
                  <a:schemeClr val="tx1"/>
                </a:solidFill>
              </a:rPr>
              <a:t> funded (separate accounts; asset titling, etc.) </a:t>
            </a:r>
            <a:r>
              <a:rPr lang="en-US" sz="3200" i="1" dirty="0">
                <a:solidFill>
                  <a:schemeClr val="tx1"/>
                </a:solidFill>
              </a:rPr>
              <a:t>outside</a:t>
            </a:r>
            <a:r>
              <a:rPr lang="en-US" sz="3200" dirty="0">
                <a:solidFill>
                  <a:schemeClr val="tx1"/>
                </a:solidFill>
              </a:rPr>
              <a:t> court supervision</a:t>
            </a:r>
          </a:p>
          <a:p>
            <a:r>
              <a:rPr lang="en-US" sz="3200" dirty="0">
                <a:solidFill>
                  <a:schemeClr val="tx1"/>
                </a:solidFill>
              </a:rPr>
              <a:t>Decedent’s </a:t>
            </a:r>
            <a:r>
              <a:rPr lang="en-US" sz="3200" dirty="0" err="1">
                <a:solidFill>
                  <a:schemeClr val="tx1"/>
                </a:solidFill>
              </a:rPr>
              <a:t>Subtrust</a:t>
            </a:r>
            <a:r>
              <a:rPr lang="en-US" sz="3200" dirty="0">
                <a:solidFill>
                  <a:schemeClr val="tx1"/>
                </a:solidFill>
              </a:rPr>
              <a:t> (“</a:t>
            </a:r>
            <a:r>
              <a:rPr lang="en-US" sz="3200" dirty="0" err="1">
                <a:solidFill>
                  <a:schemeClr val="tx1"/>
                </a:solidFill>
              </a:rPr>
              <a:t>Bypass”or</a:t>
            </a:r>
            <a:r>
              <a:rPr lang="en-US" sz="3200" dirty="0">
                <a:solidFill>
                  <a:schemeClr val="tx1"/>
                </a:solidFill>
              </a:rPr>
              <a:t> “Exemption”) </a:t>
            </a:r>
            <a:r>
              <a:rPr lang="en-US" sz="3200" b="1" dirty="0">
                <a:solidFill>
                  <a:schemeClr val="tx1"/>
                </a:solidFill>
              </a:rPr>
              <a:t>Becomes</a:t>
            </a:r>
            <a:r>
              <a:rPr lang="en-US" sz="3200" dirty="0">
                <a:solidFill>
                  <a:schemeClr val="tx1"/>
                </a:solidFill>
              </a:rPr>
              <a:t> Irrevocable and §16061.7 Notice Is Required</a:t>
            </a:r>
          </a:p>
          <a:p>
            <a:r>
              <a:rPr lang="en-US" sz="3200" dirty="0">
                <a:solidFill>
                  <a:schemeClr val="tx1"/>
                </a:solidFill>
              </a:rPr>
              <a:t>Bypass trust will need a TIN and must file tax returns; its beneficiaries can demand an annual accounting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3346E-263C-411A-95C6-E5EB38E8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A6-F27C-4064-9DF3-7F02B224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379200" cy="838200"/>
          </a:xfrm>
        </p:spPr>
        <p:txBody>
          <a:bodyPr/>
          <a:lstStyle/>
          <a:p>
            <a:br>
              <a:rPr lang="en-US" dirty="0"/>
            </a:br>
            <a:r>
              <a:rPr lang="en-US" sz="4800" dirty="0">
                <a:solidFill>
                  <a:schemeClr val="tx1"/>
                </a:solidFill>
              </a:rPr>
              <a:t>LATE (OR NEVER) SUBTRUST ALLOCATION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4A3BA-8F0A-42DD-A377-F7EA2082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11025717" cy="5715000"/>
          </a:xfrm>
        </p:spPr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Guy and Heidi M. Revocable Trust</a:t>
            </a:r>
          </a:p>
          <a:p>
            <a:r>
              <a:rPr lang="en-US" sz="3000" dirty="0">
                <a:solidFill>
                  <a:schemeClr val="tx1"/>
                </a:solidFill>
              </a:rPr>
              <a:t>Standard “A-B” Trust, three children,                                            	Marc, Chris and Mimi, 1/3 each</a:t>
            </a:r>
          </a:p>
          <a:p>
            <a:r>
              <a:rPr lang="en-US" sz="3000" dirty="0">
                <a:solidFill>
                  <a:schemeClr val="tx1"/>
                </a:solidFill>
              </a:rPr>
              <a:t>22 “Schedule A” trust assets, including:</a:t>
            </a:r>
          </a:p>
          <a:p>
            <a:pPr lvl="1"/>
            <a:r>
              <a:rPr lang="en-US" sz="3000" u="sng" dirty="0">
                <a:solidFill>
                  <a:schemeClr val="tx1"/>
                </a:solidFill>
              </a:rPr>
              <a:t>Five</a:t>
            </a:r>
            <a:r>
              <a:rPr lang="en-US" sz="3000" dirty="0">
                <a:solidFill>
                  <a:schemeClr val="tx1"/>
                </a:solidFill>
              </a:rPr>
              <a:t> cottages on the beachfront bluff                                  </a:t>
            </a:r>
            <a:r>
              <a:rPr lang="en-US" sz="3000">
                <a:solidFill>
                  <a:schemeClr val="tx1"/>
                </a:solidFill>
              </a:rPr>
              <a:t>at Ocean </a:t>
            </a:r>
            <a:r>
              <a:rPr lang="en-US" sz="3000" dirty="0">
                <a:solidFill>
                  <a:schemeClr val="tx1"/>
                </a:solidFill>
              </a:rPr>
              <a:t>Beach in San Diego;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SFR in Fresno;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Cabin at Shaver Lake; </a:t>
            </a:r>
          </a:p>
          <a:p>
            <a:pPr lvl="1"/>
            <a:r>
              <a:rPr lang="en-US" sz="3000" dirty="0">
                <a:solidFill>
                  <a:schemeClr val="tx1"/>
                </a:solidFill>
              </a:rPr>
              <a:t>Beneficial interest in 13 TDs secured by real property in Fresno; and some cash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3346E-263C-411A-95C6-E5EB38E8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5 Reasons Ocean Beach San Diego is a Great Place to Live in 2022">
            <a:extLst>
              <a:ext uri="{FF2B5EF4-FFF2-40B4-BE49-F238E27FC236}">
                <a16:creationId xmlns:a16="http://schemas.microsoft.com/office/drawing/2014/main" id="{A06CFAD9-418C-4ADE-9B17-B93EF7EC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94" y="968829"/>
            <a:ext cx="44291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 street view image for 3350 W Alluvial Ave, Fresno, CA 93711">
            <a:extLst>
              <a:ext uri="{FF2B5EF4-FFF2-40B4-BE49-F238E27FC236}">
                <a16:creationId xmlns:a16="http://schemas.microsoft.com/office/drawing/2014/main" id="{5A8C8F4C-2BCC-4164-A10D-FCDBCD3D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2235200" cy="14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8848 Ridge Rd, Shaver Lake, CA 93664 - realtor.com®">
            <a:extLst>
              <a:ext uri="{FF2B5EF4-FFF2-40B4-BE49-F238E27FC236}">
                <a16:creationId xmlns:a16="http://schemas.microsoft.com/office/drawing/2014/main" id="{86FA29F3-9FE4-41FE-9819-9FD6BB7A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90" y="4132739"/>
            <a:ext cx="1978935" cy="14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4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A6-F27C-4064-9DF3-7F02B224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1379200" cy="838200"/>
          </a:xfrm>
        </p:spPr>
        <p:txBody>
          <a:bodyPr/>
          <a:lstStyle/>
          <a:p>
            <a:br>
              <a:rPr lang="en-US" dirty="0"/>
            </a:br>
            <a:r>
              <a:rPr lang="en-US" sz="4800" dirty="0">
                <a:solidFill>
                  <a:schemeClr val="tx1"/>
                </a:solidFill>
              </a:rPr>
              <a:t>LATE (OR NEVER) SUBTRUST ALLOCATION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4A3BA-8F0A-42DD-A377-F7EA2082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20783"/>
            <a:ext cx="9448800" cy="5715000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Guy dies October 17, 2013</a:t>
            </a:r>
          </a:p>
          <a:p>
            <a:r>
              <a:rPr lang="en-US" sz="2600" dirty="0">
                <a:solidFill>
                  <a:schemeClr val="tx1"/>
                </a:solidFill>
              </a:rPr>
              <a:t>Heidi </a:t>
            </a:r>
            <a:r>
              <a:rPr lang="en-US" sz="2600" b="1" dirty="0">
                <a:solidFill>
                  <a:schemeClr val="accent6"/>
                </a:solidFill>
              </a:rPr>
              <a:t>fails to make an asset allocation </a:t>
            </a:r>
            <a:r>
              <a:rPr lang="en-US" sz="2600" dirty="0">
                <a:solidFill>
                  <a:schemeClr val="tx1"/>
                </a:solidFill>
              </a:rPr>
              <a:t>into Guy’s bypass trust as to Guy’s one-half of the CP trust estate</a:t>
            </a:r>
          </a:p>
          <a:p>
            <a:r>
              <a:rPr lang="en-US" sz="2600" dirty="0">
                <a:solidFill>
                  <a:schemeClr val="tx1"/>
                </a:solidFill>
              </a:rPr>
              <a:t>Instead, on February 19, 2014, Heidi </a:t>
            </a:r>
            <a:r>
              <a:rPr lang="en-US" sz="2600" dirty="0">
                <a:solidFill>
                  <a:schemeClr val="accent6"/>
                </a:solidFill>
              </a:rPr>
              <a:t>purports to amend the entire trust</a:t>
            </a:r>
            <a:r>
              <a:rPr lang="en-US" sz="2600" dirty="0">
                <a:solidFill>
                  <a:schemeClr val="tx1"/>
                </a:solidFill>
              </a:rPr>
              <a:t> as follows:</a:t>
            </a:r>
          </a:p>
          <a:p>
            <a:r>
              <a:rPr lang="en-US" sz="2600" dirty="0">
                <a:solidFill>
                  <a:schemeClr val="tx1"/>
                </a:solidFill>
              </a:rPr>
              <a:t>Marc: The Shaver Lake cabin and half the cash and trust deeds;</a:t>
            </a:r>
          </a:p>
          <a:p>
            <a:r>
              <a:rPr lang="en-US" sz="2600" dirty="0">
                <a:solidFill>
                  <a:schemeClr val="tx1"/>
                </a:solidFill>
              </a:rPr>
              <a:t>Chris: The Fresno house and half the cash and trust deeds; and</a:t>
            </a:r>
          </a:p>
          <a:p>
            <a:r>
              <a:rPr lang="en-US" sz="2600" dirty="0">
                <a:solidFill>
                  <a:schemeClr val="tx1"/>
                </a:solidFill>
              </a:rPr>
              <a:t>The San Diego beach bluff cottages to Mimi in a spendthrift trust;</a:t>
            </a:r>
          </a:p>
          <a:p>
            <a:r>
              <a:rPr lang="en-US" sz="2600" dirty="0">
                <a:solidFill>
                  <a:schemeClr val="tx1"/>
                </a:solidFill>
              </a:rPr>
              <a:t>Heidi dies October 25, 2017</a:t>
            </a:r>
          </a:p>
          <a:p>
            <a:r>
              <a:rPr lang="en-US" sz="2600" dirty="0">
                <a:solidFill>
                  <a:schemeClr val="tx1"/>
                </a:solidFill>
              </a:rPr>
              <a:t>COURT’S JOB IS TO EFFECTUATE SETTLOR’S INTENT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3346E-263C-411A-95C6-E5EB38E8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Best Fictional Rich Girls - Best Rich Girls In Movies">
            <a:extLst>
              <a:ext uri="{FF2B5EF4-FFF2-40B4-BE49-F238E27FC236}">
                <a16:creationId xmlns:a16="http://schemas.microsoft.com/office/drawing/2014/main" id="{3CA58BBA-603C-41A8-9E23-3D9D9B11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86" y="1658983"/>
            <a:ext cx="25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2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5AC5B4C-64EF-46B6-B91F-3D925DC2089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76200"/>
            <a:ext cx="11379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</a:rPr>
              <a:t>PRO RATA VS. NON-PRO RATA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91D9307-C77A-4106-852E-6CEBB8596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9600" y="4038600"/>
            <a:ext cx="8839200" cy="242751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defRPr/>
            </a:pPr>
            <a:r>
              <a:rPr lang="en-US" altLang="en-US" sz="3600" dirty="0">
                <a:solidFill>
                  <a:schemeClr val="tx1"/>
                </a:solidFill>
              </a:rPr>
              <a:t>Division of </a:t>
            </a:r>
            <a:r>
              <a:rPr lang="en-US" altLang="en-US" sz="3600" u="sng" dirty="0">
                <a:solidFill>
                  <a:schemeClr val="tx1"/>
                </a:solidFill>
              </a:rPr>
              <a:t>trust</a:t>
            </a:r>
            <a:r>
              <a:rPr lang="en-US" altLang="en-US" sz="3600" dirty="0">
                <a:solidFill>
                  <a:schemeClr val="tx1"/>
                </a:solidFill>
              </a:rPr>
              <a:t> assets upon the death of the first spouse</a:t>
            </a:r>
          </a:p>
          <a:p>
            <a:pPr marL="0" indent="0" eaLnBrk="1" hangingPunct="1">
              <a:spcBef>
                <a:spcPts val="0"/>
              </a:spcBef>
              <a:defRPr/>
            </a:pPr>
            <a:r>
              <a:rPr lang="en-US" altLang="en-US" sz="3600" dirty="0" err="1">
                <a:solidFill>
                  <a:schemeClr val="tx1"/>
                </a:solidFill>
              </a:rPr>
              <a:t>Blackacre</a:t>
            </a:r>
            <a:r>
              <a:rPr lang="en-US" altLang="en-US" sz="3600" dirty="0">
                <a:solidFill>
                  <a:schemeClr val="tx1"/>
                </a:solidFill>
              </a:rPr>
              <a:t> has a value of $1 million</a:t>
            </a:r>
          </a:p>
          <a:p>
            <a:pPr marL="0" indent="0" eaLnBrk="1" hangingPunct="1">
              <a:spcBef>
                <a:spcPts val="0"/>
              </a:spcBef>
              <a:defRPr/>
            </a:pPr>
            <a:r>
              <a:rPr lang="en-US" altLang="en-US" sz="3600" dirty="0" err="1">
                <a:solidFill>
                  <a:schemeClr val="tx1"/>
                </a:solidFill>
              </a:rPr>
              <a:t>Whiteacre</a:t>
            </a:r>
            <a:r>
              <a:rPr lang="en-US" altLang="en-US" sz="3600" dirty="0">
                <a:solidFill>
                  <a:schemeClr val="tx1"/>
                </a:solidFill>
              </a:rPr>
              <a:t> has a value of $1 million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608CF-04D1-4B7B-93A8-06CF794B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 descr="15 Stunning Black Houses with Exteriors You&amp;#39;ll Adore - brick&amp;amp;batten">
            <a:extLst>
              <a:ext uri="{FF2B5EF4-FFF2-40B4-BE49-F238E27FC236}">
                <a16:creationId xmlns:a16="http://schemas.microsoft.com/office/drawing/2014/main" id="{5A2ED772-9ED5-49C6-A659-DDF87E19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3688090" cy="242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est Home Exterior Paint Colors - What Colors to Paint a House">
            <a:extLst>
              <a:ext uri="{FF2B5EF4-FFF2-40B4-BE49-F238E27FC236}">
                <a16:creationId xmlns:a16="http://schemas.microsoft.com/office/drawing/2014/main" id="{F713287C-E763-49EC-BEFB-0036BA4A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801"/>
            <a:ext cx="3422600" cy="228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9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8992104-0024-46BA-8C96-F692232231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Pro Rata Allocation</a:t>
            </a:r>
          </a:p>
        </p:txBody>
      </p:sp>
      <p:grpSp>
        <p:nvGrpSpPr>
          <p:cNvPr id="2" name="Content Placeholder 54274">
            <a:extLst>
              <a:ext uri="{FF2B5EF4-FFF2-40B4-BE49-F238E27FC236}">
                <a16:creationId xmlns:a16="http://schemas.microsoft.com/office/drawing/2014/main" id="{7B974E7D-05DF-440D-B3F4-5B4D59BD4869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609601"/>
            <a:ext cx="8382000" cy="5364163"/>
            <a:chOff x="1311" y="1067"/>
            <a:chExt cx="1926" cy="1029"/>
          </a:xfrm>
        </p:grpSpPr>
        <p:cxnSp>
          <p:nvCxnSpPr>
            <p:cNvPr id="39940" name="_s39940">
              <a:extLst>
                <a:ext uri="{FF2B5EF4-FFF2-40B4-BE49-F238E27FC236}">
                  <a16:creationId xmlns:a16="http://schemas.microsoft.com/office/drawing/2014/main" id="{6A70E468-EAB9-4A65-9BF6-7C0F4FA129CD}"/>
                </a:ext>
              </a:extLst>
            </p:cNvPr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>
              <a:off x="2460" y="1402"/>
              <a:ext cx="148" cy="518"/>
            </a:xfrm>
            <a:prstGeom prst="bentConnector3">
              <a:avLst>
                <a:gd name="adj1" fmla="val 1481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1" name="_s39941">
              <a:extLst>
                <a:ext uri="{FF2B5EF4-FFF2-40B4-BE49-F238E27FC236}">
                  <a16:creationId xmlns:a16="http://schemas.microsoft.com/office/drawing/2014/main" id="{C1E2FB9D-1865-4984-B829-F167EF164B29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942" y="1401"/>
              <a:ext cx="148" cy="519"/>
            </a:xfrm>
            <a:prstGeom prst="bentConnector3">
              <a:avLst>
                <a:gd name="adj1" fmla="val 1481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39942">
              <a:extLst>
                <a:ext uri="{FF2B5EF4-FFF2-40B4-BE49-F238E27FC236}">
                  <a16:creationId xmlns:a16="http://schemas.microsoft.com/office/drawing/2014/main" id="{664A4512-6479-4EFB-AAAE-DA44A0C7F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1238"/>
              <a:ext cx="943" cy="34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Trust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Assets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$2 million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Blackacre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 million)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Whiteacre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 million)</a:t>
              </a:r>
            </a:p>
          </p:txBody>
        </p:sp>
        <p:sp>
          <p:nvSpPr>
            <p:cNvPr id="4" name="_s39943">
              <a:extLst>
                <a:ext uri="{FF2B5EF4-FFF2-40B4-BE49-F238E27FC236}">
                  <a16:creationId xmlns:a16="http://schemas.microsoft.com/office/drawing/2014/main" id="{54600FB0-044E-4310-95F9-4DECA40E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" y="1735"/>
              <a:ext cx="889" cy="28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Survivor’s 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Share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$1 million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Blackacre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($500,000)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Whiteacre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($500,000)</a:t>
              </a:r>
            </a:p>
          </p:txBody>
        </p:sp>
        <p:sp>
          <p:nvSpPr>
            <p:cNvPr id="5" name="_s39944">
              <a:extLst>
                <a:ext uri="{FF2B5EF4-FFF2-40B4-BE49-F238E27FC236}">
                  <a16:creationId xmlns:a16="http://schemas.microsoft.com/office/drawing/2014/main" id="{4C1A1330-666E-4F73-8B11-491A79326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735"/>
              <a:ext cx="889" cy="28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Decedent’s Share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$1 million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Blackacre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($500,000)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50%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Whiteacre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($500,000)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BC027-FCAB-4BC5-954F-12B970F32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BD54E-2C28-48A4-B217-8A1267733A4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390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92AB1CB-662E-406A-BE1D-736EFC6EFD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Non Pro Rata Allocation</a:t>
            </a:r>
          </a:p>
        </p:txBody>
      </p:sp>
      <p:grpSp>
        <p:nvGrpSpPr>
          <p:cNvPr id="2" name="Content Placeholder 55298">
            <a:extLst>
              <a:ext uri="{FF2B5EF4-FFF2-40B4-BE49-F238E27FC236}">
                <a16:creationId xmlns:a16="http://schemas.microsoft.com/office/drawing/2014/main" id="{1C322AB2-92A1-4CF9-B1D6-18FABE09C39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609601"/>
            <a:ext cx="8382000" cy="5364163"/>
            <a:chOff x="1311" y="1067"/>
            <a:chExt cx="1926" cy="1029"/>
          </a:xfrm>
          <a:solidFill>
            <a:srgbClr val="7030A0"/>
          </a:solidFill>
        </p:grpSpPr>
        <p:cxnSp>
          <p:nvCxnSpPr>
            <p:cNvPr id="40964" name="_s40964">
              <a:extLst>
                <a:ext uri="{FF2B5EF4-FFF2-40B4-BE49-F238E27FC236}">
                  <a16:creationId xmlns:a16="http://schemas.microsoft.com/office/drawing/2014/main" id="{3018257F-EF89-49DA-B32F-785090F61F62}"/>
                </a:ext>
              </a:extLst>
            </p:cNvPr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>
              <a:off x="2460" y="1402"/>
              <a:ext cx="148" cy="518"/>
            </a:xfrm>
            <a:prstGeom prst="bentConnector3">
              <a:avLst>
                <a:gd name="adj1" fmla="val 14815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0965" name="_s40965">
              <a:extLst>
                <a:ext uri="{FF2B5EF4-FFF2-40B4-BE49-F238E27FC236}">
                  <a16:creationId xmlns:a16="http://schemas.microsoft.com/office/drawing/2014/main" id="{0A41084F-3DFF-4B6F-A105-65D0B85E09F7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942" y="1401"/>
              <a:ext cx="148" cy="519"/>
            </a:xfrm>
            <a:prstGeom prst="bentConnector3">
              <a:avLst>
                <a:gd name="adj1" fmla="val 14815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40966">
              <a:extLst>
                <a:ext uri="{FF2B5EF4-FFF2-40B4-BE49-F238E27FC236}">
                  <a16:creationId xmlns:a16="http://schemas.microsoft.com/office/drawing/2014/main" id="{A8AFBA1A-D3F0-40CA-BF42-C1B493590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1238"/>
              <a:ext cx="943" cy="34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Trust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Assets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$2 million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Blackacre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 million)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Whiteacre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 million)</a:t>
              </a:r>
            </a:p>
          </p:txBody>
        </p:sp>
        <p:sp>
          <p:nvSpPr>
            <p:cNvPr id="4" name="_s40967">
              <a:extLst>
                <a:ext uri="{FF2B5EF4-FFF2-40B4-BE49-F238E27FC236}">
                  <a16:creationId xmlns:a16="http://schemas.microsoft.com/office/drawing/2014/main" id="{830934FE-44A3-438F-A592-C38D93F0E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" y="1735"/>
              <a:ext cx="889" cy="28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Survivor’s Share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$1 million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100%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Blackacre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($1,000,000)</a:t>
              </a:r>
            </a:p>
          </p:txBody>
        </p:sp>
        <p:sp>
          <p:nvSpPr>
            <p:cNvPr id="5" name="_s40968">
              <a:extLst>
                <a:ext uri="{FF2B5EF4-FFF2-40B4-BE49-F238E27FC236}">
                  <a16:creationId xmlns:a16="http://schemas.microsoft.com/office/drawing/2014/main" id="{AE6CDF04-008E-48C6-8BE2-32643D97A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735"/>
              <a:ext cx="889" cy="28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8227" tIns="44113" rIns="88227" bIns="4411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Decedent’s Share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$1 million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100% of </a:t>
              </a:r>
              <a:r>
                <a:rPr kumimoji="0" lang="en-US" altLang="en-US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Whiteacre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($1,000,000)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1F608-A0B4-4AE6-947C-7E97F47778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4BD54E-2C28-48A4-B217-8A1267733A4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4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D706-0ECF-4571-8F91-5FA3175C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04184"/>
            <a:ext cx="113792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NON PRO RATA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8EC74-8442-4854-BB5B-A9800088D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817" y="1567543"/>
            <a:ext cx="9557919" cy="480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Who values the assets on first spouse’s death for purposes of allocation?</a:t>
            </a:r>
          </a:p>
          <a:p>
            <a:r>
              <a:rPr lang="en-US" dirty="0">
                <a:solidFill>
                  <a:schemeClr val="tx1"/>
                </a:solidFill>
              </a:rPr>
              <a:t>Put the California real estate in bypass trust so that the expected appreciation does not get taxed at survivor’s death?</a:t>
            </a:r>
          </a:p>
          <a:p>
            <a:r>
              <a:rPr lang="en-US" dirty="0">
                <a:solidFill>
                  <a:schemeClr val="tx1"/>
                </a:solidFill>
              </a:rPr>
              <a:t>Can the survivor reallocate at a later date as asset values increase or decrease?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BCA25-E297-4541-9CDB-166A6701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44E7A8-D6AE-4787-9175-DB244479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405481" cy="28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g Stacks and Big Blind Ante Poker: Changes Coming to 2019 WSOP">
            <a:extLst>
              <a:ext uri="{FF2B5EF4-FFF2-40B4-BE49-F238E27FC236}">
                <a16:creationId xmlns:a16="http://schemas.microsoft.com/office/drawing/2014/main" id="{4893184E-A25A-42E7-88D7-230EB728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494568"/>
            <a:ext cx="2644885" cy="19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038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A6-F27C-4064-9DF3-7F02B224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30" y="57831"/>
            <a:ext cx="11379200" cy="838200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sz="4800" dirty="0">
                <a:solidFill>
                  <a:schemeClr val="tx1"/>
                </a:solidFill>
              </a:rPr>
              <a:t>SUBTRUST REALLOCATION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4A3BA-8F0A-42DD-A377-F7EA2082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90600"/>
            <a:ext cx="9296400" cy="5715000"/>
          </a:xfrm>
        </p:spPr>
        <p:txBody>
          <a:bodyPr/>
          <a:lstStyle/>
          <a:p>
            <a:r>
              <a:rPr lang="en-US" sz="2200" dirty="0">
                <a:solidFill>
                  <a:schemeClr val="tx1"/>
                </a:solidFill>
              </a:rPr>
              <a:t>Del and Jane B. Revocable Trust</a:t>
            </a:r>
          </a:p>
          <a:p>
            <a:r>
              <a:rPr lang="en-US" sz="2200" dirty="0">
                <a:solidFill>
                  <a:schemeClr val="tx1"/>
                </a:solidFill>
              </a:rPr>
              <a:t>Del and Dana have two children, Andrea and Dana</a:t>
            </a:r>
          </a:p>
          <a:p>
            <a:r>
              <a:rPr lang="en-US" sz="2200" dirty="0">
                <a:solidFill>
                  <a:schemeClr val="tx1"/>
                </a:solidFill>
              </a:rPr>
              <a:t>Jane dies September 6, 2014</a:t>
            </a:r>
          </a:p>
          <a:p>
            <a:r>
              <a:rPr lang="en-US" sz="2200" dirty="0">
                <a:solidFill>
                  <a:schemeClr val="tx1"/>
                </a:solidFill>
              </a:rPr>
              <a:t>Del, a widower, marries Del/Jane’s neighbor Chris on August 27, 2016</a:t>
            </a:r>
          </a:p>
          <a:p>
            <a:r>
              <a:rPr lang="en-US" sz="2200" dirty="0">
                <a:solidFill>
                  <a:schemeClr val="tx1"/>
                </a:solidFill>
              </a:rPr>
              <a:t>Trust had been allocated upon Jane’s death in 2014, but Del decides to reallocate after he marries Chris</a:t>
            </a:r>
          </a:p>
          <a:p>
            <a:r>
              <a:rPr lang="en-US" sz="2200" dirty="0">
                <a:solidFill>
                  <a:schemeClr val="tx1"/>
                </a:solidFill>
              </a:rPr>
              <a:t>Del revalues the assets and determines that he has overfunded the irrevocable bypass trust by $2.7M, so he moves assets over to the survivor’s trust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Among other things, Del moves Del/Jane Huntington Beach residence from the irrevocable bypass trust to the survivor’s trust, 100% of which he had appointed to Chris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Andrea alleges breach of fiduciary duty by her father both as successor trustee and under the Family Code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3346E-263C-411A-95C6-E5EB38E8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9800" y="3848100"/>
            <a:ext cx="2540000" cy="457200"/>
          </a:xfrm>
        </p:spPr>
        <p:txBody>
          <a:bodyPr/>
          <a:lstStyle/>
          <a:p>
            <a:fld id="{CD02BB1F-1D6F-4064-ABB2-98B9D85B3A4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4" name="Picture 6" descr="Wicked Stepmother by Michael McDowell">
            <a:extLst>
              <a:ext uri="{FF2B5EF4-FFF2-40B4-BE49-F238E27FC236}">
                <a16:creationId xmlns:a16="http://schemas.microsoft.com/office/drawing/2014/main" id="{11E81123-F882-480B-A72F-84880437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066800"/>
            <a:ext cx="2003830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8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968D3-9DAC-417B-B4D7-B0BDB3C1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113792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WHY IS THIS EVEN A PROBLEM ?</a:t>
            </a:r>
          </a:p>
        </p:txBody>
      </p:sp>
      <p:pic>
        <p:nvPicPr>
          <p:cNvPr id="2052" name="Picture 4" descr="Our new Constitution is now established, everything seems to promise it will be durable; but, in this world, nothing is certain except death and taxes. - Benjamin Franklin quote">
            <a:extLst>
              <a:ext uri="{FF2B5EF4-FFF2-40B4-BE49-F238E27FC236}">
                <a16:creationId xmlns:a16="http://schemas.microsoft.com/office/drawing/2014/main" id="{72CD7879-C6A2-4F3C-9BF4-BFFDD6E1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752600"/>
            <a:ext cx="9067800" cy="47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65229F-2F2A-4285-8941-FA9E0D91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1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0AB9-5180-4F2B-BB90-F2DF5852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43"/>
            <a:ext cx="10972800" cy="978557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CHERRY P CHERRY PICKING THE GOODIES CHERRY PICKING THE </a:t>
            </a:r>
            <a:r>
              <a:rPr lang="en-US" sz="5400" dirty="0">
                <a:solidFill>
                  <a:schemeClr val="bg2"/>
                </a:solidFill>
              </a:rPr>
              <a:t>CHERRY PICKING THE GOODIES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3FEED-FB64-4A34-8474-DCBD042D6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83" y="1447800"/>
            <a:ext cx="5386917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Survivor’s Kids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858997-83C0-4700-91A3-0785333EE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476330"/>
            <a:ext cx="5389033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Step Kids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70BB7-91C8-4656-926E-33FD55E7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146" name="Picture 2" descr="Must Reads: Big home, big deal: The Manor in Holmby Hills sets an L.A.  County price record at $119.75 million - Los Angeles Times">
            <a:extLst>
              <a:ext uri="{FF2B5EF4-FFF2-40B4-BE49-F238E27FC236}">
                <a16:creationId xmlns:a16="http://schemas.microsoft.com/office/drawing/2014/main" id="{39E0507E-4E24-48B4-8290-27A66F7703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" y="2367967"/>
            <a:ext cx="5386388" cy="300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igh Desert Home With Acreage : Ranch for Sale in Terlingua, Brewster  County, Texas : #125023 : RANCHFLIP">
            <a:extLst>
              <a:ext uri="{FF2B5EF4-FFF2-40B4-BE49-F238E27FC236}">
                <a16:creationId xmlns:a16="http://schemas.microsoft.com/office/drawing/2014/main" id="{ADDA2AD2-EF11-4A5A-B3A8-41E77C55993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8" y="2244702"/>
            <a:ext cx="5268384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7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A6-F27C-4064-9DF3-7F02B224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1379200" cy="838200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sz="4800" dirty="0">
                <a:solidFill>
                  <a:schemeClr val="tx1"/>
                </a:solidFill>
              </a:rPr>
              <a:t>CHERRY PICKING THE GOODIES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4A3BA-8F0A-42DD-A377-F7EA2082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" y="822960"/>
            <a:ext cx="9372600" cy="603504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Nick and Toni G. Revocable Trust</a:t>
            </a:r>
          </a:p>
          <a:p>
            <a:r>
              <a:rPr lang="en-US" sz="2000" dirty="0">
                <a:solidFill>
                  <a:schemeClr val="tx1"/>
                </a:solidFill>
              </a:rPr>
              <a:t>Nick and Toni have </a:t>
            </a:r>
            <a:r>
              <a:rPr lang="en-US" sz="2000" dirty="0">
                <a:solidFill>
                  <a:schemeClr val="accent6"/>
                </a:solidFill>
              </a:rPr>
              <a:t>no children</a:t>
            </a:r>
            <a:r>
              <a:rPr lang="en-US" sz="2000" dirty="0">
                <a:solidFill>
                  <a:schemeClr val="tx1"/>
                </a:solidFill>
              </a:rPr>
              <a:t>, they both want to gift their respective families with their substantial property assets; Trust has a transmutation provision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Toni becomes incapacitated and her nephew becomes Nick’s co-trustee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nephew uses the DPOA  from Toni to allegedly convert assets ; Nick finds out and removes him;  the nephew attempts (unsuccessfully) to conserve Nick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Toni predeceases Nick</a:t>
            </a:r>
          </a:p>
          <a:p>
            <a:r>
              <a:rPr lang="en-US" sz="2000" dirty="0">
                <a:solidFill>
                  <a:schemeClr val="tx1"/>
                </a:solidFill>
              </a:rPr>
              <a:t>Nick allocates most of the couple’s properties, all in San Diego, to the survivor’s trust as to which Nick’s relatives are beneficiaries, and gives a “balancing” promissory note to the bypass trust bearing a modest rate of interest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San Diego assets appreciate significantly in the years following Toni’s passing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Nick then receives inheritance assets from his own family placed into the Trust -- CP after Toni passes?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bypass beneficiaries (Toni’s relatives) sue the successor trustee for breach of Trust and under the Family Code for breach of fiduciary duty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3346E-263C-411A-95C6-E5EB38E8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9800" y="3848100"/>
            <a:ext cx="2540000" cy="457200"/>
          </a:xfrm>
        </p:spPr>
        <p:txBody>
          <a:bodyPr/>
          <a:lstStyle/>
          <a:p>
            <a:fld id="{CD02BB1F-1D6F-4064-ABB2-98B9D85B3A4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098" name="Picture 2" descr="The In-Laws (2003) | Scratchpad | Fandom">
            <a:extLst>
              <a:ext uri="{FF2B5EF4-FFF2-40B4-BE49-F238E27FC236}">
                <a16:creationId xmlns:a16="http://schemas.microsoft.com/office/drawing/2014/main" id="{EF2222CC-377B-4E1E-B472-00AF7C4F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661160"/>
            <a:ext cx="27057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0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F3AC72-7EF1-4051-BF50-C97623EC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" y="304800"/>
            <a:ext cx="12192000" cy="800100"/>
          </a:xfrm>
        </p:spPr>
        <p:txBody>
          <a:bodyPr/>
          <a:lstStyle/>
          <a:p>
            <a:r>
              <a:rPr lang="en-US" sz="3900" dirty="0">
                <a:solidFill>
                  <a:schemeClr val="bg2"/>
                </a:solidFill>
              </a:rPr>
              <a:t>AMENDING THE SURVIVOR’S TRUST IN WHOLE OR PART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EB888-C71F-4340-ACFB-CF32079D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 descr="Is Pool Boy Nightmare A True Story? Is the Lifetime Movie Based on  Real-Life?">
            <a:extLst>
              <a:ext uri="{FF2B5EF4-FFF2-40B4-BE49-F238E27FC236}">
                <a16:creationId xmlns:a16="http://schemas.microsoft.com/office/drawing/2014/main" id="{3D93765D-0D13-4357-8D4A-DEFC90BC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27" y="4186238"/>
            <a:ext cx="4004733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do Your Estate Plan When You Remarry">
            <a:extLst>
              <a:ext uri="{FF2B5EF4-FFF2-40B4-BE49-F238E27FC236}">
                <a16:creationId xmlns:a16="http://schemas.microsoft.com/office/drawing/2014/main" id="{E85A9E28-C386-4581-8C76-A9FC0223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778500" cy="43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lder care: More than &amp;quot;parenting a parent&amp;quot;">
            <a:extLst>
              <a:ext uri="{FF2B5EF4-FFF2-40B4-BE49-F238E27FC236}">
                <a16:creationId xmlns:a16="http://schemas.microsoft.com/office/drawing/2014/main" id="{2DC6CE81-8B3B-4134-99BB-5A175693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05915"/>
            <a:ext cx="4438650" cy="22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4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FD1A-56F1-4891-8E2B-653051E8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1440"/>
            <a:ext cx="11379200" cy="89916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CP/ SP CHARACTERIZATION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7B6B8-1B5A-4D4A-87D8-F2419BF9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41" y="1066800"/>
            <a:ext cx="11482917" cy="32978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Does the surviving spouse hire a forensic analyst to </a:t>
            </a:r>
            <a:r>
              <a:rPr lang="en-US" i="1" dirty="0">
                <a:solidFill>
                  <a:schemeClr val="tx1"/>
                </a:solidFill>
              </a:rPr>
              <a:t>Moore/Marsden </a:t>
            </a:r>
            <a:r>
              <a:rPr lang="en-US" dirty="0">
                <a:solidFill>
                  <a:schemeClr val="tx1"/>
                </a:solidFill>
              </a:rPr>
              <a:t>each of the initial pre-marriage acquisitions or monetize reimbursements to the deceased spouse on SP contributions to post-marital acquisitions?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8D580-172D-49E7-95A1-31EF1A2B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194" name="Picture 2" descr="Buy Design Toscano PD0093 Hear-No, See-No, Speak-No Evil Monkeys Animal  Statue Three Truths of Man Figurine, 7 Inch, Polyresin, Bronze Finish  Online in Indonesia. B001O04BRS">
            <a:extLst>
              <a:ext uri="{FF2B5EF4-FFF2-40B4-BE49-F238E27FC236}">
                <a16:creationId xmlns:a16="http://schemas.microsoft.com/office/drawing/2014/main" id="{F6BBA236-4BB4-4907-A2E0-29D96115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92434"/>
            <a:ext cx="367781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ames Joyce quote: What&amp;#39;s yours is mine and what&amp;#39;s mine is my own.">
            <a:extLst>
              <a:ext uri="{FF2B5EF4-FFF2-40B4-BE49-F238E27FC236}">
                <a16:creationId xmlns:a16="http://schemas.microsoft.com/office/drawing/2014/main" id="{B5D52486-4C87-4DC5-B778-21D52F5E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86993"/>
            <a:ext cx="4953000" cy="23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7C57DC-7B54-42A8-AEC1-909DAA15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1379200" cy="1371600"/>
          </a:xfrm>
        </p:spPr>
        <p:txBody>
          <a:bodyPr/>
          <a:lstStyle/>
          <a:p>
            <a:r>
              <a:rPr lang="en-US" sz="4800" dirty="0">
                <a:solidFill>
                  <a:schemeClr val="bg2"/>
                </a:solidFill>
              </a:rPr>
              <a:t>WHICH SUBTRUST ASSETS SUBSIDIZED THE SURVIVOR’S LIFETIME INCOME?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A962B-B088-4EB4-9469-09FFF81D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218" name="Picture 2" descr="Be a Leader – Always Pick Up the Tab - Lead Change">
            <a:extLst>
              <a:ext uri="{FF2B5EF4-FFF2-40B4-BE49-F238E27FC236}">
                <a16:creationId xmlns:a16="http://schemas.microsoft.com/office/drawing/2014/main" id="{CC52DCA9-C6CC-46EC-B8F6-BB14E880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55615"/>
            <a:ext cx="8477250" cy="41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34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E89B-7970-4E5A-849C-AF952C7A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76200"/>
            <a:ext cx="11379200" cy="762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HOW SHOULD YOU LITIGATE THESE CASES?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097FF-7118-4E8F-A1BA-0F7F59AF9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63" y="914400"/>
            <a:ext cx="9395037" cy="5410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1. Is the surviving spouse still alive?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If so, petition to instruct the trustee to fix it?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Or petition to remove and allege </a:t>
            </a:r>
            <a:r>
              <a:rPr lang="en-US" sz="3200" dirty="0" err="1">
                <a:solidFill>
                  <a:schemeClr val="tx1"/>
                </a:solidFill>
              </a:rPr>
              <a:t>br</a:t>
            </a:r>
            <a:r>
              <a:rPr lang="en-US" sz="3200" dirty="0">
                <a:solidFill>
                  <a:schemeClr val="tx1"/>
                </a:solidFill>
              </a:rPr>
              <a:t>/trust and violation of Family Code fiduciary violations?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   If survivor is conserved, move under §2580          	for the Court to fix it?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2. If surviving spouse is deceased, the successor can no longer fix it … keep in mind Code Civ. Proc. §366.2 and Prob. C. §16061.7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2243B-CFC1-45ED-A895-A3619389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42" name="Picture 2" descr="WorkChamp XL Lockblade Swiss Army Knife by Victorinox at Swiss Knife Shop">
            <a:extLst>
              <a:ext uri="{FF2B5EF4-FFF2-40B4-BE49-F238E27FC236}">
                <a16:creationId xmlns:a16="http://schemas.microsoft.com/office/drawing/2014/main" id="{F0B33EF8-2D8A-477B-AD94-8D4EC16CF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597" y="914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AKWiki | Tool List">
            <a:extLst>
              <a:ext uri="{FF2B5EF4-FFF2-40B4-BE49-F238E27FC236}">
                <a16:creationId xmlns:a16="http://schemas.microsoft.com/office/drawing/2014/main" id="{499298FF-A960-468C-B190-5576FAA9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74206"/>
            <a:ext cx="987207" cy="28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16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F086-39B1-4D92-B829-0DD4FB0C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15887"/>
            <a:ext cx="11684000" cy="954087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“PORTABILTY” OF DECEDENT SPOUSE’S EXEMPTION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2B96-1E10-4F11-A6A4-3CC51543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11684000" cy="4227513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Beginning in 2012, the surviving spouse can defer the deceased spouse’s lifetime exemption credit without requiring a </a:t>
            </a:r>
            <a:r>
              <a:rPr lang="en-US" sz="2800" dirty="0" err="1">
                <a:solidFill>
                  <a:schemeClr val="tx1"/>
                </a:solidFill>
              </a:rPr>
              <a:t>subtrust</a:t>
            </a:r>
            <a:r>
              <a:rPr lang="en-US" sz="2800" dirty="0">
                <a:solidFill>
                  <a:schemeClr val="tx1"/>
                </a:solidFill>
              </a:rPr>
              <a:t> asset split on the first spouse’s death</a:t>
            </a:r>
          </a:p>
          <a:p>
            <a:r>
              <a:rPr lang="en-US" sz="2800" dirty="0">
                <a:solidFill>
                  <a:schemeClr val="tx1"/>
                </a:solidFill>
              </a:rPr>
              <a:t>Also, estate tax limits are now so high, very few couples qualify, and so the benefit of a second step up in basis for capital gains mitigates against A-B estate planning</a:t>
            </a:r>
          </a:p>
          <a:p>
            <a:r>
              <a:rPr lang="en-US" sz="2800" dirty="0">
                <a:solidFill>
                  <a:schemeClr val="tx1"/>
                </a:solidFill>
              </a:rPr>
              <a:t>Does this mean A-B Trusts will soon become relics of history? [A: Not if you want to go to your grave with little assurance as to who will inherit your assets]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D81BF-C9E2-467A-B59E-FDCE6135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BB1F-1D6F-4064-ABB2-98B9D85B3A4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Spinning In Grave Right Now GIF - Spinning In Grave Right Now Zombie -  Discover &amp;amp; Share GIFs">
            <a:extLst>
              <a:ext uri="{FF2B5EF4-FFF2-40B4-BE49-F238E27FC236}">
                <a16:creationId xmlns:a16="http://schemas.microsoft.com/office/drawing/2014/main" id="{5A706B12-EC68-4E45-84F4-F4EC3626C1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19868"/>
            <a:ext cx="2676525" cy="17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59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B6505-1B65-4CF9-9AB3-3D99D821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67A5-2493-4C7B-AD95-D8DD3FEAFAA6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480BF-6291-4D85-B047-092C69DD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812"/>
            <a:ext cx="8664577" cy="4951187"/>
          </a:xfrm>
          <a:prstGeom prst="rect">
            <a:avLst/>
          </a:prstGeom>
        </p:spPr>
      </p:pic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4B798FCC-0835-46BC-9D9D-40439C70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43162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E8B94F-5ED5-571C-5687-4623BCAE8586}"/>
              </a:ext>
            </a:extLst>
          </p:cNvPr>
          <p:cNvSpPr txBox="1"/>
          <p:nvPr/>
        </p:nvSpPr>
        <p:spPr>
          <a:xfrm>
            <a:off x="6797677" y="5638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greiser@jamsadr.com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6" name="Picture 2" descr="SLO County Bar Association Endowment Created to Assist Persons of Color">
            <a:extLst>
              <a:ext uri="{FF2B5EF4-FFF2-40B4-BE49-F238E27FC236}">
                <a16:creationId xmlns:a16="http://schemas.microsoft.com/office/drawing/2014/main" id="{30A5CF69-0D9E-B064-54E4-2E7F9A73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89" y="5206404"/>
            <a:ext cx="2841623" cy="158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2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B0A0-1248-4DF2-B66A-FCA3E46E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11531600" cy="93625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THE ESTATE TAX MARITAL DEDUCTION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6817-A148-4F04-B6FB-C0315F27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8" name="Picture 4" descr="A painting of a man and woman with stern expessions standing side-by-side in front of a white house. The man holds a pitch fork.">
            <a:extLst>
              <a:ext uri="{FF2B5EF4-FFF2-40B4-BE49-F238E27FC236}">
                <a16:creationId xmlns:a16="http://schemas.microsoft.com/office/drawing/2014/main" id="{66B65E78-E2D9-47F9-96C7-09516015E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81443"/>
            <a:ext cx="3368879" cy="406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01CD63-9990-4B66-97B1-E82A22C5DE84}"/>
              </a:ext>
            </a:extLst>
          </p:cNvPr>
          <p:cNvSpPr txBox="1"/>
          <p:nvPr/>
        </p:nvSpPr>
        <p:spPr>
          <a:xfrm>
            <a:off x="304800" y="1031328"/>
            <a:ext cx="6858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Estates of a certain value must pay estate (death)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Deduction is unlimited </a:t>
            </a:r>
            <a:r>
              <a:rPr lang="en-US" dirty="0">
                <a:solidFill>
                  <a:schemeClr val="bg2"/>
                </a:solidFill>
              </a:rPr>
              <a:t>for all property passing to the surviving spouse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Deduction only </a:t>
            </a:r>
            <a:r>
              <a:rPr lang="en-US" b="1" dirty="0">
                <a:solidFill>
                  <a:schemeClr val="bg2"/>
                </a:solidFill>
              </a:rPr>
              <a:t>defers</a:t>
            </a:r>
            <a:r>
              <a:rPr lang="en-US" dirty="0">
                <a:solidFill>
                  <a:schemeClr val="bg2"/>
                </a:solidFill>
              </a:rPr>
              <a:t> taxes; it does not eliminate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Every person has </a:t>
            </a:r>
            <a:r>
              <a:rPr lang="en-US" b="1" dirty="0">
                <a:solidFill>
                  <a:schemeClr val="bg2"/>
                </a:solidFill>
              </a:rPr>
              <a:t>a lifetime credit </a:t>
            </a:r>
            <a:r>
              <a:rPr lang="en-US" dirty="0">
                <a:solidFill>
                  <a:schemeClr val="bg2"/>
                </a:solidFill>
              </a:rPr>
              <a:t>called the “estate tax exemption” equivalent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the entire estate passes to the surviving spouse, the lifetime exemption amount of the first spouse </a:t>
            </a:r>
            <a:r>
              <a:rPr lang="en-US" b="1" dirty="0">
                <a:solidFill>
                  <a:schemeClr val="bg2"/>
                </a:solidFill>
              </a:rPr>
              <a:t>was lost prior to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2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D946-A972-4841-8889-9D69BEF7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8" y="86259"/>
            <a:ext cx="10210800" cy="8858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FEDERAL ESTATE TAX RATES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42DBB9-0F97-404F-8C2E-9D97E8E36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74" y="1013478"/>
            <a:ext cx="6458995" cy="39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Election &amp;amp; Your Estate - Single Point Partners">
            <a:extLst>
              <a:ext uri="{FF2B5EF4-FFF2-40B4-BE49-F238E27FC236}">
                <a16:creationId xmlns:a16="http://schemas.microsoft.com/office/drawing/2014/main" id="{79BA8FF3-EAFC-49DA-87D8-2B145475F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190" y="76200"/>
            <a:ext cx="291465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4307E7-6FD5-4573-BAA0-FCEEDC5A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67817-43F6-3415-4781-06CF63FF1A75}"/>
              </a:ext>
            </a:extLst>
          </p:cNvPr>
          <p:cNvSpPr txBox="1"/>
          <p:nvPr/>
        </p:nvSpPr>
        <p:spPr>
          <a:xfrm>
            <a:off x="1282839" y="5124271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2010 No Estate Tax; but No Stepped-Up Basis 2021 Exemption $11,700,000   Rate: 40%</a:t>
            </a:r>
          </a:p>
          <a:p>
            <a:r>
              <a:rPr lang="en-US" dirty="0">
                <a:solidFill>
                  <a:schemeClr val="bg1"/>
                </a:solidFill>
              </a:rPr>
              <a:t>2022 Exemption $12,060,000   Rate: 40%</a:t>
            </a:r>
          </a:p>
          <a:p>
            <a:r>
              <a:rPr lang="en-US" dirty="0">
                <a:solidFill>
                  <a:schemeClr val="bg1"/>
                </a:solidFill>
              </a:rPr>
              <a:t>2023 Exemption $12,920,000   Rate: 40%</a:t>
            </a:r>
          </a:p>
        </p:txBody>
      </p:sp>
    </p:spTree>
    <p:extLst>
      <p:ext uri="{BB962C8B-B14F-4D97-AF65-F5344CB8AC3E}">
        <p14:creationId xmlns:p14="http://schemas.microsoft.com/office/powerpoint/2010/main" val="417922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8530-EEF8-44FB-BE73-8C481BFE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4646"/>
            <a:ext cx="11277600" cy="6858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THE “A-B” TRUST– (first death 2015)</a:t>
            </a:r>
          </a:p>
        </p:txBody>
      </p:sp>
      <p:pic>
        <p:nvPicPr>
          <p:cNvPr id="4098" name="Picture 2" descr="A-B Trust - Overview, Purpose, How It Works, Advantages">
            <a:extLst>
              <a:ext uri="{FF2B5EF4-FFF2-40B4-BE49-F238E27FC236}">
                <a16:creationId xmlns:a16="http://schemas.microsoft.com/office/drawing/2014/main" id="{F2AD5257-03C5-4525-A1C3-486B984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0446"/>
            <a:ext cx="9829800" cy="57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EECC2-F485-4D4B-9918-46F14774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4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 A/B, or Not To A/B, That Is The Question">
            <a:extLst>
              <a:ext uri="{FF2B5EF4-FFF2-40B4-BE49-F238E27FC236}">
                <a16:creationId xmlns:a16="http://schemas.microsoft.com/office/drawing/2014/main" id="{CAC95CA6-8647-4030-90C6-E5FE9768D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Is the &amp;quot;Senior Citizen&amp;quot; Age? 65 - or Maybe Not | After55.com">
            <a:extLst>
              <a:ext uri="{FF2B5EF4-FFF2-40B4-BE49-F238E27FC236}">
                <a16:creationId xmlns:a16="http://schemas.microsoft.com/office/drawing/2014/main" id="{4C833418-9DAC-4CA0-A466-8470A084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1" y="3271837"/>
            <a:ext cx="4608871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tter Funeral Home | CT funeral home and cremation">
            <a:extLst>
              <a:ext uri="{FF2B5EF4-FFF2-40B4-BE49-F238E27FC236}">
                <a16:creationId xmlns:a16="http://schemas.microsoft.com/office/drawing/2014/main" id="{9156C6CA-0D42-431A-A1F8-A631A23F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3" y="609600"/>
            <a:ext cx="455184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D7D37-097F-49DD-A275-4FE494D4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9E0B-D1FB-4339-B0F2-A9BEA2E7D0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5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1C773-86EB-4A8E-9A74-2BE48DCC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40" y="118621"/>
            <a:ext cx="11379200" cy="10884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DONKIN (2013) 58 Cal.4</a:t>
            </a:r>
            <a:r>
              <a:rPr lang="en-US" baseline="30000" dirty="0">
                <a:solidFill>
                  <a:schemeClr val="bg2"/>
                </a:solidFill>
              </a:rPr>
              <a:t>th</a:t>
            </a:r>
            <a:r>
              <a:rPr lang="en-US" dirty="0">
                <a:solidFill>
                  <a:schemeClr val="bg2"/>
                </a:solidFill>
              </a:rPr>
              <a:t> 412</a:t>
            </a:r>
          </a:p>
        </p:txBody>
      </p:sp>
      <p:pic>
        <p:nvPicPr>
          <p:cNvPr id="6146" name="Picture 2" descr="Donkin v. Donkin - Petition for Review">
            <a:extLst>
              <a:ext uri="{FF2B5EF4-FFF2-40B4-BE49-F238E27FC236}">
                <a16:creationId xmlns:a16="http://schemas.microsoft.com/office/drawing/2014/main" id="{0ED794EC-E7B3-459D-B7F5-D309BEAA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0" y="1203341"/>
            <a:ext cx="5489960" cy="56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p Ten Earning Women&amp;#39;s MMA Fighters | The Sports Daily">
            <a:extLst>
              <a:ext uri="{FF2B5EF4-FFF2-40B4-BE49-F238E27FC236}">
                <a16:creationId xmlns:a16="http://schemas.microsoft.com/office/drawing/2014/main" id="{AF834C32-0819-4337-8AC4-F384AB2B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2514600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7D1E58-D708-4BDF-9258-4183FB02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5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5968D3-9DAC-417B-B4D7-B0BDB3C1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685800"/>
            <a:ext cx="12192000" cy="16764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 </a:t>
            </a:r>
            <a:r>
              <a:rPr lang="en-US" sz="4400" dirty="0">
                <a:solidFill>
                  <a:schemeClr val="bg2"/>
                </a:solidFill>
              </a:rPr>
              <a:t>SUBTRUST FUNDING: THE FUNDING OF THE </a:t>
            </a:r>
            <a:r>
              <a:rPr lang="en-US" sz="4400" u="sng" dirty="0">
                <a:solidFill>
                  <a:schemeClr val="bg2"/>
                </a:solidFill>
              </a:rPr>
              <a:t>DECEASED SPOUSE’S </a:t>
            </a:r>
            <a:r>
              <a:rPr lang="en-US" sz="4400" dirty="0">
                <a:solidFill>
                  <a:schemeClr val="bg2"/>
                </a:solidFill>
              </a:rPr>
              <a:t>SHARE OF TRUST ASSETS </a:t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INTO ONE OR MORE SUBTRUSTS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237D6-2003-4B89-8902-18A302F5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218" name="Picture 2" descr="Dividing up the World: The AHA Taxonomy Project | Perspectives on History |  AHA">
            <a:extLst>
              <a:ext uri="{FF2B5EF4-FFF2-40B4-BE49-F238E27FC236}">
                <a16:creationId xmlns:a16="http://schemas.microsoft.com/office/drawing/2014/main" id="{46F499E6-4740-4535-8D32-92E8C6F7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5334000" cy="38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ree Shell Game, Magic Trick, Street Magic – Magic Makers">
            <a:extLst>
              <a:ext uri="{FF2B5EF4-FFF2-40B4-BE49-F238E27FC236}">
                <a16:creationId xmlns:a16="http://schemas.microsoft.com/office/drawing/2014/main" id="{39F67694-CE30-4523-8020-EE3288EC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119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3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A6C3-50A8-46BC-AACA-B8E54894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3812"/>
            <a:ext cx="11049000" cy="1371600"/>
          </a:xfrm>
        </p:spPr>
        <p:txBody>
          <a:bodyPr/>
          <a:lstStyle/>
          <a:p>
            <a:r>
              <a:rPr lang="en-US" sz="4800" dirty="0">
                <a:solidFill>
                  <a:schemeClr val="bg2"/>
                </a:solidFill>
              </a:rPr>
              <a:t>SUBTRUST ALLOCATION: NORMALLY ONLY A PROBLEM WHERE THE CLASS OF SUBTRUST BENEFICIARIES IS DIFFERENT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A9E20-E9C4-40F3-BB73-BF656F74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27681-1438-459A-AF32-8F280AA7681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4" name="Picture 2" descr="Triplets. Go Figgures. - UTC Magazine">
            <a:extLst>
              <a:ext uri="{FF2B5EF4-FFF2-40B4-BE49-F238E27FC236}">
                <a16:creationId xmlns:a16="http://schemas.microsoft.com/office/drawing/2014/main" id="{2B10F43D-0F51-4957-9308-C710427F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4162"/>
            <a:ext cx="5816601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w Anna Nicole Smith Ended Up Marrying an 89-year-old">
            <a:extLst>
              <a:ext uri="{FF2B5EF4-FFF2-40B4-BE49-F238E27FC236}">
                <a16:creationId xmlns:a16="http://schemas.microsoft.com/office/drawing/2014/main" id="{65C21B6B-23BF-4173-88F0-BFB73E69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89" y="2936081"/>
            <a:ext cx="471311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99D9E-60EF-40B8-95AF-2C20E41FFF98}"/>
              </a:ext>
            </a:extLst>
          </p:cNvPr>
          <p:cNvSpPr txBox="1"/>
          <p:nvPr/>
        </p:nvSpPr>
        <p:spPr>
          <a:xfrm>
            <a:off x="1689100" y="6294968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Not</a:t>
            </a:r>
            <a:r>
              <a:rPr lang="en-US" dirty="0">
                <a:solidFill>
                  <a:schemeClr val="bg2"/>
                </a:solidFill>
              </a:rPr>
              <a:t> a Problem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CDE5B-469F-4A2D-BAB7-322869AD5F0A}"/>
              </a:ext>
            </a:extLst>
          </p:cNvPr>
          <p:cNvSpPr txBox="1"/>
          <p:nvPr/>
        </p:nvSpPr>
        <p:spPr>
          <a:xfrm>
            <a:off x="8305800" y="6172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 Problem</a:t>
            </a:r>
          </a:p>
        </p:txBody>
      </p:sp>
    </p:spTree>
    <p:extLst>
      <p:ext uri="{BB962C8B-B14F-4D97-AF65-F5344CB8AC3E}">
        <p14:creationId xmlns:p14="http://schemas.microsoft.com/office/powerpoint/2010/main" val="4188837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LIDE_COUNT" val="4"/>
  <p:tag name="KPI_PID" val="4ecbe005-8e02-4473-af64-b400e07cd64e"/>
  <p:tag name="KPI_VERSION" val="2.8.4048.1"/>
  <p:tag name="KPI_STORAGE" val="&lt;keypoint&quot;&quot;&lt;groups(@v:1)&quot;&quot;&gt;&gt;"/>
</p:tagLst>
</file>

<file path=ppt/theme/theme1.xml><?xml version="1.0" encoding="utf-8"?>
<a:theme xmlns:a="http://schemas.openxmlformats.org/drawingml/2006/main" name="Office Theme">
  <a:themeElements>
    <a:clrScheme name="">
      <a:dk1>
        <a:srgbClr val="292929"/>
      </a:dk1>
      <a:lt1>
        <a:srgbClr val="D5EEFF"/>
      </a:lt1>
      <a:dk2>
        <a:srgbClr val="053C6D"/>
      </a:dk2>
      <a:lt2>
        <a:srgbClr val="FFCC00"/>
      </a:lt2>
      <a:accent1>
        <a:srgbClr val="FFCC00"/>
      </a:accent1>
      <a:accent2>
        <a:srgbClr val="A50021"/>
      </a:accent2>
      <a:accent3>
        <a:srgbClr val="AAAFBA"/>
      </a:accent3>
      <a:accent4>
        <a:srgbClr val="B6CBDA"/>
      </a:accent4>
      <a:accent5>
        <a:srgbClr val="FFE2AA"/>
      </a:accent5>
      <a:accent6>
        <a:srgbClr val="95001D"/>
      </a:accent6>
      <a:hlink>
        <a:srgbClr val="00BA89"/>
      </a:hlink>
      <a:folHlink>
        <a:srgbClr val="FF5601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2130CD04-31D7-4046-81CD-075F9F2E1A5A}" vid="{E0DC21DF-972C-40E7-83C3-6939523F64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1377</Words>
  <Application>Microsoft Office PowerPoint</Application>
  <PresentationFormat>Widescreen</PresentationFormat>
  <Paragraphs>163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Franklin Gothic Medium</vt:lpstr>
      <vt:lpstr>Tahoma</vt:lpstr>
      <vt:lpstr>Times New Roman, serif</vt:lpstr>
      <vt:lpstr>Office Theme</vt:lpstr>
      <vt:lpstr>Custom Design</vt:lpstr>
      <vt:lpstr>ISSUES IN SUBTRUST ALLOCATION  FOR LITIGATORS</vt:lpstr>
      <vt:lpstr>WHY IS THIS EVEN A PROBLEM ?</vt:lpstr>
      <vt:lpstr>THE ESTATE TAX MARITAL DEDUCTION</vt:lpstr>
      <vt:lpstr>FEDERAL ESTATE TAX RATES</vt:lpstr>
      <vt:lpstr>THE “A-B” TRUST– (first death 2015)</vt:lpstr>
      <vt:lpstr>PowerPoint Presentation</vt:lpstr>
      <vt:lpstr>DONKIN (2013) 58 Cal.4th 412</vt:lpstr>
      <vt:lpstr> SUBTRUST FUNDING: THE FUNDING OF THE DECEASED SPOUSE’S SHARE OF TRUST ASSETS  INTO ONE OR MORE SUBTRUSTS</vt:lpstr>
      <vt:lpstr>SUBTRUST ALLOCATION: NORMALLY ONLY A PROBLEM WHERE THE CLASS OF SUBTRUST BENEFICIARIES IS DIFFERENT</vt:lpstr>
      <vt:lpstr>SUBTRUST ALLOCATION: NORMALLY ONLY A PROBLEM WHERE THE SUBTRUST ASSETS ARE NOT ALLOCATED PRO RATA</vt:lpstr>
      <vt:lpstr>SURVIVOR TO DIVIDE CORPUS INTO SUBTRUSTS– WHAT’S THE BIG DEAL?</vt:lpstr>
      <vt:lpstr> BYPASS SUBTRUST ALLOCATION RULES</vt:lpstr>
      <vt:lpstr> LATE (OR NEVER) SUBTRUST ALLOCATION</vt:lpstr>
      <vt:lpstr> LATE (OR NEVER) SUBTRUST ALLOCATION</vt:lpstr>
      <vt:lpstr>PRO RATA VS. NON-PRO RATA</vt:lpstr>
      <vt:lpstr>Pro Rata Allocation</vt:lpstr>
      <vt:lpstr>Non Pro Rata Allocation</vt:lpstr>
      <vt:lpstr>NON PRO RATA ALLOCATION</vt:lpstr>
      <vt:lpstr> SUBTRUST REALLOCATION</vt:lpstr>
      <vt:lpstr>CHERRY P CHERRY PICKING THE GOODIES CHERRY PICKING THE CHERRY PICKING THE GOODIES</vt:lpstr>
      <vt:lpstr> CHERRY PICKING THE GOODIES</vt:lpstr>
      <vt:lpstr>AMENDING THE SURVIVOR’S TRUST IN WHOLE OR PART</vt:lpstr>
      <vt:lpstr>CP/ SP CHARACTERIZATION</vt:lpstr>
      <vt:lpstr>WHICH SUBTRUST ASSETS SUBSIDIZED THE SURVIVOR’S LIFETIME INCOME?</vt:lpstr>
      <vt:lpstr>HOW SHOULD YOU LITIGATE THESE CASES?</vt:lpstr>
      <vt:lpstr>“PORTABILTY” OF DECEDENT SPOUSE’S EXEMPTION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2021-09-21T18:23:03Z</dcterms:created>
  <dcterms:modified xsi:type="dcterms:W3CDTF">2023-07-22T23:39:25Z</dcterms:modified>
</cp:coreProperties>
</file>