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366" r:id="rId4"/>
    <p:sldId id="367" r:id="rId5"/>
    <p:sldId id="258" r:id="rId6"/>
    <p:sldId id="333" r:id="rId7"/>
    <p:sldId id="335" r:id="rId8"/>
    <p:sldId id="364" r:id="rId9"/>
    <p:sldId id="365" r:id="rId10"/>
    <p:sldId id="338" r:id="rId11"/>
    <p:sldId id="292" r:id="rId12"/>
    <p:sldId id="368" r:id="rId13"/>
    <p:sldId id="369" r:id="rId14"/>
    <p:sldId id="370" r:id="rId15"/>
    <p:sldId id="373" r:id="rId16"/>
    <p:sldId id="374" r:id="rId17"/>
    <p:sldId id="371" r:id="rId18"/>
    <p:sldId id="372" r:id="rId19"/>
    <p:sldId id="375" r:id="rId20"/>
    <p:sldId id="376" r:id="rId21"/>
    <p:sldId id="377" r:id="rId22"/>
    <p:sldId id="378" r:id="rId23"/>
    <p:sldId id="384" r:id="rId24"/>
    <p:sldId id="379" r:id="rId25"/>
    <p:sldId id="380" r:id="rId26"/>
    <p:sldId id="381" r:id="rId27"/>
    <p:sldId id="382" r:id="rId28"/>
    <p:sldId id="301" r:id="rId29"/>
    <p:sldId id="385" r:id="rId30"/>
    <p:sldId id="361"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8284"/>
    <a:srgbClr val="0B3B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1"/>
  </p:normalViewPr>
  <p:slideViewPr>
    <p:cSldViewPr snapToGrid="0" snapToObjects="1" showGuides="1">
      <p:cViewPr varScale="1">
        <p:scale>
          <a:sx n="114" d="100"/>
          <a:sy n="114" d="100"/>
        </p:scale>
        <p:origin x="144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5753100"/>
            <a:ext cx="9144000" cy="1104900"/>
          </a:xfrm>
          <a:prstGeom prst="rect">
            <a:avLst/>
          </a:prstGeom>
          <a:solidFill>
            <a:srgbClr val="0B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3B5E"/>
              </a:solidFill>
            </a:endParaRPr>
          </a:p>
        </p:txBody>
      </p:sp>
      <p:sp>
        <p:nvSpPr>
          <p:cNvPr id="8" name="TextBox 7"/>
          <p:cNvSpPr txBox="1"/>
          <p:nvPr userDrawn="1"/>
        </p:nvSpPr>
        <p:spPr>
          <a:xfrm>
            <a:off x="1375674" y="6174745"/>
            <a:ext cx="3579530" cy="261610"/>
          </a:xfrm>
          <a:prstGeom prst="rect">
            <a:avLst/>
          </a:prstGeom>
          <a:noFill/>
        </p:spPr>
        <p:txBody>
          <a:bodyPr wrap="square" rtlCol="0">
            <a:spAutoFit/>
          </a:bodyPr>
          <a:lstStyle/>
          <a:p>
            <a:pPr algn="l"/>
            <a:r>
              <a:rPr lang="en-US" sz="1100" b="1" dirty="0">
                <a:solidFill>
                  <a:schemeClr val="bg1"/>
                </a:solidFill>
                <a:latin typeface="Open Sans" charset="0"/>
                <a:ea typeface="Open Sans" charset="0"/>
                <a:cs typeface="Open Sans" charset="0"/>
              </a:rPr>
              <a:t>COUNTY OF SAN LUIS OBISPO</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527" y="5876936"/>
            <a:ext cx="863745" cy="863745"/>
          </a:xfrm>
          <a:prstGeom prst="rect">
            <a:avLst/>
          </a:prstGeom>
        </p:spPr>
      </p:pic>
      <p:sp>
        <p:nvSpPr>
          <p:cNvPr id="6" name="TextBox 5"/>
          <p:cNvSpPr txBox="1"/>
          <p:nvPr userDrawn="1"/>
        </p:nvSpPr>
        <p:spPr>
          <a:xfrm>
            <a:off x="5259837" y="6171714"/>
            <a:ext cx="3579530" cy="261610"/>
          </a:xfrm>
          <a:prstGeom prst="rect">
            <a:avLst/>
          </a:prstGeom>
          <a:noFill/>
        </p:spPr>
        <p:txBody>
          <a:bodyPr wrap="square" rtlCol="0">
            <a:spAutoFit/>
          </a:bodyPr>
          <a:lstStyle/>
          <a:p>
            <a:pPr algn="r"/>
            <a:r>
              <a:rPr lang="en-US" sz="1100" dirty="0" err="1">
                <a:solidFill>
                  <a:schemeClr val="bg1"/>
                </a:solidFill>
                <a:latin typeface="Open Sans" charset="0"/>
                <a:ea typeface="Open Sans" charset="0"/>
                <a:cs typeface="Open Sans" charset="0"/>
              </a:rPr>
              <a:t>www.slocounty.ca.gov</a:t>
            </a:r>
            <a:endParaRPr lang="en-US" sz="1100" dirty="0">
              <a:solidFill>
                <a:schemeClr val="bg1"/>
              </a:solidFill>
              <a:latin typeface="Open Sans" charset="0"/>
              <a:ea typeface="Open Sans" charset="0"/>
              <a:cs typeface="Open Sans" charset="0"/>
            </a:endParaRPr>
          </a:p>
        </p:txBody>
      </p:sp>
    </p:spTree>
  </p:cSld>
  <p:clrMapOvr>
    <a:masterClrMapping/>
  </p:clrMapOvr>
  <p:extLst>
    <p:ext uri="{DCECCB84-F9BA-43D5-87BE-67443E8EF086}">
      <p15:sldGuideLst xmlns:p15="http://schemas.microsoft.com/office/powerpoint/2012/main">
        <p15:guide id="1" pos="2880" userDrawn="1">
          <p15:clr>
            <a:srgbClr val="FBAE40"/>
          </p15:clr>
        </p15:guide>
        <p15:guide id="2" orient="horz" pos="288" userDrawn="1">
          <p15:clr>
            <a:srgbClr val="FBAE40"/>
          </p15:clr>
        </p15:guide>
        <p15:guide id="3" pos="576" userDrawn="1">
          <p15:clr>
            <a:srgbClr val="FBAE40"/>
          </p15:clr>
        </p15:guide>
        <p15:guide id="4" pos="5184" userDrawn="1">
          <p15:clr>
            <a:srgbClr val="FBAE40"/>
          </p15:clr>
        </p15:guide>
        <p15:guide id="5" orient="horz" pos="36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847880-F9C5-5349-8313-F5A5C5372B34}"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1457F4-8158-C646-99A3-09F03AD8EF94}" type="slidenum">
              <a:rPr lang="en-US" smtClean="0"/>
              <a:t>‹#›</a:t>
            </a:fld>
            <a:endParaRPr lang="en-US"/>
          </a:p>
        </p:txBody>
      </p:sp>
      <p:sp>
        <p:nvSpPr>
          <p:cNvPr id="7" name="Rectangle 6"/>
          <p:cNvSpPr/>
          <p:nvPr userDrawn="1"/>
        </p:nvSpPr>
        <p:spPr>
          <a:xfrm>
            <a:off x="0" y="5753100"/>
            <a:ext cx="9144000" cy="1104900"/>
          </a:xfrm>
          <a:prstGeom prst="rect">
            <a:avLst/>
          </a:prstGeom>
          <a:solidFill>
            <a:srgbClr val="0B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3B5E"/>
              </a:solidFill>
            </a:endParaRPr>
          </a:p>
        </p:txBody>
      </p:sp>
      <p:sp>
        <p:nvSpPr>
          <p:cNvPr id="8" name="TextBox 7"/>
          <p:cNvSpPr txBox="1"/>
          <p:nvPr userDrawn="1"/>
        </p:nvSpPr>
        <p:spPr>
          <a:xfrm>
            <a:off x="1375674" y="6174745"/>
            <a:ext cx="3579530" cy="261610"/>
          </a:xfrm>
          <a:prstGeom prst="rect">
            <a:avLst/>
          </a:prstGeom>
          <a:noFill/>
        </p:spPr>
        <p:txBody>
          <a:bodyPr wrap="square" rtlCol="0">
            <a:spAutoFit/>
          </a:bodyPr>
          <a:lstStyle/>
          <a:p>
            <a:pPr algn="l"/>
            <a:r>
              <a:rPr lang="en-US" sz="1100" b="1" dirty="0">
                <a:solidFill>
                  <a:schemeClr val="bg1"/>
                </a:solidFill>
                <a:latin typeface="Open Sans" charset="0"/>
                <a:ea typeface="Open Sans" charset="0"/>
                <a:cs typeface="Open Sans" charset="0"/>
              </a:rPr>
              <a:t>COUNTY OF SAN LUIS OBISPO</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527" y="5876936"/>
            <a:ext cx="863745" cy="863745"/>
          </a:xfrm>
          <a:prstGeom prst="rect">
            <a:avLst/>
          </a:prstGeom>
        </p:spPr>
      </p:pic>
      <p:sp>
        <p:nvSpPr>
          <p:cNvPr id="10" name="TextBox 9"/>
          <p:cNvSpPr txBox="1"/>
          <p:nvPr userDrawn="1"/>
        </p:nvSpPr>
        <p:spPr>
          <a:xfrm>
            <a:off x="5259837" y="6171714"/>
            <a:ext cx="3579530" cy="261610"/>
          </a:xfrm>
          <a:prstGeom prst="rect">
            <a:avLst/>
          </a:prstGeom>
          <a:noFill/>
        </p:spPr>
        <p:txBody>
          <a:bodyPr wrap="square" rtlCol="0">
            <a:spAutoFit/>
          </a:bodyPr>
          <a:lstStyle/>
          <a:p>
            <a:pPr algn="r"/>
            <a:r>
              <a:rPr lang="en-US" sz="1100" dirty="0" err="1">
                <a:solidFill>
                  <a:schemeClr val="bg1"/>
                </a:solidFill>
                <a:latin typeface="Open Sans" charset="0"/>
                <a:ea typeface="Open Sans" charset="0"/>
                <a:cs typeface="Open Sans" charset="0"/>
              </a:rPr>
              <a:t>www.slocounty.ca.gov</a:t>
            </a:r>
            <a:endParaRPr lang="en-US" sz="1100" dirty="0">
              <a:solidFill>
                <a:schemeClr val="bg1"/>
              </a:solidFill>
              <a:latin typeface="Open Sans" charset="0"/>
              <a:ea typeface="Open Sans" charset="0"/>
              <a:cs typeface="Open Sans"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847880-F9C5-5349-8313-F5A5C5372B34}"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1457F4-8158-C646-99A3-09F03AD8EF9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025" cap="none" baseline="0">
                <a:solidFill>
                  <a:srgbClr val="0B3B5E"/>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Click to edit title style</a:t>
            </a:r>
          </a:p>
        </p:txBody>
      </p:sp>
      <p:sp>
        <p:nvSpPr>
          <p:cNvPr id="9" name="Content Placeholder 2"/>
          <p:cNvSpPr>
            <a:spLocks noGrp="1"/>
          </p:cNvSpPr>
          <p:nvPr>
            <p:ph idx="1"/>
          </p:nvPr>
        </p:nvSpPr>
        <p:spPr>
          <a:xfrm>
            <a:off x="628650" y="1825625"/>
            <a:ext cx="7886700" cy="3810156"/>
          </a:xfrm>
        </p:spPr>
        <p:txBody>
          <a:bodyPr/>
          <a:lstStyle>
            <a:lvl1pPr marL="257175" indent="-257175">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5937955"/>
      </p:ext>
    </p:extLst>
  </p:cSld>
  <p:clrMapOvr>
    <a:masterClrMapping/>
  </p:clrMapOvr>
  <p:extLst>
    <p:ext uri="{DCECCB84-F9BA-43D5-87BE-67443E8EF086}">
      <p15:sldGuideLst xmlns:p15="http://schemas.microsoft.com/office/powerpoint/2012/main">
        <p15:guide id="1" pos="5120">
          <p15:clr>
            <a:srgbClr val="FBAE40"/>
          </p15:clr>
        </p15:guide>
        <p15:guide id="2" orient="horz" pos="288">
          <p15:clr>
            <a:srgbClr val="FBAE40"/>
          </p15:clr>
        </p15:guide>
        <p15:guide id="3" pos="1024">
          <p15:clr>
            <a:srgbClr val="FBAE40"/>
          </p15:clr>
        </p15:guide>
        <p15:guide id="4" pos="9216">
          <p15:clr>
            <a:srgbClr val="FBAE40"/>
          </p15:clr>
        </p15:guide>
        <p15:guide id="5" orient="horz" pos="36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025" cap="none" baseline="0">
                <a:solidFill>
                  <a:srgbClr val="0B3B5E"/>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Click to edit title style</a:t>
            </a:r>
          </a:p>
        </p:txBody>
      </p:sp>
      <p:sp>
        <p:nvSpPr>
          <p:cNvPr id="11" name="Content Placeholder 2"/>
          <p:cNvSpPr>
            <a:spLocks noGrp="1"/>
          </p:cNvSpPr>
          <p:nvPr>
            <p:ph sz="half" idx="1"/>
          </p:nvPr>
        </p:nvSpPr>
        <p:spPr>
          <a:xfrm>
            <a:off x="628650" y="1825625"/>
            <a:ext cx="3886200" cy="3810156"/>
          </a:xfrm>
        </p:spPr>
        <p:txBody>
          <a:bodyPr/>
          <a:lstStyle>
            <a:lvl1pPr marL="257175" indent="-257175">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2"/>
          </p:nvPr>
        </p:nvSpPr>
        <p:spPr>
          <a:xfrm>
            <a:off x="4629150" y="1825625"/>
            <a:ext cx="3886200" cy="3810156"/>
          </a:xfrm>
        </p:spPr>
        <p:txBody>
          <a:bodyPr/>
          <a:lstStyle>
            <a:lvl1pPr marL="257175" indent="-257175">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2395469"/>
      </p:ext>
    </p:extLst>
  </p:cSld>
  <p:clrMapOvr>
    <a:masterClrMapping/>
  </p:clrMapOvr>
  <p:extLst>
    <p:ext uri="{DCECCB84-F9BA-43D5-87BE-67443E8EF086}">
      <p15:sldGuideLst xmlns:p15="http://schemas.microsoft.com/office/powerpoint/2012/main">
        <p15:guide id="1" pos="5120">
          <p15:clr>
            <a:srgbClr val="FBAE40"/>
          </p15:clr>
        </p15:guide>
        <p15:guide id="2" orient="horz" pos="288">
          <p15:clr>
            <a:srgbClr val="FBAE40"/>
          </p15:clr>
        </p15:guide>
        <p15:guide id="3" pos="1024">
          <p15:clr>
            <a:srgbClr val="FBAE40"/>
          </p15:clr>
        </p15:guide>
        <p15:guide id="4" pos="9216">
          <p15:clr>
            <a:srgbClr val="FBAE40"/>
          </p15:clr>
        </p15:guide>
        <p15:guide id="5" orient="horz" pos="36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847880-F9C5-5349-8313-F5A5C5372B34}"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1457F4-8158-C646-99A3-09F03AD8EF94}" type="slidenum">
              <a:rPr lang="en-US" smtClean="0"/>
              <a:t>‹#›</a:t>
            </a:fld>
            <a:endParaRPr lang="en-US"/>
          </a:p>
        </p:txBody>
      </p:sp>
      <p:sp>
        <p:nvSpPr>
          <p:cNvPr id="7" name="Rectangle 6"/>
          <p:cNvSpPr/>
          <p:nvPr userDrawn="1"/>
        </p:nvSpPr>
        <p:spPr>
          <a:xfrm>
            <a:off x="0" y="5753100"/>
            <a:ext cx="9144000" cy="1104900"/>
          </a:xfrm>
          <a:prstGeom prst="rect">
            <a:avLst/>
          </a:prstGeom>
          <a:solidFill>
            <a:srgbClr val="0B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3B5E"/>
              </a:solidFill>
            </a:endParaRPr>
          </a:p>
        </p:txBody>
      </p:sp>
      <p:sp>
        <p:nvSpPr>
          <p:cNvPr id="8" name="TextBox 7"/>
          <p:cNvSpPr txBox="1"/>
          <p:nvPr userDrawn="1"/>
        </p:nvSpPr>
        <p:spPr>
          <a:xfrm>
            <a:off x="1375674" y="6174745"/>
            <a:ext cx="3579530" cy="261610"/>
          </a:xfrm>
          <a:prstGeom prst="rect">
            <a:avLst/>
          </a:prstGeom>
          <a:noFill/>
        </p:spPr>
        <p:txBody>
          <a:bodyPr wrap="square" rtlCol="0">
            <a:spAutoFit/>
          </a:bodyPr>
          <a:lstStyle/>
          <a:p>
            <a:pPr algn="l"/>
            <a:r>
              <a:rPr lang="en-US" sz="1100" b="1" dirty="0">
                <a:solidFill>
                  <a:schemeClr val="bg1"/>
                </a:solidFill>
                <a:latin typeface="Open Sans" charset="0"/>
                <a:ea typeface="Open Sans" charset="0"/>
                <a:cs typeface="Open Sans" charset="0"/>
              </a:rPr>
              <a:t>COUNTY OF SAN LUIS OBISPO</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527" y="5876936"/>
            <a:ext cx="863745" cy="863745"/>
          </a:xfrm>
          <a:prstGeom prst="rect">
            <a:avLst/>
          </a:prstGeom>
        </p:spPr>
      </p:pic>
      <p:sp>
        <p:nvSpPr>
          <p:cNvPr id="10" name="TextBox 9"/>
          <p:cNvSpPr txBox="1"/>
          <p:nvPr userDrawn="1"/>
        </p:nvSpPr>
        <p:spPr>
          <a:xfrm>
            <a:off x="5259837" y="6171714"/>
            <a:ext cx="3579530" cy="261610"/>
          </a:xfrm>
          <a:prstGeom prst="rect">
            <a:avLst/>
          </a:prstGeom>
          <a:noFill/>
        </p:spPr>
        <p:txBody>
          <a:bodyPr wrap="square" rtlCol="0">
            <a:spAutoFit/>
          </a:bodyPr>
          <a:lstStyle/>
          <a:p>
            <a:pPr algn="r"/>
            <a:r>
              <a:rPr lang="en-US" sz="1100" dirty="0" err="1">
                <a:solidFill>
                  <a:schemeClr val="bg1"/>
                </a:solidFill>
                <a:latin typeface="Open Sans" charset="0"/>
                <a:ea typeface="Open Sans" charset="0"/>
                <a:cs typeface="Open Sans" charset="0"/>
              </a:rPr>
              <a:t>www.slocounty.ca.gov</a:t>
            </a:r>
            <a:endParaRPr lang="en-US" sz="1100" dirty="0">
              <a:solidFill>
                <a:schemeClr val="bg1"/>
              </a:solidFill>
              <a:latin typeface="Open Sans" charset="0"/>
              <a:ea typeface="Open Sans" charset="0"/>
              <a:cs typeface="Open Sans"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847880-F9C5-5349-8313-F5A5C5372B34}"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1457F4-8158-C646-99A3-09F03AD8EF94}" type="slidenum">
              <a:rPr lang="en-US" smtClean="0"/>
              <a:t>‹#›</a:t>
            </a:fld>
            <a:endParaRPr lang="en-US"/>
          </a:p>
        </p:txBody>
      </p:sp>
      <p:sp>
        <p:nvSpPr>
          <p:cNvPr id="7" name="Rectangle 6"/>
          <p:cNvSpPr/>
          <p:nvPr userDrawn="1"/>
        </p:nvSpPr>
        <p:spPr>
          <a:xfrm>
            <a:off x="0" y="5753100"/>
            <a:ext cx="9144000" cy="1104900"/>
          </a:xfrm>
          <a:prstGeom prst="rect">
            <a:avLst/>
          </a:prstGeom>
          <a:solidFill>
            <a:srgbClr val="0B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3B5E"/>
              </a:solidFill>
            </a:endParaRPr>
          </a:p>
        </p:txBody>
      </p:sp>
      <p:sp>
        <p:nvSpPr>
          <p:cNvPr id="8" name="TextBox 7"/>
          <p:cNvSpPr txBox="1"/>
          <p:nvPr userDrawn="1"/>
        </p:nvSpPr>
        <p:spPr>
          <a:xfrm>
            <a:off x="1375674" y="6174745"/>
            <a:ext cx="3579530" cy="261610"/>
          </a:xfrm>
          <a:prstGeom prst="rect">
            <a:avLst/>
          </a:prstGeom>
          <a:noFill/>
        </p:spPr>
        <p:txBody>
          <a:bodyPr wrap="square" rtlCol="0">
            <a:spAutoFit/>
          </a:bodyPr>
          <a:lstStyle/>
          <a:p>
            <a:pPr algn="l"/>
            <a:r>
              <a:rPr lang="en-US" sz="1100" b="1" dirty="0">
                <a:solidFill>
                  <a:schemeClr val="bg1"/>
                </a:solidFill>
                <a:latin typeface="Open Sans" charset="0"/>
                <a:ea typeface="Open Sans" charset="0"/>
                <a:cs typeface="Open Sans" charset="0"/>
              </a:rPr>
              <a:t>COUNTY OF SAN LUIS OBISPO</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527" y="5876936"/>
            <a:ext cx="863745" cy="863745"/>
          </a:xfrm>
          <a:prstGeom prst="rect">
            <a:avLst/>
          </a:prstGeom>
        </p:spPr>
      </p:pic>
      <p:sp>
        <p:nvSpPr>
          <p:cNvPr id="10" name="TextBox 9"/>
          <p:cNvSpPr txBox="1"/>
          <p:nvPr userDrawn="1"/>
        </p:nvSpPr>
        <p:spPr>
          <a:xfrm>
            <a:off x="5259837" y="6171714"/>
            <a:ext cx="3579530" cy="261610"/>
          </a:xfrm>
          <a:prstGeom prst="rect">
            <a:avLst/>
          </a:prstGeom>
          <a:noFill/>
        </p:spPr>
        <p:txBody>
          <a:bodyPr wrap="square" rtlCol="0">
            <a:spAutoFit/>
          </a:bodyPr>
          <a:lstStyle/>
          <a:p>
            <a:pPr algn="r"/>
            <a:r>
              <a:rPr lang="en-US" sz="1100" dirty="0" err="1">
                <a:solidFill>
                  <a:schemeClr val="bg1"/>
                </a:solidFill>
                <a:latin typeface="Open Sans" charset="0"/>
                <a:ea typeface="Open Sans" charset="0"/>
                <a:cs typeface="Open Sans" charset="0"/>
              </a:rPr>
              <a:t>www.slocounty.ca.gov</a:t>
            </a:r>
            <a:endParaRPr lang="en-US" sz="1100" dirty="0">
              <a:solidFill>
                <a:schemeClr val="bg1"/>
              </a:solidFill>
              <a:latin typeface="Open Sans" charset="0"/>
              <a:ea typeface="Open Sans" charset="0"/>
              <a:cs typeface="Open Sans"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847880-F9C5-5349-8313-F5A5C5372B34}"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1457F4-8158-C646-99A3-09F03AD8EF94}" type="slidenum">
              <a:rPr lang="en-US" smtClean="0"/>
              <a:t>‹#›</a:t>
            </a:fld>
            <a:endParaRPr lang="en-US"/>
          </a:p>
        </p:txBody>
      </p:sp>
      <p:sp>
        <p:nvSpPr>
          <p:cNvPr id="8" name="Rectangle 7"/>
          <p:cNvSpPr/>
          <p:nvPr userDrawn="1"/>
        </p:nvSpPr>
        <p:spPr>
          <a:xfrm>
            <a:off x="0" y="5753100"/>
            <a:ext cx="9144000" cy="1104900"/>
          </a:xfrm>
          <a:prstGeom prst="rect">
            <a:avLst/>
          </a:prstGeom>
          <a:solidFill>
            <a:srgbClr val="0B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3B5E"/>
              </a:solidFill>
            </a:endParaRPr>
          </a:p>
        </p:txBody>
      </p:sp>
      <p:sp>
        <p:nvSpPr>
          <p:cNvPr id="9" name="TextBox 8"/>
          <p:cNvSpPr txBox="1"/>
          <p:nvPr userDrawn="1"/>
        </p:nvSpPr>
        <p:spPr>
          <a:xfrm>
            <a:off x="1375674" y="6174745"/>
            <a:ext cx="3579530" cy="261610"/>
          </a:xfrm>
          <a:prstGeom prst="rect">
            <a:avLst/>
          </a:prstGeom>
          <a:noFill/>
        </p:spPr>
        <p:txBody>
          <a:bodyPr wrap="square" rtlCol="0">
            <a:spAutoFit/>
          </a:bodyPr>
          <a:lstStyle/>
          <a:p>
            <a:pPr algn="l"/>
            <a:r>
              <a:rPr lang="en-US" sz="1100" b="1" dirty="0">
                <a:solidFill>
                  <a:schemeClr val="bg1"/>
                </a:solidFill>
                <a:latin typeface="Open Sans" charset="0"/>
                <a:ea typeface="Open Sans" charset="0"/>
                <a:cs typeface="Open Sans" charset="0"/>
              </a:rPr>
              <a:t>COUNTY OF SAN LUIS OBISPO</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527" y="5876936"/>
            <a:ext cx="863745" cy="863745"/>
          </a:xfrm>
          <a:prstGeom prst="rect">
            <a:avLst/>
          </a:prstGeom>
        </p:spPr>
      </p:pic>
      <p:sp>
        <p:nvSpPr>
          <p:cNvPr id="11" name="TextBox 10"/>
          <p:cNvSpPr txBox="1"/>
          <p:nvPr userDrawn="1"/>
        </p:nvSpPr>
        <p:spPr>
          <a:xfrm>
            <a:off x="5259837" y="6171714"/>
            <a:ext cx="3579530" cy="261610"/>
          </a:xfrm>
          <a:prstGeom prst="rect">
            <a:avLst/>
          </a:prstGeom>
          <a:noFill/>
        </p:spPr>
        <p:txBody>
          <a:bodyPr wrap="square" rtlCol="0">
            <a:spAutoFit/>
          </a:bodyPr>
          <a:lstStyle/>
          <a:p>
            <a:pPr algn="r"/>
            <a:r>
              <a:rPr lang="en-US" sz="1100" dirty="0" err="1">
                <a:solidFill>
                  <a:schemeClr val="bg1"/>
                </a:solidFill>
                <a:latin typeface="Open Sans" charset="0"/>
                <a:ea typeface="Open Sans" charset="0"/>
                <a:cs typeface="Open Sans" charset="0"/>
              </a:rPr>
              <a:t>www.slocounty.ca.gov</a:t>
            </a:r>
            <a:endParaRPr lang="en-US" sz="1100" dirty="0">
              <a:solidFill>
                <a:schemeClr val="bg1"/>
              </a:solidFill>
              <a:latin typeface="Open Sans" charset="0"/>
              <a:ea typeface="Open Sans" charset="0"/>
              <a:cs typeface="Open Sans"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47880-F9C5-5349-8313-F5A5C5372B34}" type="datetimeFigureOut">
              <a:rPr lang="en-US" smtClean="0"/>
              <a:t>7/20/2023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1457F4-8158-C646-99A3-09F03AD8EF94}" type="slidenum">
              <a:rPr lang="en-US" smtClean="0"/>
              <a:t>‹#›</a:t>
            </a:fld>
            <a:endParaRPr lang="en-US"/>
          </a:p>
        </p:txBody>
      </p:sp>
      <p:sp>
        <p:nvSpPr>
          <p:cNvPr id="10" name="Rectangle 9"/>
          <p:cNvSpPr/>
          <p:nvPr userDrawn="1"/>
        </p:nvSpPr>
        <p:spPr>
          <a:xfrm>
            <a:off x="0" y="5753100"/>
            <a:ext cx="9144000" cy="1104900"/>
          </a:xfrm>
          <a:prstGeom prst="rect">
            <a:avLst/>
          </a:prstGeom>
          <a:solidFill>
            <a:srgbClr val="0B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3B5E"/>
              </a:solidFill>
            </a:endParaRPr>
          </a:p>
        </p:txBody>
      </p:sp>
      <p:sp>
        <p:nvSpPr>
          <p:cNvPr id="11" name="TextBox 10"/>
          <p:cNvSpPr txBox="1"/>
          <p:nvPr userDrawn="1"/>
        </p:nvSpPr>
        <p:spPr>
          <a:xfrm>
            <a:off x="1375674" y="6174745"/>
            <a:ext cx="3579530" cy="261610"/>
          </a:xfrm>
          <a:prstGeom prst="rect">
            <a:avLst/>
          </a:prstGeom>
          <a:noFill/>
        </p:spPr>
        <p:txBody>
          <a:bodyPr wrap="square" rtlCol="0">
            <a:spAutoFit/>
          </a:bodyPr>
          <a:lstStyle/>
          <a:p>
            <a:pPr algn="l"/>
            <a:r>
              <a:rPr lang="en-US" sz="1100" b="1" dirty="0">
                <a:solidFill>
                  <a:schemeClr val="bg1"/>
                </a:solidFill>
                <a:latin typeface="Open Sans" charset="0"/>
                <a:ea typeface="Open Sans" charset="0"/>
                <a:cs typeface="Open Sans" charset="0"/>
              </a:rPr>
              <a:t>COUNTY OF SAN LUIS OBISPO</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527" y="5876936"/>
            <a:ext cx="863745" cy="863745"/>
          </a:xfrm>
          <a:prstGeom prst="rect">
            <a:avLst/>
          </a:prstGeom>
        </p:spPr>
      </p:pic>
      <p:sp>
        <p:nvSpPr>
          <p:cNvPr id="13" name="TextBox 12"/>
          <p:cNvSpPr txBox="1"/>
          <p:nvPr userDrawn="1"/>
        </p:nvSpPr>
        <p:spPr>
          <a:xfrm>
            <a:off x="5259837" y="6171714"/>
            <a:ext cx="3579530" cy="261610"/>
          </a:xfrm>
          <a:prstGeom prst="rect">
            <a:avLst/>
          </a:prstGeom>
          <a:noFill/>
        </p:spPr>
        <p:txBody>
          <a:bodyPr wrap="square" rtlCol="0">
            <a:spAutoFit/>
          </a:bodyPr>
          <a:lstStyle/>
          <a:p>
            <a:pPr algn="r"/>
            <a:r>
              <a:rPr lang="en-US" sz="1100" dirty="0" err="1">
                <a:solidFill>
                  <a:schemeClr val="bg1"/>
                </a:solidFill>
                <a:latin typeface="Open Sans" charset="0"/>
                <a:ea typeface="Open Sans" charset="0"/>
                <a:cs typeface="Open Sans" charset="0"/>
              </a:rPr>
              <a:t>www.slocounty.ca.gov</a:t>
            </a:r>
            <a:endParaRPr lang="en-US" sz="1100" dirty="0">
              <a:solidFill>
                <a:schemeClr val="bg1"/>
              </a:solidFill>
              <a:latin typeface="Open Sans" charset="0"/>
              <a:ea typeface="Open Sans" charset="0"/>
              <a:cs typeface="Open Sans"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847880-F9C5-5349-8313-F5A5C5372B34}" type="datetimeFigureOut">
              <a:rPr lang="en-US" smtClean="0"/>
              <a:t>7/20/2023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1457F4-8158-C646-99A3-09F03AD8EF94}" type="slidenum">
              <a:rPr lang="en-US" smtClean="0"/>
              <a:t>‹#›</a:t>
            </a:fld>
            <a:endParaRPr lang="en-US"/>
          </a:p>
        </p:txBody>
      </p:sp>
      <p:sp>
        <p:nvSpPr>
          <p:cNvPr id="6" name="Rectangle 5"/>
          <p:cNvSpPr/>
          <p:nvPr userDrawn="1"/>
        </p:nvSpPr>
        <p:spPr>
          <a:xfrm>
            <a:off x="0" y="5753100"/>
            <a:ext cx="9144000" cy="1104900"/>
          </a:xfrm>
          <a:prstGeom prst="rect">
            <a:avLst/>
          </a:prstGeom>
          <a:solidFill>
            <a:srgbClr val="0B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3B5E"/>
              </a:solidFill>
            </a:endParaRPr>
          </a:p>
        </p:txBody>
      </p:sp>
      <p:sp>
        <p:nvSpPr>
          <p:cNvPr id="7" name="TextBox 6"/>
          <p:cNvSpPr txBox="1"/>
          <p:nvPr userDrawn="1"/>
        </p:nvSpPr>
        <p:spPr>
          <a:xfrm>
            <a:off x="1375674" y="6174745"/>
            <a:ext cx="3579530" cy="261610"/>
          </a:xfrm>
          <a:prstGeom prst="rect">
            <a:avLst/>
          </a:prstGeom>
          <a:noFill/>
        </p:spPr>
        <p:txBody>
          <a:bodyPr wrap="square" rtlCol="0">
            <a:spAutoFit/>
          </a:bodyPr>
          <a:lstStyle/>
          <a:p>
            <a:pPr algn="l"/>
            <a:r>
              <a:rPr lang="en-US" sz="1100" b="1" dirty="0">
                <a:solidFill>
                  <a:schemeClr val="bg1"/>
                </a:solidFill>
                <a:latin typeface="Open Sans" charset="0"/>
                <a:ea typeface="Open Sans" charset="0"/>
                <a:cs typeface="Open Sans" charset="0"/>
              </a:rPr>
              <a:t>COUNTY OF SAN LUIS OBISPO</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527" y="5876936"/>
            <a:ext cx="863745" cy="863745"/>
          </a:xfrm>
          <a:prstGeom prst="rect">
            <a:avLst/>
          </a:prstGeom>
        </p:spPr>
      </p:pic>
      <p:sp>
        <p:nvSpPr>
          <p:cNvPr id="9" name="TextBox 8"/>
          <p:cNvSpPr txBox="1"/>
          <p:nvPr userDrawn="1"/>
        </p:nvSpPr>
        <p:spPr>
          <a:xfrm>
            <a:off x="5259837" y="6171714"/>
            <a:ext cx="3579530" cy="261610"/>
          </a:xfrm>
          <a:prstGeom prst="rect">
            <a:avLst/>
          </a:prstGeom>
          <a:noFill/>
        </p:spPr>
        <p:txBody>
          <a:bodyPr wrap="square" rtlCol="0">
            <a:spAutoFit/>
          </a:bodyPr>
          <a:lstStyle/>
          <a:p>
            <a:pPr algn="r"/>
            <a:r>
              <a:rPr lang="en-US" sz="1100" dirty="0" err="1">
                <a:solidFill>
                  <a:schemeClr val="bg1"/>
                </a:solidFill>
                <a:latin typeface="Open Sans" charset="0"/>
                <a:ea typeface="Open Sans" charset="0"/>
                <a:cs typeface="Open Sans" charset="0"/>
              </a:rPr>
              <a:t>www.slocounty.ca.gov</a:t>
            </a:r>
            <a:endParaRPr lang="en-US" sz="1100" dirty="0">
              <a:solidFill>
                <a:schemeClr val="bg1"/>
              </a:solidFill>
              <a:latin typeface="Open Sans" charset="0"/>
              <a:ea typeface="Open Sans" charset="0"/>
              <a:cs typeface="Open Sans"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847880-F9C5-5349-8313-F5A5C5372B34}" type="datetimeFigureOut">
              <a:rPr lang="en-US" smtClean="0"/>
              <a:t>7/20/2023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1457F4-8158-C646-99A3-09F03AD8EF94}" type="slidenum">
              <a:rPr lang="en-US" smtClean="0"/>
              <a:t>‹#›</a:t>
            </a:fld>
            <a:endParaRPr lang="en-US"/>
          </a:p>
        </p:txBody>
      </p:sp>
      <p:sp>
        <p:nvSpPr>
          <p:cNvPr id="5" name="Rectangle 4"/>
          <p:cNvSpPr/>
          <p:nvPr userDrawn="1"/>
        </p:nvSpPr>
        <p:spPr>
          <a:xfrm>
            <a:off x="0" y="5753100"/>
            <a:ext cx="9144000" cy="1104900"/>
          </a:xfrm>
          <a:prstGeom prst="rect">
            <a:avLst/>
          </a:prstGeom>
          <a:solidFill>
            <a:srgbClr val="0B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3B5E"/>
              </a:solidFill>
            </a:endParaRPr>
          </a:p>
        </p:txBody>
      </p:sp>
      <p:sp>
        <p:nvSpPr>
          <p:cNvPr id="6" name="TextBox 5"/>
          <p:cNvSpPr txBox="1"/>
          <p:nvPr userDrawn="1"/>
        </p:nvSpPr>
        <p:spPr>
          <a:xfrm>
            <a:off x="1375674" y="6174745"/>
            <a:ext cx="3579530" cy="261610"/>
          </a:xfrm>
          <a:prstGeom prst="rect">
            <a:avLst/>
          </a:prstGeom>
          <a:noFill/>
        </p:spPr>
        <p:txBody>
          <a:bodyPr wrap="square" rtlCol="0">
            <a:spAutoFit/>
          </a:bodyPr>
          <a:lstStyle/>
          <a:p>
            <a:pPr algn="l"/>
            <a:r>
              <a:rPr lang="en-US" sz="1100" b="1" dirty="0">
                <a:solidFill>
                  <a:schemeClr val="bg1"/>
                </a:solidFill>
                <a:latin typeface="Open Sans" charset="0"/>
                <a:ea typeface="Open Sans" charset="0"/>
                <a:cs typeface="Open Sans" charset="0"/>
              </a:rPr>
              <a:t>COUNTY OF SAN LUIS OBISPO</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527" y="5876936"/>
            <a:ext cx="863745" cy="863745"/>
          </a:xfrm>
          <a:prstGeom prst="rect">
            <a:avLst/>
          </a:prstGeom>
        </p:spPr>
      </p:pic>
      <p:sp>
        <p:nvSpPr>
          <p:cNvPr id="8" name="TextBox 7"/>
          <p:cNvSpPr txBox="1"/>
          <p:nvPr userDrawn="1"/>
        </p:nvSpPr>
        <p:spPr>
          <a:xfrm>
            <a:off x="5259837" y="6171714"/>
            <a:ext cx="3579530" cy="261610"/>
          </a:xfrm>
          <a:prstGeom prst="rect">
            <a:avLst/>
          </a:prstGeom>
          <a:noFill/>
        </p:spPr>
        <p:txBody>
          <a:bodyPr wrap="square" rtlCol="0">
            <a:spAutoFit/>
          </a:bodyPr>
          <a:lstStyle/>
          <a:p>
            <a:pPr algn="r"/>
            <a:r>
              <a:rPr lang="en-US" sz="1100" dirty="0" err="1">
                <a:solidFill>
                  <a:schemeClr val="bg1"/>
                </a:solidFill>
                <a:latin typeface="Open Sans" charset="0"/>
                <a:ea typeface="Open Sans" charset="0"/>
                <a:cs typeface="Open Sans" charset="0"/>
              </a:rPr>
              <a:t>www.slocounty.ca.gov</a:t>
            </a:r>
            <a:endParaRPr lang="en-US" sz="1100" dirty="0">
              <a:solidFill>
                <a:schemeClr val="bg1"/>
              </a:solidFill>
              <a:latin typeface="Open Sans" charset="0"/>
              <a:ea typeface="Open Sans" charset="0"/>
              <a:cs typeface="Open Sans"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7847880-F9C5-5349-8313-F5A5C5372B34}"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1457F4-8158-C646-99A3-09F03AD8EF94}" type="slidenum">
              <a:rPr lang="en-US" smtClean="0"/>
              <a:t>‹#›</a:t>
            </a:fld>
            <a:endParaRPr lang="en-US"/>
          </a:p>
        </p:txBody>
      </p:sp>
      <p:sp>
        <p:nvSpPr>
          <p:cNvPr id="8" name="Rectangle 7"/>
          <p:cNvSpPr/>
          <p:nvPr userDrawn="1"/>
        </p:nvSpPr>
        <p:spPr>
          <a:xfrm>
            <a:off x="0" y="5753100"/>
            <a:ext cx="9144000" cy="1104900"/>
          </a:xfrm>
          <a:prstGeom prst="rect">
            <a:avLst/>
          </a:prstGeom>
          <a:solidFill>
            <a:srgbClr val="0B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3B5E"/>
              </a:solidFill>
            </a:endParaRPr>
          </a:p>
        </p:txBody>
      </p:sp>
      <p:sp>
        <p:nvSpPr>
          <p:cNvPr id="9" name="TextBox 8"/>
          <p:cNvSpPr txBox="1"/>
          <p:nvPr userDrawn="1"/>
        </p:nvSpPr>
        <p:spPr>
          <a:xfrm>
            <a:off x="1375674" y="6174745"/>
            <a:ext cx="3579530" cy="261610"/>
          </a:xfrm>
          <a:prstGeom prst="rect">
            <a:avLst/>
          </a:prstGeom>
          <a:noFill/>
        </p:spPr>
        <p:txBody>
          <a:bodyPr wrap="square" rtlCol="0">
            <a:spAutoFit/>
          </a:bodyPr>
          <a:lstStyle/>
          <a:p>
            <a:pPr algn="l"/>
            <a:r>
              <a:rPr lang="en-US" sz="1100" b="1" dirty="0">
                <a:solidFill>
                  <a:schemeClr val="bg1"/>
                </a:solidFill>
                <a:latin typeface="Open Sans" charset="0"/>
                <a:ea typeface="Open Sans" charset="0"/>
                <a:cs typeface="Open Sans" charset="0"/>
              </a:rPr>
              <a:t>COUNTY OF SAN LUIS OBISPO</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527" y="5876936"/>
            <a:ext cx="863745" cy="863745"/>
          </a:xfrm>
          <a:prstGeom prst="rect">
            <a:avLst/>
          </a:prstGeom>
        </p:spPr>
      </p:pic>
      <p:sp>
        <p:nvSpPr>
          <p:cNvPr id="11" name="TextBox 10"/>
          <p:cNvSpPr txBox="1"/>
          <p:nvPr userDrawn="1"/>
        </p:nvSpPr>
        <p:spPr>
          <a:xfrm>
            <a:off x="5259837" y="6171714"/>
            <a:ext cx="3579530" cy="261610"/>
          </a:xfrm>
          <a:prstGeom prst="rect">
            <a:avLst/>
          </a:prstGeom>
          <a:noFill/>
        </p:spPr>
        <p:txBody>
          <a:bodyPr wrap="square" rtlCol="0">
            <a:spAutoFit/>
          </a:bodyPr>
          <a:lstStyle/>
          <a:p>
            <a:pPr algn="r"/>
            <a:r>
              <a:rPr lang="en-US" sz="1100" dirty="0" err="1">
                <a:solidFill>
                  <a:schemeClr val="bg1"/>
                </a:solidFill>
                <a:latin typeface="Open Sans" charset="0"/>
                <a:ea typeface="Open Sans" charset="0"/>
                <a:cs typeface="Open Sans" charset="0"/>
              </a:rPr>
              <a:t>www.slocounty.ca.gov</a:t>
            </a:r>
            <a:endParaRPr lang="en-US" sz="1100" dirty="0">
              <a:solidFill>
                <a:schemeClr val="bg1"/>
              </a:solidFill>
              <a:latin typeface="Open Sans" charset="0"/>
              <a:ea typeface="Open Sans" charset="0"/>
              <a:cs typeface="Open Sans"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7847880-F9C5-5349-8313-F5A5C5372B34}"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1457F4-8158-C646-99A3-09F03AD8EF94}" type="slidenum">
              <a:rPr lang="en-US" smtClean="0"/>
              <a:t>‹#›</a:t>
            </a:fld>
            <a:endParaRPr lang="en-US"/>
          </a:p>
        </p:txBody>
      </p:sp>
      <p:sp>
        <p:nvSpPr>
          <p:cNvPr id="8" name="Rectangle 7"/>
          <p:cNvSpPr/>
          <p:nvPr userDrawn="1"/>
        </p:nvSpPr>
        <p:spPr>
          <a:xfrm>
            <a:off x="0" y="5753100"/>
            <a:ext cx="9144000" cy="1104900"/>
          </a:xfrm>
          <a:prstGeom prst="rect">
            <a:avLst/>
          </a:prstGeom>
          <a:solidFill>
            <a:srgbClr val="0B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3B5E"/>
              </a:solidFill>
            </a:endParaRPr>
          </a:p>
        </p:txBody>
      </p:sp>
      <p:sp>
        <p:nvSpPr>
          <p:cNvPr id="9" name="TextBox 8"/>
          <p:cNvSpPr txBox="1"/>
          <p:nvPr userDrawn="1"/>
        </p:nvSpPr>
        <p:spPr>
          <a:xfrm>
            <a:off x="1375674" y="6174745"/>
            <a:ext cx="3579530" cy="261610"/>
          </a:xfrm>
          <a:prstGeom prst="rect">
            <a:avLst/>
          </a:prstGeom>
          <a:noFill/>
        </p:spPr>
        <p:txBody>
          <a:bodyPr wrap="square" rtlCol="0">
            <a:spAutoFit/>
          </a:bodyPr>
          <a:lstStyle/>
          <a:p>
            <a:pPr algn="l"/>
            <a:r>
              <a:rPr lang="en-US" sz="1100" b="1" dirty="0">
                <a:solidFill>
                  <a:schemeClr val="bg1"/>
                </a:solidFill>
                <a:latin typeface="Open Sans" charset="0"/>
                <a:ea typeface="Open Sans" charset="0"/>
                <a:cs typeface="Open Sans" charset="0"/>
              </a:rPr>
              <a:t>COUNTY OF SAN LUIS OBISPO</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527" y="5876936"/>
            <a:ext cx="863745" cy="863745"/>
          </a:xfrm>
          <a:prstGeom prst="rect">
            <a:avLst/>
          </a:prstGeom>
        </p:spPr>
      </p:pic>
      <p:sp>
        <p:nvSpPr>
          <p:cNvPr id="11" name="TextBox 10"/>
          <p:cNvSpPr txBox="1"/>
          <p:nvPr userDrawn="1"/>
        </p:nvSpPr>
        <p:spPr>
          <a:xfrm>
            <a:off x="5259837" y="6171714"/>
            <a:ext cx="3579530" cy="261610"/>
          </a:xfrm>
          <a:prstGeom prst="rect">
            <a:avLst/>
          </a:prstGeom>
          <a:noFill/>
        </p:spPr>
        <p:txBody>
          <a:bodyPr wrap="square" rtlCol="0">
            <a:spAutoFit/>
          </a:bodyPr>
          <a:lstStyle/>
          <a:p>
            <a:pPr algn="r"/>
            <a:r>
              <a:rPr lang="en-US" sz="1100" dirty="0" err="1">
                <a:solidFill>
                  <a:schemeClr val="bg1"/>
                </a:solidFill>
                <a:latin typeface="Open Sans" charset="0"/>
                <a:ea typeface="Open Sans" charset="0"/>
                <a:cs typeface="Open Sans" charset="0"/>
              </a:rPr>
              <a:t>www.slocounty.ca.gov</a:t>
            </a:r>
            <a:endParaRPr lang="en-US" sz="1100" dirty="0">
              <a:solidFill>
                <a:schemeClr val="bg1"/>
              </a:solidFill>
              <a:latin typeface="Open Sans" charset="0"/>
              <a:ea typeface="Open Sans" charset="0"/>
              <a:cs typeface="Open Sans"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847880-F9C5-5349-8313-F5A5C5372B34}" type="datetimeFigureOut">
              <a:rPr lang="en-US" smtClean="0"/>
              <a:t>7/20/2023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1457F4-8158-C646-99A3-09F03AD8EF94}" type="slidenum">
              <a:rPr lang="en-US" smtClean="0"/>
              <a:t>‹#›</a:t>
            </a:fld>
            <a:endParaRPr lang="en-US"/>
          </a:p>
        </p:txBody>
      </p:sp>
      <p:sp>
        <p:nvSpPr>
          <p:cNvPr id="7" name="Rectangle 6"/>
          <p:cNvSpPr/>
          <p:nvPr userDrawn="1"/>
        </p:nvSpPr>
        <p:spPr>
          <a:xfrm>
            <a:off x="0" y="5753100"/>
            <a:ext cx="9144000" cy="1104900"/>
          </a:xfrm>
          <a:prstGeom prst="rect">
            <a:avLst/>
          </a:prstGeom>
          <a:solidFill>
            <a:srgbClr val="0B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3B5E"/>
              </a:solidFill>
            </a:endParaRPr>
          </a:p>
        </p:txBody>
      </p:sp>
      <p:sp>
        <p:nvSpPr>
          <p:cNvPr id="8" name="TextBox 7"/>
          <p:cNvSpPr txBox="1"/>
          <p:nvPr userDrawn="1"/>
        </p:nvSpPr>
        <p:spPr>
          <a:xfrm>
            <a:off x="1375674" y="6174745"/>
            <a:ext cx="3579530" cy="261610"/>
          </a:xfrm>
          <a:prstGeom prst="rect">
            <a:avLst/>
          </a:prstGeom>
          <a:noFill/>
        </p:spPr>
        <p:txBody>
          <a:bodyPr wrap="square" rtlCol="0">
            <a:spAutoFit/>
          </a:bodyPr>
          <a:lstStyle/>
          <a:p>
            <a:pPr algn="l"/>
            <a:r>
              <a:rPr lang="en-US" sz="1100" b="1" dirty="0">
                <a:solidFill>
                  <a:schemeClr val="bg1"/>
                </a:solidFill>
                <a:latin typeface="Open Sans" charset="0"/>
                <a:ea typeface="Open Sans" charset="0"/>
                <a:cs typeface="Open Sans" charset="0"/>
              </a:rPr>
              <a:t>COUNTY OF SAN LUIS OBISPO</a:t>
            </a:r>
          </a:p>
        </p:txBody>
      </p:sp>
      <p:pic>
        <p:nvPicPr>
          <p:cNvPr id="9" name="Picture 8"/>
          <p:cNvPicPr>
            <a:picLocks noChangeAspect="1"/>
          </p:cNvPicPr>
          <p:nvPr userDrawn="1"/>
        </p:nvPicPr>
        <p:blipFill>
          <a:blip r:embed="rId15"/>
          <a:stretch>
            <a:fillRect/>
          </a:stretch>
        </p:blipFill>
        <p:spPr>
          <a:xfrm>
            <a:off x="482527" y="5876936"/>
            <a:ext cx="863745" cy="863745"/>
          </a:xfrm>
          <a:prstGeom prst="rect">
            <a:avLst/>
          </a:prstGeom>
        </p:spPr>
      </p:pic>
      <p:sp>
        <p:nvSpPr>
          <p:cNvPr id="10" name="TextBox 9"/>
          <p:cNvSpPr txBox="1"/>
          <p:nvPr userDrawn="1"/>
        </p:nvSpPr>
        <p:spPr>
          <a:xfrm>
            <a:off x="5259837" y="6171714"/>
            <a:ext cx="3579530" cy="261610"/>
          </a:xfrm>
          <a:prstGeom prst="rect">
            <a:avLst/>
          </a:prstGeom>
          <a:noFill/>
        </p:spPr>
        <p:txBody>
          <a:bodyPr wrap="square" rtlCol="0">
            <a:spAutoFit/>
          </a:bodyPr>
          <a:lstStyle/>
          <a:p>
            <a:pPr algn="r"/>
            <a:r>
              <a:rPr lang="en-US" sz="1100" dirty="0" err="1">
                <a:solidFill>
                  <a:schemeClr val="bg1"/>
                </a:solidFill>
                <a:latin typeface="Open Sans" charset="0"/>
                <a:ea typeface="Open Sans" charset="0"/>
                <a:cs typeface="Open Sans" charset="0"/>
              </a:rPr>
              <a:t>www.slocounty.ca.gov</a:t>
            </a:r>
            <a:endParaRPr lang="en-US" sz="1100" dirty="0">
              <a:solidFill>
                <a:schemeClr val="bg1"/>
              </a:solidFill>
              <a:latin typeface="Open Sans" charset="0"/>
              <a:ea typeface="Open Sans" charset="0"/>
              <a:cs typeface="Open Sans" charset="0"/>
            </a:endParaRPr>
          </a:p>
        </p:txBody>
      </p:sp>
    </p:spTree>
    <p:extLst>
      <p:ext uri="{BB962C8B-B14F-4D97-AF65-F5344CB8AC3E}">
        <p14:creationId xmlns:p14="http://schemas.microsoft.com/office/powerpoint/2010/main" val="1581862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753100"/>
            <a:ext cx="9144000" cy="1104900"/>
          </a:xfrm>
          <a:prstGeom prst="rect">
            <a:avLst/>
          </a:prstGeom>
          <a:solidFill>
            <a:srgbClr val="0B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3B5E"/>
              </a:solidFill>
            </a:endParaRPr>
          </a:p>
        </p:txBody>
      </p:sp>
      <p:pic>
        <p:nvPicPr>
          <p:cNvPr id="10" name="Picture 9"/>
          <p:cNvPicPr>
            <a:picLocks noChangeAspect="1"/>
          </p:cNvPicPr>
          <p:nvPr/>
        </p:nvPicPr>
        <p:blipFill>
          <a:blip r:embed="rId2"/>
          <a:stretch>
            <a:fillRect/>
          </a:stretch>
        </p:blipFill>
        <p:spPr>
          <a:xfrm>
            <a:off x="3003331" y="1039083"/>
            <a:ext cx="3137338" cy="3137338"/>
          </a:xfrm>
          <a:prstGeom prst="rect">
            <a:avLst/>
          </a:prstGeom>
        </p:spPr>
      </p:pic>
      <p:sp>
        <p:nvSpPr>
          <p:cNvPr id="11" name="TextBox 10"/>
          <p:cNvSpPr txBox="1"/>
          <p:nvPr/>
        </p:nvSpPr>
        <p:spPr>
          <a:xfrm>
            <a:off x="2020225" y="4397703"/>
            <a:ext cx="5103550" cy="461665"/>
          </a:xfrm>
          <a:prstGeom prst="rect">
            <a:avLst/>
          </a:prstGeom>
          <a:noFill/>
        </p:spPr>
        <p:txBody>
          <a:bodyPr wrap="square" rtlCol="0">
            <a:spAutoFit/>
          </a:bodyPr>
          <a:lstStyle/>
          <a:p>
            <a:pPr algn="ctr"/>
            <a:r>
              <a:rPr lang="en-US" sz="2400" b="1" dirty="0">
                <a:solidFill>
                  <a:srgbClr val="818284"/>
                </a:solidFill>
                <a:latin typeface="Open Sans" charset="0"/>
                <a:ea typeface="Open Sans" charset="0"/>
                <a:cs typeface="Open Sans" charset="0"/>
              </a:rPr>
              <a:t>COUNTY OF SAN LUIS OBISPO</a:t>
            </a:r>
          </a:p>
        </p:txBody>
      </p:sp>
      <p:sp>
        <p:nvSpPr>
          <p:cNvPr id="13" name="TextBox 12"/>
          <p:cNvSpPr txBox="1"/>
          <p:nvPr/>
        </p:nvSpPr>
        <p:spPr>
          <a:xfrm>
            <a:off x="2020225" y="6208251"/>
            <a:ext cx="5103550" cy="338554"/>
          </a:xfrm>
          <a:prstGeom prst="rect">
            <a:avLst/>
          </a:prstGeom>
          <a:noFill/>
        </p:spPr>
        <p:txBody>
          <a:bodyPr wrap="square" rtlCol="0">
            <a:spAutoFit/>
          </a:bodyPr>
          <a:lstStyle/>
          <a:p>
            <a:pPr algn="ctr"/>
            <a:r>
              <a:rPr lang="en-US" sz="1600" dirty="0" err="1">
                <a:solidFill>
                  <a:schemeClr val="bg1"/>
                </a:solidFill>
                <a:latin typeface="Open Sans" charset="0"/>
                <a:ea typeface="Open Sans" charset="0"/>
                <a:cs typeface="Open Sans" charset="0"/>
              </a:rPr>
              <a:t>www.slocounty.ca.gov</a:t>
            </a:r>
            <a:endParaRPr lang="en-US" sz="1600" dirty="0">
              <a:solidFill>
                <a:schemeClr val="bg1"/>
              </a:solidFill>
              <a:latin typeface="Open Sans" charset="0"/>
              <a:ea typeface="Open Sans" charset="0"/>
              <a:cs typeface="Open Sans" charset="0"/>
            </a:endParaRPr>
          </a:p>
        </p:txBody>
      </p:sp>
    </p:spTree>
    <p:extLst>
      <p:ext uri="{BB962C8B-B14F-4D97-AF65-F5344CB8AC3E}">
        <p14:creationId xmlns:p14="http://schemas.microsoft.com/office/powerpoint/2010/main" val="1629480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2F1D7-6418-468E-BFD2-1E9EF37B92B3}"/>
              </a:ext>
            </a:extLst>
          </p:cNvPr>
          <p:cNvSpPr>
            <a:spLocks noGrp="1"/>
          </p:cNvSpPr>
          <p:nvPr>
            <p:ph type="title"/>
          </p:nvPr>
        </p:nvSpPr>
        <p:spPr/>
        <p:txBody>
          <a:bodyPr/>
          <a:lstStyle/>
          <a:p>
            <a:pPr algn="ctr"/>
            <a:r>
              <a:rPr lang="en-US" b="1" u="sng" dirty="0"/>
              <a:t>Main Agencies involved:</a:t>
            </a:r>
          </a:p>
        </p:txBody>
      </p:sp>
      <p:sp>
        <p:nvSpPr>
          <p:cNvPr id="3" name="Content Placeholder 2">
            <a:extLst>
              <a:ext uri="{FF2B5EF4-FFF2-40B4-BE49-F238E27FC236}">
                <a16:creationId xmlns:a16="http://schemas.microsoft.com/office/drawing/2014/main" id="{59D9144F-A92F-4DC9-B19C-8659591570D4}"/>
              </a:ext>
            </a:extLst>
          </p:cNvPr>
          <p:cNvSpPr>
            <a:spLocks noGrp="1"/>
          </p:cNvSpPr>
          <p:nvPr>
            <p:ph idx="1"/>
          </p:nvPr>
        </p:nvSpPr>
        <p:spPr/>
        <p:txBody>
          <a:bodyPr/>
          <a:lstStyle/>
          <a:p>
            <a:r>
              <a:rPr lang="en-US" dirty="0"/>
              <a:t>United States Nuclear Regulatory Commission</a:t>
            </a:r>
          </a:p>
          <a:p>
            <a:pPr lvl="1"/>
            <a:r>
              <a:rPr lang="en-US" dirty="0">
                <a:solidFill>
                  <a:schemeClr val="accent6"/>
                </a:solidFill>
              </a:rPr>
              <a:t>Handling, storage, transport and disposal of radioactive waste</a:t>
            </a:r>
          </a:p>
          <a:p>
            <a:r>
              <a:rPr lang="en-US" dirty="0"/>
              <a:t>State Lands Commission</a:t>
            </a:r>
          </a:p>
          <a:p>
            <a:pPr lvl="1"/>
            <a:r>
              <a:rPr lang="en-US" dirty="0">
                <a:solidFill>
                  <a:schemeClr val="accent1"/>
                </a:solidFill>
              </a:rPr>
              <a:t>Public Trust Lands</a:t>
            </a:r>
          </a:p>
          <a:p>
            <a:r>
              <a:rPr lang="en-US" dirty="0"/>
              <a:t>California Coastal Commission</a:t>
            </a:r>
          </a:p>
          <a:p>
            <a:pPr lvl="1"/>
            <a:r>
              <a:rPr lang="en-US" dirty="0">
                <a:solidFill>
                  <a:schemeClr val="accent1"/>
                </a:solidFill>
              </a:rPr>
              <a:t>Coastal Act and appellate jurisdiction of County’s LCP</a:t>
            </a:r>
          </a:p>
          <a:p>
            <a:r>
              <a:rPr lang="en-US" dirty="0"/>
              <a:t>County of San Luis Obispo</a:t>
            </a:r>
          </a:p>
          <a:p>
            <a:pPr lvl="1"/>
            <a:r>
              <a:rPr lang="en-US" dirty="0">
                <a:solidFill>
                  <a:schemeClr val="accent1"/>
                </a:solidFill>
              </a:rPr>
              <a:t>Titles 22 and 23 and LCP</a:t>
            </a:r>
          </a:p>
          <a:p>
            <a:endParaRPr lang="en-US" dirty="0"/>
          </a:p>
        </p:txBody>
      </p:sp>
    </p:spTree>
    <p:extLst>
      <p:ext uri="{BB962C8B-B14F-4D97-AF65-F5344CB8AC3E}">
        <p14:creationId xmlns:p14="http://schemas.microsoft.com/office/powerpoint/2010/main" val="1170733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9478FD-E52F-1102-1006-DA207C69F4E4}"/>
              </a:ext>
            </a:extLst>
          </p:cNvPr>
          <p:cNvSpPr>
            <a:spLocks noGrp="1"/>
          </p:cNvSpPr>
          <p:nvPr>
            <p:ph type="title"/>
          </p:nvPr>
        </p:nvSpPr>
        <p:spPr>
          <a:xfrm>
            <a:off x="0" y="857250"/>
            <a:ext cx="9144000" cy="1028700"/>
          </a:xfrm>
          <a:solidFill>
            <a:schemeClr val="tx1"/>
          </a:solidFill>
        </p:spPr>
        <p:txBody>
          <a:bodyPr>
            <a:normAutofit/>
          </a:bodyPr>
          <a:lstStyle/>
          <a:p>
            <a:pPr algn="ctr"/>
            <a:r>
              <a:rPr lang="en-US" sz="2700" dirty="0">
                <a:solidFill>
                  <a:schemeClr val="bg1"/>
                </a:solidFill>
              </a:rPr>
              <a:t>Agency Jurisdictions</a:t>
            </a:r>
          </a:p>
        </p:txBody>
      </p:sp>
      <p:pic>
        <p:nvPicPr>
          <p:cNvPr id="7" name="Content Placeholder 5" descr="Map&#10;&#10;Description automatically generated">
            <a:extLst>
              <a:ext uri="{FF2B5EF4-FFF2-40B4-BE49-F238E27FC236}">
                <a16:creationId xmlns:a16="http://schemas.microsoft.com/office/drawing/2014/main" id="{990AF737-5FB7-E63E-9D37-B5008E2CE0C8}"/>
              </a:ext>
            </a:extLst>
          </p:cNvPr>
          <p:cNvPicPr>
            <a:picLocks noGrp="1" noChangeAspect="1"/>
          </p:cNvPicPr>
          <p:nvPr>
            <p:ph idx="1"/>
          </p:nvPr>
        </p:nvPicPr>
        <p:blipFill>
          <a:blip r:embed="rId2"/>
          <a:stretch>
            <a:fillRect/>
          </a:stretch>
        </p:blipFill>
        <p:spPr>
          <a:xfrm>
            <a:off x="2057400" y="1885951"/>
            <a:ext cx="5029200" cy="3257550"/>
          </a:xfrm>
        </p:spPr>
      </p:pic>
    </p:spTree>
    <p:extLst>
      <p:ext uri="{BB962C8B-B14F-4D97-AF65-F5344CB8AC3E}">
        <p14:creationId xmlns:p14="http://schemas.microsoft.com/office/powerpoint/2010/main" val="3724022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DE03-CB03-8404-7BEA-BBAF6FD7A204}"/>
              </a:ext>
            </a:extLst>
          </p:cNvPr>
          <p:cNvSpPr>
            <a:spLocks noGrp="1"/>
          </p:cNvSpPr>
          <p:nvPr>
            <p:ph type="title"/>
          </p:nvPr>
        </p:nvSpPr>
        <p:spPr>
          <a:xfrm>
            <a:off x="628650" y="365126"/>
            <a:ext cx="7886700" cy="775777"/>
          </a:xfrm>
        </p:spPr>
        <p:txBody>
          <a:bodyPr/>
          <a:lstStyle/>
          <a:p>
            <a:r>
              <a:rPr lang="en-US" b="1" dirty="0"/>
              <a:t>Draft EIR</a:t>
            </a:r>
          </a:p>
        </p:txBody>
      </p:sp>
      <p:sp>
        <p:nvSpPr>
          <p:cNvPr id="3" name="Content Placeholder 2">
            <a:extLst>
              <a:ext uri="{FF2B5EF4-FFF2-40B4-BE49-F238E27FC236}">
                <a16:creationId xmlns:a16="http://schemas.microsoft.com/office/drawing/2014/main" id="{D35A7ECE-966B-25B4-348B-4F5F29496160}"/>
              </a:ext>
            </a:extLst>
          </p:cNvPr>
          <p:cNvSpPr>
            <a:spLocks noGrp="1"/>
          </p:cNvSpPr>
          <p:nvPr>
            <p:ph idx="1"/>
          </p:nvPr>
        </p:nvSpPr>
        <p:spPr>
          <a:xfrm>
            <a:off x="628650" y="1140903"/>
            <a:ext cx="7886700" cy="5036060"/>
          </a:xfrm>
        </p:spPr>
        <p:txBody>
          <a:bodyPr/>
          <a:lstStyle/>
          <a:p>
            <a:r>
              <a:rPr lang="en-US" dirty="0"/>
              <a:t>Scheduled for release on July 28, 2023</a:t>
            </a:r>
          </a:p>
          <a:p>
            <a:r>
              <a:rPr lang="en-US" dirty="0"/>
              <a:t>Analyzes potential environmental impacts for:</a:t>
            </a:r>
          </a:p>
          <a:p>
            <a:pPr lvl="1"/>
            <a:r>
              <a:rPr lang="en-US" dirty="0"/>
              <a:t>Decommissioning of Parcel P; and</a:t>
            </a:r>
          </a:p>
          <a:p>
            <a:pPr lvl="1"/>
            <a:r>
              <a:rPr lang="en-US" dirty="0"/>
              <a:t>The transport of waste by barge or by rail from either the Pismo Beach Railyard and/or the </a:t>
            </a:r>
            <a:r>
              <a:rPr lang="en-US" dirty="0" err="1"/>
              <a:t>Betteravia</a:t>
            </a:r>
            <a:r>
              <a:rPr lang="en-US" dirty="0"/>
              <a:t> Industrial Park Santa Maria Valley Railyard facility to </a:t>
            </a:r>
            <a:r>
              <a:rPr lang="en-US" dirty="0">
                <a:ea typeface="Calibri" panose="020F0502020204030204" pitchFamily="34" charset="0"/>
              </a:rPr>
              <a:t>Clive, Utah and/or Andrews, Texas. </a:t>
            </a:r>
            <a:endParaRPr lang="en-US" dirty="0"/>
          </a:p>
          <a:p>
            <a:r>
              <a:rPr lang="en-US" dirty="0"/>
              <a:t>Current price tag of ~$2.4m</a:t>
            </a:r>
          </a:p>
          <a:p>
            <a:pPr lvl="1"/>
            <a:endParaRPr lang="en-US" dirty="0"/>
          </a:p>
        </p:txBody>
      </p:sp>
    </p:spTree>
    <p:extLst>
      <p:ext uri="{BB962C8B-B14F-4D97-AF65-F5344CB8AC3E}">
        <p14:creationId xmlns:p14="http://schemas.microsoft.com/office/powerpoint/2010/main" val="2213552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0E721CD7-27B4-E094-E423-E8C29333C192}"/>
              </a:ext>
            </a:extLst>
          </p:cNvPr>
          <p:cNvPicPr>
            <a:picLocks noChangeAspect="1"/>
          </p:cNvPicPr>
          <p:nvPr/>
        </p:nvPicPr>
        <p:blipFill rotWithShape="1">
          <a:blip r:embed="rId2"/>
          <a:srcRect t="13179" b="1123"/>
          <a:stretch/>
        </p:blipFill>
        <p:spPr>
          <a:xfrm>
            <a:off x="20" y="1282"/>
            <a:ext cx="9143980" cy="6856718"/>
          </a:xfrm>
          <a:prstGeom prst="rect">
            <a:avLst/>
          </a:prstGeom>
        </p:spPr>
      </p:pic>
    </p:spTree>
    <p:extLst>
      <p:ext uri="{BB962C8B-B14F-4D97-AF65-F5344CB8AC3E}">
        <p14:creationId xmlns:p14="http://schemas.microsoft.com/office/powerpoint/2010/main" val="2178214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09C3ED35-21F2-F169-C55E-DD5E425358D5}"/>
              </a:ext>
            </a:extLst>
          </p:cNvPr>
          <p:cNvPicPr>
            <a:picLocks noChangeAspect="1"/>
          </p:cNvPicPr>
          <p:nvPr/>
        </p:nvPicPr>
        <p:blipFill rotWithShape="1">
          <a:blip r:embed="rId2"/>
          <a:srcRect r="10985" b="2"/>
          <a:stretch/>
        </p:blipFill>
        <p:spPr>
          <a:xfrm>
            <a:off x="20" y="1282"/>
            <a:ext cx="9143980" cy="6856718"/>
          </a:xfrm>
          <a:prstGeom prst="rect">
            <a:avLst/>
          </a:prstGeom>
        </p:spPr>
      </p:pic>
    </p:spTree>
    <p:extLst>
      <p:ext uri="{BB962C8B-B14F-4D97-AF65-F5344CB8AC3E}">
        <p14:creationId xmlns:p14="http://schemas.microsoft.com/office/powerpoint/2010/main" val="1581448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7">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102FCBA0-B417-7D09-AAD2-455727A71B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25" r="21339"/>
          <a:stretch/>
        </p:blipFill>
        <p:spPr bwMode="auto">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5" name="Freeform: Shape 19">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D57BEC-10AD-136A-9B91-68129E543A84}"/>
              </a:ext>
            </a:extLst>
          </p:cNvPr>
          <p:cNvSpPr>
            <a:spLocks noGrp="1"/>
          </p:cNvSpPr>
          <p:nvPr>
            <p:ph type="title"/>
          </p:nvPr>
        </p:nvSpPr>
        <p:spPr>
          <a:xfrm>
            <a:off x="281178" y="856488"/>
            <a:ext cx="3744468" cy="1243584"/>
          </a:xfrm>
        </p:spPr>
        <p:txBody>
          <a:bodyPr anchor="ctr">
            <a:normAutofit/>
          </a:bodyPr>
          <a:lstStyle/>
          <a:p>
            <a:r>
              <a:rPr lang="en-US" sz="3000"/>
              <a:t>New facilities and facilities to remain:</a:t>
            </a:r>
            <a:endParaRPr lang="en-US" sz="3000" dirty="0"/>
          </a:p>
        </p:txBody>
      </p:sp>
      <p:sp>
        <p:nvSpPr>
          <p:cNvPr id="24" name="Rectangle 23">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4DBEECDA-EE06-29BA-DAEF-1A0BBF418E3E}"/>
              </a:ext>
            </a:extLst>
          </p:cNvPr>
          <p:cNvSpPr>
            <a:spLocks noGrp="1"/>
          </p:cNvSpPr>
          <p:nvPr>
            <p:ph idx="1"/>
          </p:nvPr>
        </p:nvSpPr>
        <p:spPr>
          <a:xfrm>
            <a:off x="281178" y="2522949"/>
            <a:ext cx="3799332" cy="3402363"/>
          </a:xfrm>
        </p:spPr>
        <p:txBody>
          <a:bodyPr anchor="t">
            <a:normAutofit fontScale="92500" lnSpcReduction="10000"/>
          </a:bodyPr>
          <a:lstStyle/>
          <a:p>
            <a:pPr marL="0" indent="0">
              <a:buNone/>
            </a:pPr>
            <a:r>
              <a:rPr lang="en-US" sz="1700" b="1" dirty="0"/>
              <a:t>NEW:</a:t>
            </a:r>
          </a:p>
          <a:p>
            <a:r>
              <a:rPr lang="en-US" sz="1700" dirty="0"/>
              <a:t>Security Building</a:t>
            </a:r>
          </a:p>
          <a:p>
            <a:r>
              <a:rPr lang="en-US" sz="1700" dirty="0"/>
              <a:t>GTCC Waste Facility</a:t>
            </a:r>
          </a:p>
          <a:p>
            <a:r>
              <a:rPr lang="en-US" sz="1700" dirty="0"/>
              <a:t>Heavy Haul Loading Ramp</a:t>
            </a:r>
          </a:p>
          <a:p>
            <a:r>
              <a:rPr lang="en-US" sz="1700" dirty="0"/>
              <a:t>VCT Warehouse</a:t>
            </a:r>
          </a:p>
          <a:p>
            <a:pPr marL="0" indent="0">
              <a:buNone/>
            </a:pPr>
            <a:r>
              <a:rPr lang="en-US" sz="1700" b="1" dirty="0"/>
              <a:t>TO REMAIN:</a:t>
            </a:r>
          </a:p>
          <a:p>
            <a:r>
              <a:rPr lang="en-US" sz="1700" dirty="0"/>
              <a:t>500 KV and 230 KV switchyards</a:t>
            </a:r>
          </a:p>
          <a:p>
            <a:r>
              <a:rPr lang="en-US" sz="1700" dirty="0"/>
              <a:t>ISFSI and Water Reservoirs</a:t>
            </a:r>
          </a:p>
          <a:p>
            <a:r>
              <a:rPr lang="en-US" sz="1700" dirty="0"/>
              <a:t>Breakwaters, marina and intake structure</a:t>
            </a:r>
          </a:p>
          <a:p>
            <a:r>
              <a:rPr lang="en-US" sz="1700" dirty="0"/>
              <a:t>Firing Range to be relocated</a:t>
            </a:r>
          </a:p>
          <a:p>
            <a:endParaRPr lang="en-US" sz="1700" dirty="0"/>
          </a:p>
          <a:p>
            <a:endParaRPr lang="en-US" sz="1700" dirty="0"/>
          </a:p>
          <a:p>
            <a:endParaRPr lang="en-US" sz="1700" dirty="0"/>
          </a:p>
        </p:txBody>
      </p:sp>
    </p:spTree>
    <p:extLst>
      <p:ext uri="{BB962C8B-B14F-4D97-AF65-F5344CB8AC3E}">
        <p14:creationId xmlns:p14="http://schemas.microsoft.com/office/powerpoint/2010/main" val="1452839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245B8-411B-1D46-EB9F-8345303A3DBC}"/>
              </a:ext>
            </a:extLst>
          </p:cNvPr>
          <p:cNvSpPr>
            <a:spLocks noGrp="1"/>
          </p:cNvSpPr>
          <p:nvPr>
            <p:ph type="title"/>
          </p:nvPr>
        </p:nvSpPr>
        <p:spPr/>
        <p:txBody>
          <a:bodyPr/>
          <a:lstStyle/>
          <a:p>
            <a:r>
              <a:rPr lang="en-US" dirty="0"/>
              <a:t>EIR looked at the following:</a:t>
            </a:r>
          </a:p>
        </p:txBody>
      </p:sp>
      <p:sp>
        <p:nvSpPr>
          <p:cNvPr id="3" name="Content Placeholder 2">
            <a:extLst>
              <a:ext uri="{FF2B5EF4-FFF2-40B4-BE49-F238E27FC236}">
                <a16:creationId xmlns:a16="http://schemas.microsoft.com/office/drawing/2014/main" id="{8BD243CA-D9AF-455A-D93F-6DE8191EAB0A}"/>
              </a:ext>
            </a:extLst>
          </p:cNvPr>
          <p:cNvSpPr>
            <a:spLocks noGrp="1"/>
          </p:cNvSpPr>
          <p:nvPr>
            <p:ph idx="1"/>
          </p:nvPr>
        </p:nvSpPr>
        <p:spPr/>
        <p:txBody>
          <a:bodyPr/>
          <a:lstStyle/>
          <a:p>
            <a:r>
              <a:rPr lang="en-US" sz="1800" b="1" dirty="0">
                <a:effectLst/>
                <a:latin typeface="Open Sans" panose="020B0606030504020204" pitchFamily="34" charset="0"/>
                <a:ea typeface="Calibri" panose="020F0502020204030204" pitchFamily="34" charset="0"/>
              </a:rPr>
              <a:t>Phase 1</a:t>
            </a:r>
            <a:r>
              <a:rPr lang="en-US" sz="1800" dirty="0">
                <a:effectLst/>
                <a:latin typeface="Open Sans" panose="020B0606030504020204" pitchFamily="34" charset="0"/>
                <a:ea typeface="Calibri" panose="020F0502020204030204" pitchFamily="34" charset="0"/>
              </a:rPr>
              <a:t> (2024 - 2031; ~ 7 years): Decommissioning activities.</a:t>
            </a:r>
          </a:p>
          <a:p>
            <a:r>
              <a:rPr lang="en-US" sz="1800" b="1" dirty="0">
                <a:latin typeface="Open Sans" panose="020B0606030504020204" pitchFamily="34" charset="0"/>
                <a:ea typeface="Calibri" panose="020F0502020204030204" pitchFamily="34" charset="0"/>
              </a:rPr>
              <a:t>Phase 2</a:t>
            </a:r>
            <a:r>
              <a:rPr lang="en-US" sz="1800" dirty="0">
                <a:latin typeface="Open Sans" panose="020B0606030504020204" pitchFamily="34" charset="0"/>
                <a:ea typeface="Calibri" panose="020F0502020204030204" pitchFamily="34" charset="0"/>
              </a:rPr>
              <a:t> (2032 – 2039; ~7 years): Completion of soil remediation, final status surveys, final site restoration.</a:t>
            </a:r>
            <a:endParaRPr lang="en-US" sz="1800" dirty="0">
              <a:effectLst/>
              <a:latin typeface="Open Sans" panose="020B0606030504020204" pitchFamily="34" charset="0"/>
              <a:ea typeface="Calibri" panose="020F0502020204030204" pitchFamily="34" charset="0"/>
            </a:endParaRPr>
          </a:p>
          <a:p>
            <a:r>
              <a:rPr lang="en-US" sz="1800" dirty="0">
                <a:effectLst/>
                <a:latin typeface="Open Sans" panose="020B0606030504020204" pitchFamily="34" charset="0"/>
                <a:ea typeface="Calibri" panose="020F0502020204030204" pitchFamily="34" charset="0"/>
              </a:rPr>
              <a:t>Aesthetics; Air Quality; Biological Resources; Climate Change and Sea-Level Rise; Commercial Fishing; Cultural Resources; Energy; Environmental Justice; Geology, Soils, and Coastal Processes; Greenhouse Gas Emissions; Hazardous and Radiological Materials; Hydrology and Water Quality; Land Use and Planning; Noise; Public Services and Utilities; Recreation and Public Access; State Tide and Submerged Lands Possessing Significant Environmental Values; Transportation; Terrorism; Tribal Cultural Resources; and Wildfire. </a:t>
            </a:r>
            <a:endParaRPr lang="en-US" dirty="0"/>
          </a:p>
        </p:txBody>
      </p:sp>
    </p:spTree>
    <p:extLst>
      <p:ext uri="{BB962C8B-B14F-4D97-AF65-F5344CB8AC3E}">
        <p14:creationId xmlns:p14="http://schemas.microsoft.com/office/powerpoint/2010/main" val="1490200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8" name="Rectangle 2077">
            <a:extLst>
              <a:ext uri="{FF2B5EF4-FFF2-40B4-BE49-F238E27FC236}">
                <a16:creationId xmlns:a16="http://schemas.microsoft.com/office/drawing/2014/main" id="{5EBC18B6-E5C3-4AD1-97A4-E6A3477A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E9734C-E2F5-D1C3-5858-30C99103BB14}"/>
              </a:ext>
            </a:extLst>
          </p:cNvPr>
          <p:cNvSpPr>
            <a:spLocks noGrp="1"/>
          </p:cNvSpPr>
          <p:nvPr>
            <p:ph type="title"/>
          </p:nvPr>
        </p:nvSpPr>
        <p:spPr>
          <a:xfrm>
            <a:off x="459486" y="1078992"/>
            <a:ext cx="4704588" cy="993089"/>
          </a:xfrm>
        </p:spPr>
        <p:txBody>
          <a:bodyPr anchor="b">
            <a:normAutofit/>
          </a:bodyPr>
          <a:lstStyle/>
          <a:p>
            <a:r>
              <a:rPr lang="en-US" sz="4500" b="1" dirty="0"/>
              <a:t>Major EIR Issues</a:t>
            </a:r>
          </a:p>
        </p:txBody>
      </p:sp>
      <p:sp>
        <p:nvSpPr>
          <p:cNvPr id="2080" name="Rectangle 2079">
            <a:extLst>
              <a:ext uri="{FF2B5EF4-FFF2-40B4-BE49-F238E27FC236}">
                <a16:creationId xmlns:a16="http://schemas.microsoft.com/office/drawing/2014/main" id="{136A4AB6-B72B-4CC6-ADCF-BE807B6C3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650" y="43196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6" name="Picture 8" descr="PG&amp;E has a new way to store radioactive waste at Diablo Canyon nuclear  power plant">
            <a:extLst>
              <a:ext uri="{FF2B5EF4-FFF2-40B4-BE49-F238E27FC236}">
                <a16:creationId xmlns:a16="http://schemas.microsoft.com/office/drawing/2014/main" id="{85CDF3B4-90DF-F35B-0D2E-D99990433C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36" r="-6" b="-6"/>
          <a:stretch/>
        </p:blipFill>
        <p:spPr bwMode="auto">
          <a:xfrm>
            <a:off x="5763006" y="1"/>
            <a:ext cx="3380994" cy="2240280"/>
          </a:xfrm>
          <a:prstGeom prst="rect">
            <a:avLst/>
          </a:prstGeom>
          <a:noFill/>
          <a:extLst>
            <a:ext uri="{909E8E84-426E-40DD-AFC4-6F175D3DCCD1}">
              <a14:hiddenFill xmlns:a14="http://schemas.microsoft.com/office/drawing/2010/main">
                <a:solidFill>
                  <a:srgbClr val="FFFFFF"/>
                </a:solidFill>
              </a14:hiddenFill>
            </a:ext>
          </a:extLst>
        </p:spPr>
      </p:pic>
      <p:sp>
        <p:nvSpPr>
          <p:cNvPr id="2082" name="Rectangle 2081">
            <a:extLst>
              <a:ext uri="{FF2B5EF4-FFF2-40B4-BE49-F238E27FC236}">
                <a16:creationId xmlns:a16="http://schemas.microsoft.com/office/drawing/2014/main" id="{B35D540D-9486-4236-952A-F72DC52D7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935541"/>
            <a:ext cx="46634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7FB796C-5213-C22B-0520-FB45B70497D8}"/>
              </a:ext>
            </a:extLst>
          </p:cNvPr>
          <p:cNvSpPr>
            <a:spLocks noGrp="1"/>
          </p:cNvSpPr>
          <p:nvPr>
            <p:ph idx="1"/>
          </p:nvPr>
        </p:nvSpPr>
        <p:spPr>
          <a:xfrm>
            <a:off x="83890" y="3123725"/>
            <a:ext cx="5080184" cy="3468512"/>
          </a:xfrm>
        </p:spPr>
        <p:txBody>
          <a:bodyPr>
            <a:normAutofit lnSpcReduction="10000"/>
          </a:bodyPr>
          <a:lstStyle/>
          <a:p>
            <a:r>
              <a:rPr lang="en-US" sz="1900" b="1" dirty="0"/>
              <a:t>Federal Pre-emption</a:t>
            </a:r>
          </a:p>
          <a:p>
            <a:pPr lvl="1"/>
            <a:r>
              <a:rPr lang="en-US" sz="1700" dirty="0"/>
              <a:t>NRC pre-emption, Atomic Energy Act</a:t>
            </a:r>
          </a:p>
          <a:p>
            <a:pPr lvl="2"/>
            <a:r>
              <a:rPr lang="en-US" sz="1700" dirty="0"/>
              <a:t>Storage of Spent Nuclear Fuel (ISFSI)</a:t>
            </a:r>
          </a:p>
          <a:p>
            <a:pPr lvl="2"/>
            <a:r>
              <a:rPr lang="en-US" sz="1700" dirty="0"/>
              <a:t>Storage of nuclear waste (greater than class C waste facility)</a:t>
            </a:r>
          </a:p>
          <a:p>
            <a:pPr lvl="2"/>
            <a:r>
              <a:rPr lang="en-US" sz="1700" dirty="0"/>
              <a:t>Transportation of nuclear waste</a:t>
            </a:r>
          </a:p>
          <a:p>
            <a:pPr lvl="2"/>
            <a:r>
              <a:rPr lang="en-US" sz="1700" dirty="0"/>
              <a:t>25 MREM (family farmer) site restoration standard</a:t>
            </a:r>
          </a:p>
          <a:p>
            <a:pPr lvl="1"/>
            <a:r>
              <a:rPr lang="en-US" sz="1700" dirty="0"/>
              <a:t>Interstate Commerce Commission Termination Act of 1995</a:t>
            </a:r>
          </a:p>
          <a:p>
            <a:pPr lvl="2"/>
            <a:r>
              <a:rPr lang="en-US" sz="1700" dirty="0"/>
              <a:t>Surface Transportation Board has exclusive jurisdiction over “transportation by rail carriers </a:t>
            </a:r>
          </a:p>
          <a:p>
            <a:pPr lvl="2"/>
            <a:endParaRPr lang="en-US" sz="1700" dirty="0"/>
          </a:p>
          <a:p>
            <a:pPr lvl="2"/>
            <a:endParaRPr lang="en-US" sz="1900" dirty="0"/>
          </a:p>
          <a:p>
            <a:pPr lvl="3"/>
            <a:endParaRPr lang="en-US" sz="1900" dirty="0"/>
          </a:p>
        </p:txBody>
      </p:sp>
      <p:pic>
        <p:nvPicPr>
          <p:cNvPr id="2052" name="Picture 4" descr="Current Diablo Canyon Independent Spent Fuel Storage Installation">
            <a:extLst>
              <a:ext uri="{FF2B5EF4-FFF2-40B4-BE49-F238E27FC236}">
                <a16:creationId xmlns:a16="http://schemas.microsoft.com/office/drawing/2014/main" id="{8561DF06-764E-DB33-788E-A9307CBEE6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38" r="2290" b="1"/>
          <a:stretch/>
        </p:blipFill>
        <p:spPr bwMode="auto">
          <a:xfrm>
            <a:off x="5763006" y="2308860"/>
            <a:ext cx="3380994" cy="22402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G&amp;E has a new way to store radioactive waste at Diablo Canyon nuclear  power plant">
            <a:extLst>
              <a:ext uri="{FF2B5EF4-FFF2-40B4-BE49-F238E27FC236}">
                <a16:creationId xmlns:a16="http://schemas.microsoft.com/office/drawing/2014/main" id="{91AD9A84-BD14-378C-27CE-4032294CA2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584" r="-4" b="-4"/>
          <a:stretch/>
        </p:blipFill>
        <p:spPr bwMode="auto">
          <a:xfrm>
            <a:off x="5763006" y="4617720"/>
            <a:ext cx="3380994" cy="224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868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F90EB-6C6F-45A6-18EF-736FBF09B160}"/>
              </a:ext>
            </a:extLst>
          </p:cNvPr>
          <p:cNvSpPr>
            <a:spLocks noGrp="1"/>
          </p:cNvSpPr>
          <p:nvPr>
            <p:ph type="title"/>
          </p:nvPr>
        </p:nvSpPr>
        <p:spPr>
          <a:xfrm>
            <a:off x="360759" y="3752849"/>
            <a:ext cx="2468166" cy="2452687"/>
          </a:xfrm>
        </p:spPr>
        <p:txBody>
          <a:bodyPr anchor="ctr">
            <a:normAutofit/>
          </a:bodyPr>
          <a:lstStyle/>
          <a:p>
            <a:r>
              <a:rPr lang="en-US" sz="3100" b="1" dirty="0"/>
              <a:t>Major EIR and Policy Issues</a:t>
            </a:r>
            <a:endParaRPr lang="en-US" sz="3100" dirty="0"/>
          </a:p>
        </p:txBody>
      </p:sp>
      <p:pic>
        <p:nvPicPr>
          <p:cNvPr id="3074" name="Picture 2" descr="Returning Diablo Canyon Lands to Indigenous Hands | Hakai Magazine">
            <a:extLst>
              <a:ext uri="{FF2B5EF4-FFF2-40B4-BE49-F238E27FC236}">
                <a16:creationId xmlns:a16="http://schemas.microsoft.com/office/drawing/2014/main" id="{A1AE2D53-526B-B200-13CD-BD59A299FC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511" b="2467"/>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5E49CE5-2EF6-9AFF-6FE9-04807D8CD41E}"/>
              </a:ext>
            </a:extLst>
          </p:cNvPr>
          <p:cNvSpPr>
            <a:spLocks noGrp="1"/>
          </p:cNvSpPr>
          <p:nvPr>
            <p:ph idx="1"/>
          </p:nvPr>
        </p:nvSpPr>
        <p:spPr>
          <a:xfrm>
            <a:off x="3167986" y="3752850"/>
            <a:ext cx="5614060" cy="2452687"/>
          </a:xfrm>
        </p:spPr>
        <p:txBody>
          <a:bodyPr anchor="ctr">
            <a:normAutofit/>
          </a:bodyPr>
          <a:lstStyle/>
          <a:p>
            <a:r>
              <a:rPr lang="en-US" sz="1600" dirty="0"/>
              <a:t>Impacts Cultural Resources</a:t>
            </a:r>
          </a:p>
          <a:p>
            <a:r>
              <a:rPr lang="en-US" sz="1600" dirty="0"/>
              <a:t>Coastal Access/CPUC Tribal Lands Transfer Policy</a:t>
            </a:r>
          </a:p>
          <a:p>
            <a:r>
              <a:rPr lang="en-US" sz="1600" dirty="0"/>
              <a:t>Transportation</a:t>
            </a:r>
          </a:p>
          <a:p>
            <a:r>
              <a:rPr lang="en-US" sz="1600" dirty="0"/>
              <a:t>Impacts to Air Quality and GHG</a:t>
            </a:r>
          </a:p>
          <a:p>
            <a:r>
              <a:rPr lang="en-US" sz="1600" dirty="0"/>
              <a:t>Removal of Discharge Structure and Shoreline Armoring</a:t>
            </a:r>
          </a:p>
          <a:p>
            <a:endParaRPr lang="en-US" sz="1600" dirty="0"/>
          </a:p>
          <a:p>
            <a:endParaRPr lang="en-US" sz="1600" dirty="0"/>
          </a:p>
        </p:txBody>
      </p:sp>
    </p:spTree>
    <p:extLst>
      <p:ext uri="{BB962C8B-B14F-4D97-AF65-F5344CB8AC3E}">
        <p14:creationId xmlns:p14="http://schemas.microsoft.com/office/powerpoint/2010/main" val="91864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37" name="Rectangle 4102">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Decommission Diablo Canyon |">
            <a:extLst>
              <a:ext uri="{FF2B5EF4-FFF2-40B4-BE49-F238E27FC236}">
                <a16:creationId xmlns:a16="http://schemas.microsoft.com/office/drawing/2014/main" id="{3BFEF1F9-63FE-3E98-09F4-BC2CE6F9AC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26" r="1" b="1"/>
          <a:stretch/>
        </p:blipFill>
        <p:spPr bwMode="auto">
          <a:xfrm>
            <a:off x="20" y="10"/>
            <a:ext cx="9171076" cy="4666928"/>
          </a:xfrm>
          <a:prstGeom prst="rect">
            <a:avLst/>
          </a:prstGeom>
          <a:noFill/>
          <a:extLst>
            <a:ext uri="{909E8E84-426E-40DD-AFC4-6F175D3DCCD1}">
              <a14:hiddenFill xmlns:a14="http://schemas.microsoft.com/office/drawing/2010/main">
                <a:solidFill>
                  <a:srgbClr val="FFFFFF"/>
                </a:solidFill>
              </a14:hiddenFill>
            </a:ext>
          </a:extLst>
        </p:spPr>
      </p:pic>
      <p:grpSp>
        <p:nvGrpSpPr>
          <p:cNvPr id="4138" name="Group 4104">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4106" name="Freeform: Shape 4105">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4139" name="Freeform: Shape 4106">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4140" name="Freeform: Shape 4107">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4141" name="Freeform: Shape 4108">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03D4AE3D-A6D7-4FD1-708E-5BDC55C26A3B}"/>
              </a:ext>
            </a:extLst>
          </p:cNvPr>
          <p:cNvSpPr>
            <a:spLocks noGrp="1"/>
          </p:cNvSpPr>
          <p:nvPr>
            <p:ph type="title"/>
          </p:nvPr>
        </p:nvSpPr>
        <p:spPr>
          <a:xfrm>
            <a:off x="20" y="3842159"/>
            <a:ext cx="4369820" cy="1201528"/>
          </a:xfrm>
        </p:spPr>
        <p:txBody>
          <a:bodyPr>
            <a:normAutofit/>
          </a:bodyPr>
          <a:lstStyle/>
          <a:p>
            <a:r>
              <a:rPr lang="en-US" sz="3100" dirty="0">
                <a:solidFill>
                  <a:schemeClr val="tx2"/>
                </a:solidFill>
              </a:rPr>
              <a:t>Impacts to </a:t>
            </a:r>
            <a:br>
              <a:rPr lang="en-US" sz="3100" dirty="0">
                <a:solidFill>
                  <a:schemeClr val="tx2"/>
                </a:solidFill>
              </a:rPr>
            </a:br>
            <a:r>
              <a:rPr lang="en-US" sz="3100" dirty="0">
                <a:solidFill>
                  <a:schemeClr val="tx2"/>
                </a:solidFill>
              </a:rPr>
              <a:t>Cultural Resources:</a:t>
            </a:r>
          </a:p>
        </p:txBody>
      </p:sp>
      <p:sp>
        <p:nvSpPr>
          <p:cNvPr id="3" name="Content Placeholder 2">
            <a:extLst>
              <a:ext uri="{FF2B5EF4-FFF2-40B4-BE49-F238E27FC236}">
                <a16:creationId xmlns:a16="http://schemas.microsoft.com/office/drawing/2014/main" id="{D7D2B0B6-10E5-E1AD-B27F-BD598FD34F06}"/>
              </a:ext>
            </a:extLst>
          </p:cNvPr>
          <p:cNvSpPr>
            <a:spLocks noGrp="1"/>
          </p:cNvSpPr>
          <p:nvPr>
            <p:ph idx="1"/>
          </p:nvPr>
        </p:nvSpPr>
        <p:spPr>
          <a:xfrm>
            <a:off x="3884103" y="4551037"/>
            <a:ext cx="5259668" cy="1509935"/>
          </a:xfrm>
        </p:spPr>
        <p:txBody>
          <a:bodyPr anchor="ctr">
            <a:normAutofit fontScale="25000" lnSpcReduction="20000"/>
          </a:bodyPr>
          <a:lstStyle/>
          <a:p>
            <a:r>
              <a:rPr lang="en-US" sz="7200" dirty="0">
                <a:solidFill>
                  <a:schemeClr val="tx2"/>
                </a:solidFill>
              </a:rPr>
              <a:t>AB 52 Process</a:t>
            </a:r>
          </a:p>
          <a:p>
            <a:r>
              <a:rPr lang="en-US" sz="7200" dirty="0">
                <a:solidFill>
                  <a:schemeClr val="tx2"/>
                </a:solidFill>
              </a:rPr>
              <a:t>Consulted with four separate tribes</a:t>
            </a:r>
          </a:p>
          <a:p>
            <a:r>
              <a:rPr lang="en-US" sz="7200" dirty="0">
                <a:solidFill>
                  <a:schemeClr val="tx2"/>
                </a:solidFill>
              </a:rPr>
              <a:t>Locations of specific cultural sites are confidential. </a:t>
            </a:r>
          </a:p>
          <a:p>
            <a:r>
              <a:rPr lang="en-US" sz="7200" dirty="0">
                <a:solidFill>
                  <a:schemeClr val="tx2"/>
                </a:solidFill>
              </a:rPr>
              <a:t>What we learned is that this area is one of the most culturally rich and significant areas in all of California.</a:t>
            </a:r>
          </a:p>
          <a:p>
            <a:r>
              <a:rPr lang="en-US" sz="7200" dirty="0">
                <a:solidFill>
                  <a:schemeClr val="tx2"/>
                </a:solidFill>
              </a:rPr>
              <a:t>Class I CEQA Impact, Significant and Unavoidable Impacts.</a:t>
            </a:r>
          </a:p>
          <a:p>
            <a:r>
              <a:rPr lang="en-US" sz="7200" dirty="0">
                <a:solidFill>
                  <a:schemeClr val="tx2"/>
                </a:solidFill>
              </a:rPr>
              <a:t>Lots of observers for any ground disturbing activities. </a:t>
            </a:r>
          </a:p>
          <a:p>
            <a:endParaRPr lang="en-US" sz="800" dirty="0">
              <a:solidFill>
                <a:schemeClr val="tx2"/>
              </a:solidFill>
            </a:endParaRPr>
          </a:p>
        </p:txBody>
      </p:sp>
    </p:spTree>
    <p:extLst>
      <p:ext uri="{BB962C8B-B14F-4D97-AF65-F5344CB8AC3E}">
        <p14:creationId xmlns:p14="http://schemas.microsoft.com/office/powerpoint/2010/main" val="2386454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9258" y="149383"/>
            <a:ext cx="7315200" cy="6924973"/>
          </a:xfrm>
          <a:prstGeom prst="rect">
            <a:avLst/>
          </a:prstGeom>
          <a:noFill/>
        </p:spPr>
        <p:txBody>
          <a:bodyPr wrap="square" rtlCol="0">
            <a:spAutoFit/>
          </a:bodyPr>
          <a:lstStyle/>
          <a:p>
            <a:endParaRPr lang="en-US" sz="1600" dirty="0">
              <a:solidFill>
                <a:srgbClr val="818284"/>
              </a:solidFill>
              <a:latin typeface="Open Sans" charset="0"/>
              <a:ea typeface="Open Sans" charset="0"/>
              <a:cs typeface="Open Sans" charset="0"/>
            </a:endParaRPr>
          </a:p>
          <a:p>
            <a:endParaRPr lang="en-US" sz="1600" dirty="0">
              <a:solidFill>
                <a:srgbClr val="818284"/>
              </a:solidFill>
              <a:latin typeface="Open Sans" charset="0"/>
              <a:ea typeface="Open Sans" charset="0"/>
              <a:cs typeface="Open Sans" charset="0"/>
            </a:endParaRPr>
          </a:p>
          <a:p>
            <a:pPr algn="ctr"/>
            <a:r>
              <a:rPr lang="en-US" sz="3600" b="1" dirty="0">
                <a:solidFill>
                  <a:srgbClr val="818284"/>
                </a:solidFill>
                <a:latin typeface="Open Sans" charset="0"/>
                <a:ea typeface="Open Sans" charset="0"/>
                <a:cs typeface="Open Sans" charset="0"/>
              </a:rPr>
              <a:t>2023 Update on Diablo Canyon Power Decommissioning Project</a:t>
            </a:r>
          </a:p>
          <a:p>
            <a:pPr algn="ctr"/>
            <a:endParaRPr lang="en-US" sz="2800" dirty="0">
              <a:solidFill>
                <a:srgbClr val="818284"/>
              </a:solidFill>
              <a:latin typeface="Ink Free" panose="03080402000500000000" pitchFamily="66" charset="0"/>
              <a:ea typeface="Open Sans" charset="0"/>
              <a:cs typeface="Open Sans" charset="0"/>
            </a:endParaRPr>
          </a:p>
          <a:p>
            <a:pPr algn="ctr"/>
            <a:endParaRPr lang="en-US" sz="1600" dirty="0">
              <a:solidFill>
                <a:srgbClr val="818284"/>
              </a:solidFill>
              <a:latin typeface="Open Sans" charset="0"/>
              <a:ea typeface="Open Sans" charset="0"/>
              <a:cs typeface="Open Sans" charset="0"/>
            </a:endParaRPr>
          </a:p>
          <a:p>
            <a:pPr algn="ctr"/>
            <a:endParaRPr lang="en-US" sz="1600" dirty="0">
              <a:solidFill>
                <a:srgbClr val="818284"/>
              </a:solidFill>
              <a:latin typeface="Open Sans" charset="0"/>
              <a:ea typeface="Open Sans" charset="0"/>
              <a:cs typeface="Open Sans" charset="0"/>
            </a:endParaRPr>
          </a:p>
          <a:p>
            <a:pPr algn="ctr"/>
            <a:endParaRPr lang="en-US" sz="1600" dirty="0">
              <a:solidFill>
                <a:srgbClr val="818284"/>
              </a:solidFill>
              <a:latin typeface="Open Sans" charset="0"/>
              <a:ea typeface="Open Sans" charset="0"/>
              <a:cs typeface="Open Sans" charset="0"/>
            </a:endParaRPr>
          </a:p>
          <a:p>
            <a:pPr algn="ctr"/>
            <a:endParaRPr lang="en-US" sz="1600" dirty="0">
              <a:solidFill>
                <a:srgbClr val="818284"/>
              </a:solidFill>
              <a:latin typeface="Open Sans" charset="0"/>
              <a:ea typeface="Open Sans" charset="0"/>
              <a:cs typeface="Open Sans" charset="0"/>
            </a:endParaRPr>
          </a:p>
          <a:p>
            <a:pPr algn="ctr"/>
            <a:endParaRPr lang="en-US" sz="1600" dirty="0">
              <a:solidFill>
                <a:srgbClr val="818284"/>
              </a:solidFill>
              <a:latin typeface="Open Sans" charset="0"/>
              <a:ea typeface="Open Sans" charset="0"/>
              <a:cs typeface="Open Sans" charset="0"/>
            </a:endParaRPr>
          </a:p>
          <a:p>
            <a:pPr algn="ctr"/>
            <a:endParaRPr lang="en-US" sz="1600" dirty="0">
              <a:solidFill>
                <a:srgbClr val="818284"/>
              </a:solidFill>
              <a:latin typeface="Open Sans" charset="0"/>
              <a:ea typeface="Open Sans" charset="0"/>
              <a:cs typeface="Open Sans" charset="0"/>
            </a:endParaRPr>
          </a:p>
          <a:p>
            <a:pPr algn="ctr"/>
            <a:endParaRPr lang="en-US" sz="1600" dirty="0">
              <a:solidFill>
                <a:srgbClr val="818284"/>
              </a:solidFill>
              <a:latin typeface="Open Sans" charset="0"/>
              <a:ea typeface="Open Sans" charset="0"/>
              <a:cs typeface="Open Sans" charset="0"/>
            </a:endParaRPr>
          </a:p>
          <a:p>
            <a:pPr algn="ctr"/>
            <a:endParaRPr lang="en-US" sz="1600" dirty="0">
              <a:solidFill>
                <a:srgbClr val="818284"/>
              </a:solidFill>
              <a:latin typeface="Open Sans" charset="0"/>
              <a:ea typeface="Open Sans" charset="0"/>
              <a:cs typeface="Open Sans" charset="0"/>
            </a:endParaRPr>
          </a:p>
          <a:p>
            <a:pPr algn="ctr"/>
            <a:endParaRPr lang="en-US" sz="1400" dirty="0">
              <a:solidFill>
                <a:srgbClr val="818284"/>
              </a:solidFill>
              <a:latin typeface="Open Sans" charset="0"/>
              <a:ea typeface="Open Sans" charset="0"/>
              <a:cs typeface="Open Sans" charset="0"/>
            </a:endParaRPr>
          </a:p>
          <a:p>
            <a:pPr algn="ctr"/>
            <a:endParaRPr lang="en-US" sz="1400" dirty="0">
              <a:solidFill>
                <a:srgbClr val="818284"/>
              </a:solidFill>
              <a:latin typeface="Open Sans" charset="0"/>
              <a:ea typeface="Open Sans" charset="0"/>
              <a:cs typeface="Open Sans" charset="0"/>
            </a:endParaRPr>
          </a:p>
          <a:p>
            <a:pPr algn="ctr"/>
            <a:endParaRPr lang="en-US" sz="1400" dirty="0">
              <a:solidFill>
                <a:srgbClr val="818284"/>
              </a:solidFill>
              <a:latin typeface="Open Sans" charset="0"/>
              <a:ea typeface="Open Sans" charset="0"/>
              <a:cs typeface="Open Sans" charset="0"/>
            </a:endParaRPr>
          </a:p>
          <a:p>
            <a:pPr algn="ctr"/>
            <a:r>
              <a:rPr lang="en-US" sz="1400" dirty="0">
                <a:solidFill>
                  <a:srgbClr val="818284"/>
                </a:solidFill>
                <a:latin typeface="Open Sans" charset="0"/>
                <a:ea typeface="Open Sans" charset="0"/>
                <a:cs typeface="Open Sans" charset="0"/>
              </a:rPr>
              <a:t>Presented by: </a:t>
            </a:r>
          </a:p>
          <a:p>
            <a:pPr algn="ctr"/>
            <a:r>
              <a:rPr lang="en-US" sz="1400" dirty="0">
                <a:solidFill>
                  <a:srgbClr val="818284"/>
                </a:solidFill>
                <a:latin typeface="Open Sans" charset="0"/>
                <a:ea typeface="Open Sans" charset="0"/>
                <a:cs typeface="Open Sans" charset="0"/>
              </a:rPr>
              <a:t>Jon Ansolabehere, Assistant County Counsel</a:t>
            </a:r>
          </a:p>
          <a:p>
            <a:endParaRPr lang="en-US" sz="1600" dirty="0">
              <a:solidFill>
                <a:srgbClr val="818284"/>
              </a:solidFill>
              <a:latin typeface="Open Sans" charset="0"/>
              <a:ea typeface="Open Sans" charset="0"/>
              <a:cs typeface="Open Sans" charset="0"/>
            </a:endParaRPr>
          </a:p>
          <a:p>
            <a:endParaRPr lang="en-US" sz="1600" dirty="0">
              <a:solidFill>
                <a:srgbClr val="818284"/>
              </a:solidFill>
              <a:latin typeface="Open Sans" charset="0"/>
              <a:ea typeface="Open Sans" charset="0"/>
              <a:cs typeface="Open Sans" charset="0"/>
            </a:endParaRPr>
          </a:p>
          <a:p>
            <a:endParaRPr lang="en-US" sz="1600" dirty="0">
              <a:solidFill>
                <a:srgbClr val="818284"/>
              </a:solidFill>
              <a:latin typeface="Open Sans" charset="0"/>
              <a:ea typeface="Open Sans" charset="0"/>
              <a:cs typeface="Open Sans" charset="0"/>
            </a:endParaRPr>
          </a:p>
          <a:p>
            <a:endParaRPr lang="en-US" sz="1600" dirty="0">
              <a:solidFill>
                <a:srgbClr val="818284"/>
              </a:solidFill>
              <a:latin typeface="Open Sans" charset="0"/>
              <a:ea typeface="Open Sans" charset="0"/>
              <a:cs typeface="Open Sans" charset="0"/>
            </a:endParaRPr>
          </a:p>
        </p:txBody>
      </p:sp>
      <p:pic>
        <p:nvPicPr>
          <p:cNvPr id="3" name="Picture 2">
            <a:extLst>
              <a:ext uri="{FF2B5EF4-FFF2-40B4-BE49-F238E27FC236}">
                <a16:creationId xmlns:a16="http://schemas.microsoft.com/office/drawing/2014/main" id="{EBF1F6F5-BC39-4DDF-A44A-E693F195E8C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851925"/>
            <a:ext cx="9144000" cy="3114358"/>
          </a:xfrm>
          <a:prstGeom prst="rect">
            <a:avLst/>
          </a:prstGeom>
          <a:noFill/>
          <a:ln>
            <a:noFill/>
          </a:ln>
        </p:spPr>
      </p:pic>
    </p:spTree>
    <p:extLst>
      <p:ext uri="{BB962C8B-B14F-4D97-AF65-F5344CB8AC3E}">
        <p14:creationId xmlns:p14="http://schemas.microsoft.com/office/powerpoint/2010/main" val="574288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F0A59-6156-2713-2151-750D278E35FB}"/>
              </a:ext>
            </a:extLst>
          </p:cNvPr>
          <p:cNvSpPr>
            <a:spLocks noGrp="1"/>
          </p:cNvSpPr>
          <p:nvPr>
            <p:ph type="title"/>
          </p:nvPr>
        </p:nvSpPr>
        <p:spPr>
          <a:xfrm>
            <a:off x="360759" y="3752849"/>
            <a:ext cx="2468166" cy="2452687"/>
          </a:xfrm>
        </p:spPr>
        <p:txBody>
          <a:bodyPr anchor="ctr">
            <a:normAutofit/>
          </a:bodyPr>
          <a:lstStyle/>
          <a:p>
            <a:r>
              <a:rPr lang="en-US" sz="3100" dirty="0"/>
              <a:t>Coastal Access Policies</a:t>
            </a:r>
            <a:br>
              <a:rPr lang="en-US" sz="3100" dirty="0"/>
            </a:br>
            <a:endParaRPr lang="en-US" sz="3100" dirty="0"/>
          </a:p>
        </p:txBody>
      </p:sp>
      <p:pic>
        <p:nvPicPr>
          <p:cNvPr id="5122" name="Picture 2" descr="Prevent Diablo Canyon from Extending • Friends of the Earth">
            <a:extLst>
              <a:ext uri="{FF2B5EF4-FFF2-40B4-BE49-F238E27FC236}">
                <a16:creationId xmlns:a16="http://schemas.microsoft.com/office/drawing/2014/main" id="{E175CB42-5306-6A6D-CB2D-262381539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949" b="944"/>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2F12970-E57A-1D24-78F0-57E5A6589A07}"/>
              </a:ext>
            </a:extLst>
          </p:cNvPr>
          <p:cNvSpPr>
            <a:spLocks noGrp="1"/>
          </p:cNvSpPr>
          <p:nvPr>
            <p:ph idx="1"/>
          </p:nvPr>
        </p:nvSpPr>
        <p:spPr>
          <a:xfrm>
            <a:off x="3167986" y="3752850"/>
            <a:ext cx="5614060" cy="2452687"/>
          </a:xfrm>
        </p:spPr>
        <p:txBody>
          <a:bodyPr anchor="ctr">
            <a:normAutofit/>
          </a:bodyPr>
          <a:lstStyle/>
          <a:p>
            <a:pPr marL="0" indent="0">
              <a:buNone/>
            </a:pPr>
            <a:r>
              <a:rPr lang="en-US" sz="1100" b="1" dirty="0">
                <a:solidFill>
                  <a:srgbClr val="333333"/>
                </a:solidFill>
                <a:effectLst/>
                <a:latin typeface="Verdana" panose="020B0604030504040204" pitchFamily="34" charset="0"/>
              </a:rPr>
              <a:t>Cal. Constitution Article X, section 4:</a:t>
            </a:r>
          </a:p>
          <a:p>
            <a:pPr marL="0" indent="0">
              <a:buNone/>
            </a:pPr>
            <a:r>
              <a:rPr lang="en-US" sz="1100" b="0" i="1" dirty="0">
                <a:solidFill>
                  <a:srgbClr val="333333"/>
                </a:solidFill>
                <a:effectLst/>
                <a:latin typeface="Verdana" panose="020B0604030504040204" pitchFamily="34" charset="0"/>
              </a:rPr>
              <a:t>No individual, partnership, or corporation, claiming or possessing the frontage or tidal lands of a harbor, bay, inlet, estuary, or other navigable water in this State, shall be permitted to exclude the right of way to such water whenever it is required for any public purpose, nor to destroy or obstruct the free navigation of such water; </a:t>
            </a:r>
            <a:r>
              <a:rPr lang="en-US" sz="1100" b="1" i="1" dirty="0">
                <a:solidFill>
                  <a:srgbClr val="333333"/>
                </a:solidFill>
                <a:effectLst/>
                <a:latin typeface="Verdana" panose="020B0604030504040204" pitchFamily="34" charset="0"/>
              </a:rPr>
              <a:t>and the Legislature shall enact such laws as will give the most liberal construction to this provision, so that access to the navigable waters of this State shall be always attainable for the people thereof</a:t>
            </a:r>
            <a:r>
              <a:rPr lang="en-US" sz="1100" b="0" i="1" dirty="0">
                <a:solidFill>
                  <a:srgbClr val="333333"/>
                </a:solidFill>
                <a:effectLst/>
                <a:latin typeface="Verdana" panose="020B0604030504040204" pitchFamily="34" charset="0"/>
              </a:rPr>
              <a:t>.</a:t>
            </a:r>
          </a:p>
          <a:p>
            <a:endParaRPr lang="en-US" sz="1600" dirty="0"/>
          </a:p>
        </p:txBody>
      </p:sp>
    </p:spTree>
    <p:extLst>
      <p:ext uri="{BB962C8B-B14F-4D97-AF65-F5344CB8AC3E}">
        <p14:creationId xmlns:p14="http://schemas.microsoft.com/office/powerpoint/2010/main" val="3380817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5" name="Rectangle 615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Photo of Help Save Your Coast">
            <a:extLst>
              <a:ext uri="{FF2B5EF4-FFF2-40B4-BE49-F238E27FC236}">
                <a16:creationId xmlns:a16="http://schemas.microsoft.com/office/drawing/2014/main" id="{667A2E19-B16C-792C-1BA6-136693295147}"/>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r="10332" b="-2"/>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1E1D90E-9C06-5B3A-0F49-8678E30B0C92}"/>
              </a:ext>
            </a:extLst>
          </p:cNvPr>
          <p:cNvSpPr>
            <a:spLocks noGrp="1"/>
          </p:cNvSpPr>
          <p:nvPr>
            <p:ph type="title"/>
          </p:nvPr>
        </p:nvSpPr>
        <p:spPr>
          <a:xfrm>
            <a:off x="628650" y="365125"/>
            <a:ext cx="7886700" cy="1325563"/>
          </a:xfrm>
        </p:spPr>
        <p:txBody>
          <a:bodyPr>
            <a:normAutofit/>
          </a:bodyPr>
          <a:lstStyle/>
          <a:p>
            <a:r>
              <a:rPr lang="en-US" b="1" dirty="0">
                <a:solidFill>
                  <a:srgbClr val="FFFFFF"/>
                </a:solidFill>
              </a:rPr>
              <a:t>Coastal Access Policies</a:t>
            </a:r>
          </a:p>
        </p:txBody>
      </p:sp>
      <p:sp>
        <p:nvSpPr>
          <p:cNvPr id="3" name="Content Placeholder 2">
            <a:extLst>
              <a:ext uri="{FF2B5EF4-FFF2-40B4-BE49-F238E27FC236}">
                <a16:creationId xmlns:a16="http://schemas.microsoft.com/office/drawing/2014/main" id="{582968D2-5967-9547-4A40-35C4A838A89E}"/>
              </a:ext>
            </a:extLst>
          </p:cNvPr>
          <p:cNvSpPr>
            <a:spLocks noGrp="1"/>
          </p:cNvSpPr>
          <p:nvPr>
            <p:ph idx="1"/>
          </p:nvPr>
        </p:nvSpPr>
        <p:spPr>
          <a:xfrm>
            <a:off x="628650" y="1825625"/>
            <a:ext cx="7886700" cy="4351338"/>
          </a:xfrm>
        </p:spPr>
        <p:txBody>
          <a:bodyPr>
            <a:normAutofit/>
          </a:bodyPr>
          <a:lstStyle/>
          <a:p>
            <a:pPr marL="0" indent="0" fontAlgn="base">
              <a:buNone/>
            </a:pPr>
            <a:r>
              <a:rPr lang="en-US" dirty="0">
                <a:solidFill>
                  <a:srgbClr val="FFFFFF"/>
                </a:solidFill>
              </a:rPr>
              <a:t>Pub. Res. Code </a:t>
            </a:r>
            <a:r>
              <a:rPr lang="en-US" b="1" i="0" dirty="0">
                <a:solidFill>
                  <a:srgbClr val="FFFFFF"/>
                </a:solidFill>
                <a:effectLst/>
              </a:rPr>
              <a:t>30001.5:  </a:t>
            </a:r>
            <a:r>
              <a:rPr lang="en-US" b="0" i="0" dirty="0">
                <a:solidFill>
                  <a:srgbClr val="FFFFFF"/>
                </a:solidFill>
                <a:effectLst/>
              </a:rPr>
              <a:t>The Legislature further finds and declares that the basic goals of the state for the coastal zone are to:</a:t>
            </a:r>
          </a:p>
          <a:p>
            <a:pPr marL="0" indent="0" fontAlgn="base">
              <a:buNone/>
            </a:pPr>
            <a:r>
              <a:rPr lang="en-US" b="0" i="0" dirty="0">
                <a:solidFill>
                  <a:srgbClr val="FFFFFF"/>
                </a:solidFill>
                <a:effectLst/>
              </a:rPr>
              <a:t>(c) Maximize public access to and along the coast and maximize public recreational opportunities in the coastal zone consistent with sound resources conservation principles and constitutionally protected rights of private property owners.</a:t>
            </a:r>
            <a:endParaRPr lang="en-US" dirty="0">
              <a:solidFill>
                <a:srgbClr val="FFFFFF"/>
              </a:solidFill>
            </a:endParaRPr>
          </a:p>
        </p:txBody>
      </p:sp>
    </p:spTree>
    <p:extLst>
      <p:ext uri="{BB962C8B-B14F-4D97-AF65-F5344CB8AC3E}">
        <p14:creationId xmlns:p14="http://schemas.microsoft.com/office/powerpoint/2010/main" val="395856045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F3C70C3-3FEA-7EAB-7348-92E4B4A48725}"/>
              </a:ext>
            </a:extLst>
          </p:cNvPr>
          <p:cNvPicPr>
            <a:picLocks noChangeAspect="1"/>
          </p:cNvPicPr>
          <p:nvPr/>
        </p:nvPicPr>
        <p:blipFill rotWithShape="1">
          <a:blip r:embed="rId2"/>
          <a:srcRect l="35799" r="4718"/>
          <a:stretch/>
        </p:blipFill>
        <p:spPr>
          <a:xfrm>
            <a:off x="20" y="10"/>
            <a:ext cx="725221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866D64-ECBB-A615-4488-D5CFE7672D5E}"/>
              </a:ext>
            </a:extLst>
          </p:cNvPr>
          <p:cNvSpPr>
            <a:spLocks noGrp="1"/>
          </p:cNvSpPr>
          <p:nvPr>
            <p:ph type="title"/>
          </p:nvPr>
        </p:nvSpPr>
        <p:spPr>
          <a:xfrm>
            <a:off x="444617" y="151002"/>
            <a:ext cx="8070732" cy="1057013"/>
          </a:xfrm>
        </p:spPr>
        <p:txBody>
          <a:bodyPr>
            <a:normAutofit/>
          </a:bodyPr>
          <a:lstStyle/>
          <a:p>
            <a:r>
              <a:rPr lang="en-US" sz="3200" b="1" dirty="0"/>
              <a:t>So what can the public expect in the </a:t>
            </a:r>
            <a:r>
              <a:rPr lang="en-US" sz="3200" b="1" i="1" u="sng" dirty="0"/>
              <a:t>draft</a:t>
            </a:r>
            <a:r>
              <a:rPr lang="en-US" sz="3200" b="1" dirty="0"/>
              <a:t> EIR regarding coastal access?</a:t>
            </a:r>
          </a:p>
        </p:txBody>
      </p:sp>
      <p:sp>
        <p:nvSpPr>
          <p:cNvPr id="3" name="Content Placeholder 2">
            <a:extLst>
              <a:ext uri="{FF2B5EF4-FFF2-40B4-BE49-F238E27FC236}">
                <a16:creationId xmlns:a16="http://schemas.microsoft.com/office/drawing/2014/main" id="{30008910-77E7-C76F-3B3D-F67E0236E844}"/>
              </a:ext>
            </a:extLst>
          </p:cNvPr>
          <p:cNvSpPr>
            <a:spLocks noGrp="1"/>
          </p:cNvSpPr>
          <p:nvPr>
            <p:ph idx="1"/>
          </p:nvPr>
        </p:nvSpPr>
        <p:spPr>
          <a:xfrm>
            <a:off x="5648706" y="1208015"/>
            <a:ext cx="3311239" cy="5402510"/>
          </a:xfrm>
        </p:spPr>
        <p:txBody>
          <a:bodyPr>
            <a:normAutofit fontScale="92500" lnSpcReduction="10000"/>
          </a:bodyPr>
          <a:lstStyle/>
          <a:p>
            <a:pPr marL="514350" indent="-514350">
              <a:buAutoNum type="arabicParenBoth"/>
            </a:pPr>
            <a:endParaRPr lang="en-US" sz="1800" dirty="0"/>
          </a:p>
          <a:p>
            <a:pPr marL="514350" indent="-514350">
              <a:buAutoNum type="arabicParenBoth"/>
            </a:pPr>
            <a:endParaRPr lang="en-US" sz="1800" dirty="0"/>
          </a:p>
          <a:p>
            <a:pPr marL="514350" indent="-514350">
              <a:buAutoNum type="arabicParenBoth"/>
            </a:pPr>
            <a:endParaRPr lang="en-US" sz="1800" dirty="0"/>
          </a:p>
          <a:p>
            <a:pPr marL="514350" indent="-514350">
              <a:buAutoNum type="arabicParenBoth"/>
            </a:pPr>
            <a:r>
              <a:rPr lang="en-US" sz="1800" dirty="0"/>
              <a:t>Offer of dedication for a floating easement for a public trail across all of PG&amp;E’s property;</a:t>
            </a:r>
          </a:p>
          <a:p>
            <a:pPr marL="514350" indent="-514350">
              <a:buAutoNum type="arabicParenBoth"/>
            </a:pPr>
            <a:endParaRPr lang="en-US" sz="1800" dirty="0"/>
          </a:p>
          <a:p>
            <a:pPr marL="514350" indent="-514350">
              <a:buAutoNum type="arabicParenBoth"/>
            </a:pPr>
            <a:r>
              <a:rPr lang="en-US" sz="1800" dirty="0"/>
              <a:t>Study the land especially for biology and cultural resources for trail location;</a:t>
            </a:r>
          </a:p>
          <a:p>
            <a:pPr marL="514350" indent="-514350">
              <a:buAutoNum type="arabicParenBoth"/>
            </a:pPr>
            <a:endParaRPr lang="en-US" sz="1800" dirty="0"/>
          </a:p>
          <a:p>
            <a:pPr marL="514350" indent="-514350">
              <a:buAutoNum type="arabicParenBoth"/>
            </a:pPr>
            <a:r>
              <a:rPr lang="en-US" sz="1800" dirty="0"/>
              <a:t>And, depending on that study, get entitlements for the trail and build it.</a:t>
            </a:r>
          </a:p>
          <a:p>
            <a:pPr marL="514350" indent="-514350">
              <a:buAutoNum type="arabicParenBoth"/>
            </a:pPr>
            <a:endParaRPr lang="en-US" sz="1800" dirty="0"/>
          </a:p>
          <a:p>
            <a:pPr marL="0" indent="0">
              <a:buNone/>
            </a:pPr>
            <a:r>
              <a:rPr lang="en-US" sz="1800" b="1" dirty="0"/>
              <a:t>Any trails </a:t>
            </a:r>
            <a:r>
              <a:rPr lang="en-US" sz="1800" b="1" u="sng" dirty="0"/>
              <a:t>will be subordinate </a:t>
            </a:r>
            <a:r>
              <a:rPr lang="en-US" sz="1800" b="1" dirty="0"/>
              <a:t>to interests of the tribe(s) and the CPUC tribal lands transfer policy.</a:t>
            </a:r>
          </a:p>
        </p:txBody>
      </p:sp>
    </p:spTree>
    <p:extLst>
      <p:ext uri="{BB962C8B-B14F-4D97-AF65-F5344CB8AC3E}">
        <p14:creationId xmlns:p14="http://schemas.microsoft.com/office/powerpoint/2010/main" val="348405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66" name="Picture 2" descr="Diablo Canyon Lands – Diablo Canyon Decommissioning Engagement Panel">
            <a:extLst>
              <a:ext uri="{FF2B5EF4-FFF2-40B4-BE49-F238E27FC236}">
                <a16:creationId xmlns:a16="http://schemas.microsoft.com/office/drawing/2014/main" id="{632799A0-BDC2-F6B0-C160-97C25EA8BE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426" r="-1" b="24645"/>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094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01657-D5EF-15E6-02AC-A602EED7E676}"/>
              </a:ext>
            </a:extLst>
          </p:cNvPr>
          <p:cNvSpPr>
            <a:spLocks noGrp="1"/>
          </p:cNvSpPr>
          <p:nvPr>
            <p:ph type="title"/>
          </p:nvPr>
        </p:nvSpPr>
        <p:spPr>
          <a:xfrm>
            <a:off x="360758" y="3752849"/>
            <a:ext cx="7155777" cy="2452687"/>
          </a:xfrm>
        </p:spPr>
        <p:txBody>
          <a:bodyPr anchor="ctr">
            <a:normAutofit/>
          </a:bodyPr>
          <a:lstStyle/>
          <a:p>
            <a:endParaRPr lang="en-US" sz="3100" b="1" dirty="0"/>
          </a:p>
        </p:txBody>
      </p:sp>
      <p:pic>
        <p:nvPicPr>
          <p:cNvPr id="5" name="Picture 4">
            <a:extLst>
              <a:ext uri="{FF2B5EF4-FFF2-40B4-BE49-F238E27FC236}">
                <a16:creationId xmlns:a16="http://schemas.microsoft.com/office/drawing/2014/main" id="{5E753DEE-6D8C-EC92-072D-22371375F4AF}"/>
              </a:ext>
            </a:extLst>
          </p:cNvPr>
          <p:cNvPicPr>
            <a:picLocks noChangeAspect="1"/>
          </p:cNvPicPr>
          <p:nvPr/>
        </p:nvPicPr>
        <p:blipFill rotWithShape="1">
          <a:blip r:embed="rId2"/>
          <a:srcRect t="14241" b="846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60548F0-99CF-7E77-85C4-8CC5464E95B7}"/>
              </a:ext>
            </a:extLst>
          </p:cNvPr>
          <p:cNvSpPr>
            <a:spLocks noGrp="1"/>
          </p:cNvSpPr>
          <p:nvPr>
            <p:ph idx="1"/>
          </p:nvPr>
        </p:nvSpPr>
        <p:spPr>
          <a:xfrm>
            <a:off x="3167986" y="3506598"/>
            <a:ext cx="5614060" cy="2698939"/>
          </a:xfrm>
        </p:spPr>
        <p:txBody>
          <a:bodyPr anchor="ctr">
            <a:normAutofit/>
          </a:bodyPr>
          <a:lstStyle/>
          <a:p>
            <a:r>
              <a:rPr lang="en-US" sz="1600" dirty="0"/>
              <a:t>Requires Investor-Owned Utilities (IOUs) to offer ancestral tribe(s) “first right of refusal” when disposing of land. </a:t>
            </a:r>
          </a:p>
          <a:p>
            <a:r>
              <a:rPr lang="en-US" sz="1600" dirty="0"/>
              <a:t>Policy adopted by the CPUC in 2019.</a:t>
            </a:r>
          </a:p>
          <a:p>
            <a:r>
              <a:rPr lang="en-US" sz="1600" dirty="0"/>
              <a:t>Guidelines to implement the policy were adopted in 2021.</a:t>
            </a:r>
          </a:p>
          <a:p>
            <a:r>
              <a:rPr lang="en-US" sz="1600" dirty="0"/>
              <a:t>What this means here is that before PG&amp;E can dispose of any lands, it must first offer it to the appropriate tribe(s). </a:t>
            </a:r>
          </a:p>
        </p:txBody>
      </p:sp>
    </p:spTree>
    <p:extLst>
      <p:ext uri="{BB962C8B-B14F-4D97-AF65-F5344CB8AC3E}">
        <p14:creationId xmlns:p14="http://schemas.microsoft.com/office/powerpoint/2010/main" val="4126054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4" name="Rectangle 82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FEF9DD-65D0-9210-AC32-E53AB2274E14}"/>
              </a:ext>
            </a:extLst>
          </p:cNvPr>
          <p:cNvSpPr>
            <a:spLocks noGrp="1"/>
          </p:cNvSpPr>
          <p:nvPr>
            <p:ph type="title"/>
          </p:nvPr>
        </p:nvSpPr>
        <p:spPr>
          <a:xfrm>
            <a:off x="480060" y="325369"/>
            <a:ext cx="3276451" cy="1956841"/>
          </a:xfrm>
        </p:spPr>
        <p:txBody>
          <a:bodyPr anchor="b">
            <a:normAutofit/>
          </a:bodyPr>
          <a:lstStyle/>
          <a:p>
            <a:r>
              <a:rPr lang="en-US" sz="4000" b="1"/>
              <a:t>Transportation</a:t>
            </a:r>
          </a:p>
        </p:txBody>
      </p:sp>
      <p:sp>
        <p:nvSpPr>
          <p:cNvPr id="82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9C9B1C-139F-ED5D-27CA-64F8D0309D17}"/>
              </a:ext>
            </a:extLst>
          </p:cNvPr>
          <p:cNvSpPr>
            <a:spLocks noGrp="1"/>
          </p:cNvSpPr>
          <p:nvPr>
            <p:ph idx="1"/>
          </p:nvPr>
        </p:nvSpPr>
        <p:spPr>
          <a:xfrm>
            <a:off x="109057" y="2872899"/>
            <a:ext cx="3791823" cy="3320668"/>
          </a:xfrm>
        </p:spPr>
        <p:txBody>
          <a:bodyPr>
            <a:normAutofit/>
          </a:bodyPr>
          <a:lstStyle/>
          <a:p>
            <a:r>
              <a:rPr lang="en-US" sz="1900" dirty="0"/>
              <a:t>Waste will be hauled off primarily via barge and some via trucking to rail transport.</a:t>
            </a:r>
          </a:p>
          <a:p>
            <a:r>
              <a:rPr lang="en-US" sz="1900" dirty="0"/>
              <a:t>Class A, B and C waste will be barged to Portland or Boardman, Oregon  or by rail transport to from Pismo Beach or Santa Maria to Clive, Utah or Andrews, Texas.</a:t>
            </a:r>
          </a:p>
          <a:p>
            <a:r>
              <a:rPr lang="en-US" sz="1900" dirty="0"/>
              <a:t>Impacts are mitigated to less than significant. </a:t>
            </a:r>
          </a:p>
        </p:txBody>
      </p:sp>
      <p:pic>
        <p:nvPicPr>
          <p:cNvPr id="8196" name="Picture 4">
            <a:extLst>
              <a:ext uri="{FF2B5EF4-FFF2-40B4-BE49-F238E27FC236}">
                <a16:creationId xmlns:a16="http://schemas.microsoft.com/office/drawing/2014/main" id="{4BD0850A-2109-0577-1E90-598247A730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40" r="30566" b="-2"/>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8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D86AF-6E6E-939F-30CC-3F56F89351CA}"/>
              </a:ext>
            </a:extLst>
          </p:cNvPr>
          <p:cNvSpPr>
            <a:spLocks noGrp="1"/>
          </p:cNvSpPr>
          <p:nvPr>
            <p:ph type="title"/>
          </p:nvPr>
        </p:nvSpPr>
        <p:spPr/>
        <p:txBody>
          <a:bodyPr/>
          <a:lstStyle/>
          <a:p>
            <a:r>
              <a:rPr lang="en-US" b="1" dirty="0"/>
              <a:t>Air Quality and GHG</a:t>
            </a:r>
          </a:p>
        </p:txBody>
      </p:sp>
      <p:sp>
        <p:nvSpPr>
          <p:cNvPr id="3" name="Content Placeholder 2">
            <a:extLst>
              <a:ext uri="{FF2B5EF4-FFF2-40B4-BE49-F238E27FC236}">
                <a16:creationId xmlns:a16="http://schemas.microsoft.com/office/drawing/2014/main" id="{2972D7D2-B7C5-60EE-ABC3-2017BBB47A18}"/>
              </a:ext>
            </a:extLst>
          </p:cNvPr>
          <p:cNvSpPr>
            <a:spLocks noGrp="1"/>
          </p:cNvSpPr>
          <p:nvPr>
            <p:ph idx="1"/>
          </p:nvPr>
        </p:nvSpPr>
        <p:spPr/>
        <p:txBody>
          <a:bodyPr/>
          <a:lstStyle/>
          <a:p>
            <a:r>
              <a:rPr lang="en-US" dirty="0"/>
              <a:t>Air Quality impacts used a “no net increase” threshold of significance and also looked at SLO APCD’s recommended thresholds for stationary sources for industrial projects.</a:t>
            </a:r>
          </a:p>
          <a:p>
            <a:r>
              <a:rPr lang="en-US" dirty="0"/>
              <a:t>What will we see in the </a:t>
            </a:r>
            <a:r>
              <a:rPr lang="en-US" b="1" u="sng" dirty="0"/>
              <a:t>draft</a:t>
            </a:r>
            <a:r>
              <a:rPr lang="en-US" dirty="0"/>
              <a:t> EIR?</a:t>
            </a:r>
          </a:p>
          <a:p>
            <a:pPr marL="914400" lvl="1" indent="-457200">
              <a:buAutoNum type="arabicParenBoth"/>
            </a:pPr>
            <a:r>
              <a:rPr lang="en-US" dirty="0"/>
              <a:t>A “DAMP”;</a:t>
            </a:r>
          </a:p>
          <a:p>
            <a:pPr marL="914400" lvl="1" indent="-457200">
              <a:buAutoNum type="arabicParenBoth"/>
            </a:pPr>
            <a:r>
              <a:rPr lang="en-US" dirty="0"/>
              <a:t>Offset program which </a:t>
            </a:r>
            <a:r>
              <a:rPr lang="en-US" b="1" i="1" u="sng" dirty="0"/>
              <a:t>prioritizes local </a:t>
            </a:r>
            <a:r>
              <a:rPr lang="en-US" dirty="0"/>
              <a:t>air quality/GHG reduction programs. </a:t>
            </a:r>
          </a:p>
          <a:p>
            <a:r>
              <a:rPr lang="en-US" dirty="0"/>
              <a:t>Mitigated to less than significant. </a:t>
            </a:r>
          </a:p>
        </p:txBody>
      </p:sp>
    </p:spTree>
    <p:extLst>
      <p:ext uri="{BB962C8B-B14F-4D97-AF65-F5344CB8AC3E}">
        <p14:creationId xmlns:p14="http://schemas.microsoft.com/office/powerpoint/2010/main" val="1213175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BE199404-7E2E-DDCE-2ECA-AFFE9D97196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781" r="1552"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223" name="Freeform 24">
            <a:extLst>
              <a:ext uri="{FF2B5EF4-FFF2-40B4-BE49-F238E27FC236}">
                <a16:creationId xmlns:a16="http://schemas.microsoft.com/office/drawing/2014/main" id="{A414F261-E931-45CB-8605-20FFD6826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75200"/>
            <a:ext cx="3629025"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D69A4F-11E2-554B-BE0D-A369DF44BDF1}"/>
              </a:ext>
            </a:extLst>
          </p:cNvPr>
          <p:cNvSpPr>
            <a:spLocks noGrp="1"/>
          </p:cNvSpPr>
          <p:nvPr>
            <p:ph type="title"/>
          </p:nvPr>
        </p:nvSpPr>
        <p:spPr>
          <a:xfrm>
            <a:off x="957262" y="4981575"/>
            <a:ext cx="2421732" cy="860426"/>
          </a:xfrm>
          <a:prstGeom prst="rect">
            <a:avLst/>
          </a:prstGeom>
          <a:noFill/>
          <a:ln w="174625" cap="sq" cmpd="thinThick">
            <a:noFill/>
            <a:miter lim="800000"/>
          </a:ln>
        </p:spPr>
        <p:txBody>
          <a:bodyPr vert="horz" lIns="91440" tIns="45720" rIns="91440" bIns="45720" rtlCol="0" anchor="ctr">
            <a:normAutofit/>
          </a:bodyPr>
          <a:lstStyle/>
          <a:p>
            <a:pPr algn="r"/>
            <a:r>
              <a:rPr lang="en-US" sz="1800" dirty="0">
                <a:solidFill>
                  <a:srgbClr val="FFFFFF"/>
                </a:solidFill>
              </a:rPr>
              <a:t>Removal of Discharge Structure and Shoreline Armoring</a:t>
            </a:r>
          </a:p>
        </p:txBody>
      </p:sp>
      <p:cxnSp>
        <p:nvCxnSpPr>
          <p:cNvPr id="9225" name="Straight Connector 9224">
            <a:extLst>
              <a:ext uri="{FF2B5EF4-FFF2-40B4-BE49-F238E27FC236}">
                <a16:creationId xmlns:a16="http://schemas.microsoft.com/office/drawing/2014/main" id="{B63CF8AD-BB19-4F90-BDE5-B3B3F56F4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4876800"/>
            <a:ext cx="3593591"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227" name="Straight Connector 9226">
            <a:extLst>
              <a:ext uri="{FF2B5EF4-FFF2-40B4-BE49-F238E27FC236}">
                <a16:creationId xmlns:a16="http://schemas.microsoft.com/office/drawing/2014/main" id="{224E62CA-FAA3-4628-AEF3-5033C77149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5969000"/>
            <a:ext cx="3593591"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886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9478FD-E52F-1102-1006-DA207C69F4E4}"/>
              </a:ext>
            </a:extLst>
          </p:cNvPr>
          <p:cNvSpPr>
            <a:spLocks noGrp="1"/>
          </p:cNvSpPr>
          <p:nvPr>
            <p:ph type="title"/>
          </p:nvPr>
        </p:nvSpPr>
        <p:spPr>
          <a:xfrm>
            <a:off x="0" y="815010"/>
            <a:ext cx="9144000" cy="958905"/>
          </a:xfrm>
          <a:solidFill>
            <a:schemeClr val="tx1"/>
          </a:solidFill>
        </p:spPr>
        <p:txBody>
          <a:bodyPr>
            <a:normAutofit/>
          </a:bodyPr>
          <a:lstStyle/>
          <a:p>
            <a:pPr algn="ctr"/>
            <a:r>
              <a:rPr lang="en-US" sz="2700" dirty="0">
                <a:solidFill>
                  <a:schemeClr val="bg1"/>
                </a:solidFill>
              </a:rPr>
              <a:t>Discharge Structure Removal &amp; Shoreline Armoring</a:t>
            </a:r>
          </a:p>
        </p:txBody>
      </p:sp>
      <p:pic>
        <p:nvPicPr>
          <p:cNvPr id="6146" name="Picture 2" descr="A crane at a construction site&#10;&#10;Description automatically generated with low confidence">
            <a:extLst>
              <a:ext uri="{FF2B5EF4-FFF2-40B4-BE49-F238E27FC236}">
                <a16:creationId xmlns:a16="http://schemas.microsoft.com/office/drawing/2014/main" id="{F500F1F1-AC8C-7658-5370-CDDBB150029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29150" y="1915531"/>
            <a:ext cx="4171950" cy="305143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iagram&#10;&#10;Description automatically generated with medium confidence">
            <a:extLst>
              <a:ext uri="{FF2B5EF4-FFF2-40B4-BE49-F238E27FC236}">
                <a16:creationId xmlns:a16="http://schemas.microsoft.com/office/drawing/2014/main" id="{82C6CC6C-F36B-7386-B7FB-AA79BDC425F0}"/>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342900" y="1915531"/>
            <a:ext cx="4171950" cy="3026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57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3CF4C-4A07-7AEB-16F1-657DA28DCC3E}"/>
              </a:ext>
            </a:extLst>
          </p:cNvPr>
          <p:cNvSpPr>
            <a:spLocks noGrp="1"/>
          </p:cNvSpPr>
          <p:nvPr>
            <p:ph type="title"/>
          </p:nvPr>
        </p:nvSpPr>
        <p:spPr/>
        <p:txBody>
          <a:bodyPr/>
          <a:lstStyle/>
          <a:p>
            <a:r>
              <a:rPr lang="en-US" b="1" dirty="0"/>
              <a:t>Final Comments:</a:t>
            </a:r>
            <a:r>
              <a:rPr lang="en-US" dirty="0"/>
              <a:t>		</a:t>
            </a:r>
          </a:p>
        </p:txBody>
      </p:sp>
      <p:sp>
        <p:nvSpPr>
          <p:cNvPr id="3" name="Content Placeholder 2">
            <a:extLst>
              <a:ext uri="{FF2B5EF4-FFF2-40B4-BE49-F238E27FC236}">
                <a16:creationId xmlns:a16="http://schemas.microsoft.com/office/drawing/2014/main" id="{AE67432F-804D-9FDE-A763-97CAF91B1C6E}"/>
              </a:ext>
            </a:extLst>
          </p:cNvPr>
          <p:cNvSpPr>
            <a:spLocks noGrp="1"/>
          </p:cNvSpPr>
          <p:nvPr>
            <p:ph idx="1"/>
          </p:nvPr>
        </p:nvSpPr>
        <p:spPr/>
        <p:txBody>
          <a:bodyPr/>
          <a:lstStyle/>
          <a:p>
            <a:r>
              <a:rPr lang="en-US" dirty="0"/>
              <a:t>Draft EIR should be issued for public review on July 28, 2023.</a:t>
            </a:r>
          </a:p>
          <a:p>
            <a:r>
              <a:rPr lang="en-US" dirty="0"/>
              <a:t>60-day public review period.</a:t>
            </a:r>
          </a:p>
          <a:p>
            <a:r>
              <a:rPr lang="en-US" dirty="0"/>
              <a:t>Planning Commission then Board of Supervisors.</a:t>
            </a:r>
          </a:p>
          <a:p>
            <a:r>
              <a:rPr lang="en-US" dirty="0"/>
              <a:t>Possible Appeal to the California Coastal Commission.</a:t>
            </a:r>
          </a:p>
          <a:p>
            <a:pPr lvl="1"/>
            <a:r>
              <a:rPr lang="en-US" dirty="0"/>
              <a:t>Substantial issue determination?</a:t>
            </a:r>
          </a:p>
          <a:p>
            <a:pPr lvl="1"/>
            <a:r>
              <a:rPr lang="en-US" dirty="0"/>
              <a:t>De Novo review. </a:t>
            </a:r>
          </a:p>
          <a:p>
            <a:endParaRPr lang="en-US" dirty="0"/>
          </a:p>
        </p:txBody>
      </p:sp>
    </p:spTree>
    <p:extLst>
      <p:ext uri="{BB962C8B-B14F-4D97-AF65-F5344CB8AC3E}">
        <p14:creationId xmlns:p14="http://schemas.microsoft.com/office/powerpoint/2010/main" val="1784335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7AB38-6DEA-D846-86BE-F216430D49D9}"/>
              </a:ext>
            </a:extLst>
          </p:cNvPr>
          <p:cNvSpPr>
            <a:spLocks noGrp="1"/>
          </p:cNvSpPr>
          <p:nvPr>
            <p:ph type="title"/>
          </p:nvPr>
        </p:nvSpPr>
        <p:spPr>
          <a:xfrm>
            <a:off x="628650" y="159392"/>
            <a:ext cx="7886700" cy="981512"/>
          </a:xfrm>
        </p:spPr>
        <p:txBody>
          <a:bodyPr/>
          <a:lstStyle/>
          <a:p>
            <a:r>
              <a:rPr lang="en-US" dirty="0"/>
              <a:t>Brief Background on DCPP	</a:t>
            </a:r>
          </a:p>
        </p:txBody>
      </p:sp>
      <p:sp>
        <p:nvSpPr>
          <p:cNvPr id="3" name="Content Placeholder 2">
            <a:extLst>
              <a:ext uri="{FF2B5EF4-FFF2-40B4-BE49-F238E27FC236}">
                <a16:creationId xmlns:a16="http://schemas.microsoft.com/office/drawing/2014/main" id="{2EF983C2-8F87-0222-F2BF-1CAA65D735F0}"/>
              </a:ext>
            </a:extLst>
          </p:cNvPr>
          <p:cNvSpPr>
            <a:spLocks noGrp="1"/>
          </p:cNvSpPr>
          <p:nvPr>
            <p:ph idx="1"/>
          </p:nvPr>
        </p:nvSpPr>
        <p:spPr>
          <a:xfrm>
            <a:off x="628650" y="1140904"/>
            <a:ext cx="7886700" cy="5036059"/>
          </a:xfrm>
        </p:spPr>
        <p:txBody>
          <a:bodyPr/>
          <a:lstStyle/>
          <a:p>
            <a:r>
              <a:rPr lang="en-US" dirty="0"/>
              <a:t>2 Unit reactor</a:t>
            </a:r>
          </a:p>
          <a:p>
            <a:r>
              <a:rPr lang="en-US" dirty="0"/>
              <a:t>Parcel P is ~585 acres with ~12,000 acres of surrounding lands</a:t>
            </a:r>
          </a:p>
          <a:p>
            <a:r>
              <a:rPr lang="en-US" dirty="0"/>
              <a:t>Atomic Energy Commission (now NRC) approved the construction permit in 1968 for unit 1 and 1970 for unit 2</a:t>
            </a:r>
          </a:p>
          <a:p>
            <a:r>
              <a:rPr lang="en-US" dirty="0"/>
              <a:t>Started operation in 1985 for unit 1 and 1987 for unit 2</a:t>
            </a:r>
          </a:p>
          <a:p>
            <a:r>
              <a:rPr lang="en-US" dirty="0"/>
              <a:t>Generates ~9% of California’s electricity</a:t>
            </a:r>
          </a:p>
          <a:p>
            <a:r>
              <a:rPr lang="en-US" dirty="0"/>
              <a:t>NRC reactor licenses expire in 2024 and 2025 </a:t>
            </a:r>
          </a:p>
        </p:txBody>
      </p:sp>
    </p:spTree>
    <p:extLst>
      <p:ext uri="{BB962C8B-B14F-4D97-AF65-F5344CB8AC3E}">
        <p14:creationId xmlns:p14="http://schemas.microsoft.com/office/powerpoint/2010/main" val="2941078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156C26-4EDC-4B52-9F7A-BDDDDB1F9BFE}"/>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A2F37A5-0C76-421F-AB7D-C22E44C45C7A}"/>
              </a:ext>
            </a:extLst>
          </p:cNvPr>
          <p:cNvSpPr>
            <a:spLocks noGrp="1"/>
          </p:cNvSpPr>
          <p:nvPr>
            <p:ph idx="1"/>
          </p:nvPr>
        </p:nvSpPr>
        <p:spPr/>
        <p:txBody>
          <a:bodyPr/>
          <a:lstStyle/>
          <a:p>
            <a:pPr marL="0" indent="0" algn="ctr">
              <a:buNone/>
            </a:pPr>
            <a:r>
              <a:rPr lang="en-US" dirty="0"/>
              <a:t>Questions? </a:t>
            </a:r>
          </a:p>
        </p:txBody>
      </p:sp>
    </p:spTree>
    <p:extLst>
      <p:ext uri="{BB962C8B-B14F-4D97-AF65-F5344CB8AC3E}">
        <p14:creationId xmlns:p14="http://schemas.microsoft.com/office/powerpoint/2010/main" val="2297051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C3D733C3-B653-5491-933F-23627996AB6D}"/>
              </a:ext>
            </a:extLst>
          </p:cNvPr>
          <p:cNvPicPr>
            <a:picLocks noGrp="1" noChangeAspect="1"/>
          </p:cNvPicPr>
          <p:nvPr>
            <p:ph idx="1"/>
          </p:nvPr>
        </p:nvPicPr>
        <p:blipFill rotWithShape="1">
          <a:blip r:embed="rId2"/>
          <a:srcRect t="9753" r="-1" b="20135"/>
          <a:stretch/>
        </p:blipFill>
        <p:spPr>
          <a:xfrm>
            <a:off x="20" y="1282"/>
            <a:ext cx="9143980" cy="6856718"/>
          </a:xfrm>
          <a:prstGeom prst="rect">
            <a:avLst/>
          </a:prstGeom>
        </p:spPr>
      </p:pic>
    </p:spTree>
    <p:extLst>
      <p:ext uri="{BB962C8B-B14F-4D97-AF65-F5344CB8AC3E}">
        <p14:creationId xmlns:p14="http://schemas.microsoft.com/office/powerpoint/2010/main" val="3079777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88F3457D-FEC9-4E1C-A4FF-C25A8E0A4F39}"/>
              </a:ext>
            </a:extLst>
          </p:cNvPr>
          <p:cNvPicPr>
            <a:picLocks noChangeAspect="1"/>
          </p:cNvPicPr>
          <p:nvPr/>
        </p:nvPicPr>
        <p:blipFill>
          <a:blip r:embed="rId2"/>
          <a:stretch>
            <a:fillRect/>
          </a:stretch>
        </p:blipFill>
        <p:spPr>
          <a:xfrm>
            <a:off x="4679168" y="206618"/>
            <a:ext cx="4464832" cy="569265"/>
          </a:xfrm>
          <a:prstGeom prst="rect">
            <a:avLst/>
          </a:prstGeom>
        </p:spPr>
      </p:pic>
      <p:cxnSp>
        <p:nvCxnSpPr>
          <p:cNvPr id="18" name="Straight Connector 17">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1560" y="3429000"/>
            <a:ext cx="197739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3" name="Picture 12" descr="Text&#10;&#10;Description automatically generated with low confidence">
            <a:extLst>
              <a:ext uri="{FF2B5EF4-FFF2-40B4-BE49-F238E27FC236}">
                <a16:creationId xmlns:a16="http://schemas.microsoft.com/office/drawing/2014/main" id="{7EFF3FA3-F7EB-4C2A-A28A-54E42270415C}"/>
              </a:ext>
            </a:extLst>
          </p:cNvPr>
          <p:cNvPicPr>
            <a:picLocks noChangeAspect="1"/>
          </p:cNvPicPr>
          <p:nvPr/>
        </p:nvPicPr>
        <p:blipFill>
          <a:blip r:embed="rId3"/>
          <a:stretch>
            <a:fillRect/>
          </a:stretch>
        </p:blipFill>
        <p:spPr>
          <a:xfrm>
            <a:off x="4604960" y="948060"/>
            <a:ext cx="4127874" cy="1723386"/>
          </a:xfrm>
          <a:prstGeom prst="rect">
            <a:avLst/>
          </a:prstGeom>
        </p:spPr>
      </p:pic>
      <p:cxnSp>
        <p:nvCxnSpPr>
          <p:cNvPr id="20" name="Straight Connector 19">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Graphical user interface, text, application&#10;&#10;Description automatically generated">
            <a:extLst>
              <a:ext uri="{FF2B5EF4-FFF2-40B4-BE49-F238E27FC236}">
                <a16:creationId xmlns:a16="http://schemas.microsoft.com/office/drawing/2014/main" id="{EFA40A82-6CA2-40C2-BF6B-BF654A6C7EF4}"/>
              </a:ext>
            </a:extLst>
          </p:cNvPr>
          <p:cNvPicPr>
            <a:picLocks noChangeAspect="1"/>
          </p:cNvPicPr>
          <p:nvPr/>
        </p:nvPicPr>
        <p:blipFill>
          <a:blip r:embed="rId4"/>
          <a:stretch>
            <a:fillRect/>
          </a:stretch>
        </p:blipFill>
        <p:spPr>
          <a:xfrm>
            <a:off x="-8547" y="824120"/>
            <a:ext cx="4638435" cy="3873092"/>
          </a:xfrm>
          <a:prstGeom prst="rect">
            <a:avLst/>
          </a:prstGeom>
        </p:spPr>
      </p:pic>
      <p:sp>
        <p:nvSpPr>
          <p:cNvPr id="3" name="Content Placeholder 2">
            <a:extLst>
              <a:ext uri="{FF2B5EF4-FFF2-40B4-BE49-F238E27FC236}">
                <a16:creationId xmlns:a16="http://schemas.microsoft.com/office/drawing/2014/main" id="{DF98522A-DCFE-4377-BCED-BA3E52C702D2}"/>
              </a:ext>
            </a:extLst>
          </p:cNvPr>
          <p:cNvSpPr>
            <a:spLocks noGrp="1"/>
          </p:cNvSpPr>
          <p:nvPr>
            <p:ph idx="4294967295"/>
          </p:nvPr>
        </p:nvSpPr>
        <p:spPr>
          <a:xfrm>
            <a:off x="0" y="2432050"/>
            <a:ext cx="6207125" cy="3319463"/>
          </a:xfrm>
        </p:spPr>
        <p:txBody>
          <a:bodyPr vert="horz" lIns="91440" tIns="45720" rIns="91440" bIns="45720" rtlCol="0" anchor="ctr">
            <a:normAutofit/>
          </a:bodyPr>
          <a:lstStyle/>
          <a:p>
            <a:endParaRPr lang="en-US" sz="1700">
              <a:solidFill>
                <a:schemeClr val="tx1">
                  <a:lumMod val="85000"/>
                  <a:lumOff val="15000"/>
                </a:schemeClr>
              </a:solidFill>
            </a:endParaRPr>
          </a:p>
          <a:p>
            <a:endParaRPr lang="en-US" sz="1700">
              <a:solidFill>
                <a:schemeClr val="tx1">
                  <a:lumMod val="85000"/>
                  <a:lumOff val="15000"/>
                </a:schemeClr>
              </a:solidFill>
            </a:endParaRPr>
          </a:p>
          <a:p>
            <a:endParaRPr lang="en-US" sz="1700">
              <a:solidFill>
                <a:schemeClr val="tx1">
                  <a:lumMod val="85000"/>
                  <a:lumOff val="15000"/>
                </a:schemeClr>
              </a:solidFill>
            </a:endParaRPr>
          </a:p>
        </p:txBody>
      </p:sp>
      <p:pic>
        <p:nvPicPr>
          <p:cNvPr id="15" name="Picture 14" descr="Graphical user interface, text, application&#10;&#10;Description automatically generated">
            <a:extLst>
              <a:ext uri="{FF2B5EF4-FFF2-40B4-BE49-F238E27FC236}">
                <a16:creationId xmlns:a16="http://schemas.microsoft.com/office/drawing/2014/main" id="{EE01228D-7ADE-44EF-8375-55D724753EA3}"/>
              </a:ext>
            </a:extLst>
          </p:cNvPr>
          <p:cNvPicPr>
            <a:picLocks noChangeAspect="1"/>
          </p:cNvPicPr>
          <p:nvPr/>
        </p:nvPicPr>
        <p:blipFill>
          <a:blip r:embed="rId5"/>
          <a:stretch>
            <a:fillRect/>
          </a:stretch>
        </p:blipFill>
        <p:spPr>
          <a:xfrm>
            <a:off x="4604960" y="2795386"/>
            <a:ext cx="4429125" cy="1238250"/>
          </a:xfrm>
          <a:prstGeom prst="rect">
            <a:avLst/>
          </a:prstGeom>
        </p:spPr>
      </p:pic>
      <p:pic>
        <p:nvPicPr>
          <p:cNvPr id="19" name="Picture 18" descr="Text, letter&#10;&#10;Description automatically generated">
            <a:extLst>
              <a:ext uri="{FF2B5EF4-FFF2-40B4-BE49-F238E27FC236}">
                <a16:creationId xmlns:a16="http://schemas.microsoft.com/office/drawing/2014/main" id="{6E7B9C18-A800-479A-A71A-5C4E19D38427}"/>
              </a:ext>
            </a:extLst>
          </p:cNvPr>
          <p:cNvPicPr>
            <a:picLocks noChangeAspect="1"/>
          </p:cNvPicPr>
          <p:nvPr/>
        </p:nvPicPr>
        <p:blipFill>
          <a:blip r:embed="rId6"/>
          <a:stretch>
            <a:fillRect/>
          </a:stretch>
        </p:blipFill>
        <p:spPr>
          <a:xfrm>
            <a:off x="4779781" y="3982560"/>
            <a:ext cx="3894083" cy="1793802"/>
          </a:xfrm>
          <a:prstGeom prst="rect">
            <a:avLst/>
          </a:prstGeom>
        </p:spPr>
      </p:pic>
    </p:spTree>
    <p:extLst>
      <p:ext uri="{BB962C8B-B14F-4D97-AF65-F5344CB8AC3E}">
        <p14:creationId xmlns:p14="http://schemas.microsoft.com/office/powerpoint/2010/main" val="3626345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92AD75FE-E7CB-4BF3-ACB3-3AE105E314F8}"/>
              </a:ext>
            </a:extLst>
          </p:cNvPr>
          <p:cNvPicPr>
            <a:picLocks noChangeAspect="1"/>
          </p:cNvPicPr>
          <p:nvPr/>
        </p:nvPicPr>
        <p:blipFill>
          <a:blip r:embed="rId2"/>
          <a:stretch>
            <a:fillRect/>
          </a:stretch>
        </p:blipFill>
        <p:spPr>
          <a:xfrm>
            <a:off x="98963" y="419449"/>
            <a:ext cx="3696968" cy="4234212"/>
          </a:xfrm>
          <a:prstGeom prst="rect">
            <a:avLst/>
          </a:prstGeom>
        </p:spPr>
      </p:pic>
      <p:pic>
        <p:nvPicPr>
          <p:cNvPr id="5" name="Picture 4" descr="Text, letter&#10;&#10;Description automatically generated">
            <a:extLst>
              <a:ext uri="{FF2B5EF4-FFF2-40B4-BE49-F238E27FC236}">
                <a16:creationId xmlns:a16="http://schemas.microsoft.com/office/drawing/2014/main" id="{941F4763-FD97-4078-BCC7-7DF12F665EAB}"/>
              </a:ext>
            </a:extLst>
          </p:cNvPr>
          <p:cNvPicPr>
            <a:picLocks noChangeAspect="1"/>
          </p:cNvPicPr>
          <p:nvPr/>
        </p:nvPicPr>
        <p:blipFill>
          <a:blip r:embed="rId3"/>
          <a:stretch>
            <a:fillRect/>
          </a:stretch>
        </p:blipFill>
        <p:spPr>
          <a:xfrm>
            <a:off x="4431680" y="419449"/>
            <a:ext cx="4521079" cy="5113220"/>
          </a:xfrm>
          <a:prstGeom prst="rect">
            <a:avLst/>
          </a:prstGeom>
        </p:spPr>
      </p:pic>
      <p:sp>
        <p:nvSpPr>
          <p:cNvPr id="2" name="TextBox 1">
            <a:extLst>
              <a:ext uri="{FF2B5EF4-FFF2-40B4-BE49-F238E27FC236}">
                <a16:creationId xmlns:a16="http://schemas.microsoft.com/office/drawing/2014/main" id="{C6320BB8-CC91-55E6-7A5E-EF468D6D035D}"/>
              </a:ext>
            </a:extLst>
          </p:cNvPr>
          <p:cNvSpPr txBox="1"/>
          <p:nvPr/>
        </p:nvSpPr>
        <p:spPr>
          <a:xfrm>
            <a:off x="2823954" y="4653661"/>
            <a:ext cx="3056728" cy="369332"/>
          </a:xfrm>
          <a:prstGeom prst="rect">
            <a:avLst/>
          </a:prstGeom>
          <a:noFill/>
        </p:spPr>
        <p:txBody>
          <a:bodyPr wrap="square" rtlCol="0">
            <a:spAutoFit/>
          </a:bodyPr>
          <a:lstStyle/>
          <a:p>
            <a:r>
              <a:rPr lang="en-US" b="1" dirty="0">
                <a:solidFill>
                  <a:srgbClr val="FF0000"/>
                </a:solidFill>
              </a:rPr>
              <a:t>$60,456.783 in 2023 dollars</a:t>
            </a:r>
          </a:p>
        </p:txBody>
      </p:sp>
    </p:spTree>
    <p:extLst>
      <p:ext uri="{BB962C8B-B14F-4D97-AF65-F5344CB8AC3E}">
        <p14:creationId xmlns:p14="http://schemas.microsoft.com/office/powerpoint/2010/main" val="1851372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0D0BA47-FBBD-44B5-B0CA-750A8F46B89A}"/>
              </a:ext>
            </a:extLst>
          </p:cNvPr>
          <p:cNvPicPr/>
          <p:nvPr/>
        </p:nvPicPr>
        <p:blipFill rotWithShape="1">
          <a:blip r:embed="rId2">
            <a:extLst>
              <a:ext uri="{28A0092B-C50C-407E-A947-70E740481C1C}">
                <a14:useLocalDpi xmlns:a14="http://schemas.microsoft.com/office/drawing/2010/main" val="0"/>
              </a:ext>
            </a:extLst>
          </a:blip>
          <a:srcRect l="36020" r="24957" b="-1"/>
          <a:stretch/>
        </p:blipFill>
        <p:spPr bwMode="auto">
          <a:xfrm>
            <a:off x="4584033" y="1722891"/>
            <a:ext cx="4178144" cy="3174095"/>
          </a:xfrm>
          <a:prstGeom prst="rect">
            <a:avLst/>
          </a:prstGeom>
          <a:noFill/>
        </p:spPr>
      </p:pic>
      <p:cxnSp>
        <p:nvCxnSpPr>
          <p:cNvPr id="41" name="Straight Connector 40">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ext, nature&#10;&#10;Description automatically generated">
            <a:extLst>
              <a:ext uri="{FF2B5EF4-FFF2-40B4-BE49-F238E27FC236}">
                <a16:creationId xmlns:a16="http://schemas.microsoft.com/office/drawing/2014/main" id="{5EC2779C-E1AB-4656-9117-FC0984082793}"/>
              </a:ext>
            </a:extLst>
          </p:cNvPr>
          <p:cNvPicPr>
            <a:picLocks noChangeAspect="1"/>
          </p:cNvPicPr>
          <p:nvPr/>
        </p:nvPicPr>
        <p:blipFill rotWithShape="1">
          <a:blip r:embed="rId3"/>
          <a:srcRect l="1130" r="8967" b="-2"/>
          <a:stretch/>
        </p:blipFill>
        <p:spPr>
          <a:xfrm>
            <a:off x="473345" y="1603829"/>
            <a:ext cx="3971037" cy="3412218"/>
          </a:xfrm>
          <a:prstGeom prst="rect">
            <a:avLst/>
          </a:prstGeom>
        </p:spPr>
      </p:pic>
    </p:spTree>
    <p:extLst>
      <p:ext uri="{BB962C8B-B14F-4D97-AF65-F5344CB8AC3E}">
        <p14:creationId xmlns:p14="http://schemas.microsoft.com/office/powerpoint/2010/main" val="2986266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newspaper with text&#10;&#10;Description automatically generated with low confidence">
            <a:extLst>
              <a:ext uri="{FF2B5EF4-FFF2-40B4-BE49-F238E27FC236}">
                <a16:creationId xmlns:a16="http://schemas.microsoft.com/office/drawing/2014/main" id="{9E4153BD-8D37-4B54-8DB0-9FB3CD2F5AF2}"/>
              </a:ext>
            </a:extLst>
          </p:cNvPr>
          <p:cNvPicPr>
            <a:picLocks noChangeAspect="1"/>
          </p:cNvPicPr>
          <p:nvPr/>
        </p:nvPicPr>
        <p:blipFill>
          <a:blip r:embed="rId2"/>
          <a:stretch>
            <a:fillRect/>
          </a:stretch>
        </p:blipFill>
        <p:spPr>
          <a:xfrm>
            <a:off x="357758" y="989901"/>
            <a:ext cx="5692163" cy="4639112"/>
          </a:xfrm>
          <a:prstGeom prst="rect">
            <a:avLst/>
          </a:prstGeom>
        </p:spPr>
      </p:pic>
      <p:pic>
        <p:nvPicPr>
          <p:cNvPr id="7" name="Picture 6" descr="A close-up of a document&#10;&#10;Description automatically generated with medium confidence">
            <a:extLst>
              <a:ext uri="{FF2B5EF4-FFF2-40B4-BE49-F238E27FC236}">
                <a16:creationId xmlns:a16="http://schemas.microsoft.com/office/drawing/2014/main" id="{FB11377C-14C0-4AD0-8CBB-EE25BACE6BF9}"/>
              </a:ext>
            </a:extLst>
          </p:cNvPr>
          <p:cNvPicPr>
            <a:picLocks noChangeAspect="1"/>
          </p:cNvPicPr>
          <p:nvPr/>
        </p:nvPicPr>
        <p:blipFill>
          <a:blip r:embed="rId3"/>
          <a:stretch>
            <a:fillRect/>
          </a:stretch>
        </p:blipFill>
        <p:spPr>
          <a:xfrm>
            <a:off x="6308477" y="480060"/>
            <a:ext cx="2105681" cy="5700970"/>
          </a:xfrm>
          <a:prstGeom prst="rect">
            <a:avLst/>
          </a:prstGeom>
        </p:spPr>
      </p:pic>
    </p:spTree>
    <p:extLst>
      <p:ext uri="{BB962C8B-B14F-4D97-AF65-F5344CB8AC3E}">
        <p14:creationId xmlns:p14="http://schemas.microsoft.com/office/powerpoint/2010/main" val="360188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iablo Canyon | San Onofre Safety">
            <a:extLst>
              <a:ext uri="{FF2B5EF4-FFF2-40B4-BE49-F238E27FC236}">
                <a16:creationId xmlns:a16="http://schemas.microsoft.com/office/drawing/2014/main" id="{2EC78785-524E-C342-DE7A-D299936095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482" b="1"/>
          <a:stretch/>
        </p:blipFill>
        <p:spPr bwMode="auto">
          <a:xfrm>
            <a:off x="1891767" y="10"/>
            <a:ext cx="725223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74E4F4-6F6D-5D38-35C9-39F80220B98A}"/>
              </a:ext>
            </a:extLst>
          </p:cNvPr>
          <p:cNvSpPr>
            <a:spLocks noGrp="1"/>
          </p:cNvSpPr>
          <p:nvPr>
            <p:ph type="title"/>
          </p:nvPr>
        </p:nvSpPr>
        <p:spPr>
          <a:xfrm>
            <a:off x="91755" y="188956"/>
            <a:ext cx="4639636" cy="1212005"/>
          </a:xfrm>
        </p:spPr>
        <p:txBody>
          <a:bodyPr>
            <a:normAutofit/>
          </a:bodyPr>
          <a:lstStyle/>
          <a:p>
            <a:r>
              <a:rPr lang="en-US" sz="3500" b="1" dirty="0"/>
              <a:t>Big Changes Since 2021:</a:t>
            </a:r>
          </a:p>
        </p:txBody>
      </p:sp>
      <p:sp>
        <p:nvSpPr>
          <p:cNvPr id="3" name="Content Placeholder 2">
            <a:extLst>
              <a:ext uri="{FF2B5EF4-FFF2-40B4-BE49-F238E27FC236}">
                <a16:creationId xmlns:a16="http://schemas.microsoft.com/office/drawing/2014/main" id="{6F42AA43-C287-EB05-7ED9-A7521C9E630B}"/>
              </a:ext>
            </a:extLst>
          </p:cNvPr>
          <p:cNvSpPr>
            <a:spLocks noGrp="1"/>
          </p:cNvSpPr>
          <p:nvPr>
            <p:ph idx="1"/>
          </p:nvPr>
        </p:nvSpPr>
        <p:spPr>
          <a:xfrm>
            <a:off x="628650" y="2434201"/>
            <a:ext cx="2866641" cy="3742762"/>
          </a:xfrm>
        </p:spPr>
        <p:txBody>
          <a:bodyPr>
            <a:normAutofit/>
          </a:bodyPr>
          <a:lstStyle/>
          <a:p>
            <a:r>
              <a:rPr lang="en-US" sz="2400" dirty="0"/>
              <a:t>SB 846 and extended operations</a:t>
            </a:r>
          </a:p>
          <a:p>
            <a:pPr marL="0" indent="0">
              <a:buNone/>
            </a:pPr>
            <a:endParaRPr lang="en-US" sz="2400" dirty="0"/>
          </a:p>
          <a:p>
            <a:r>
              <a:rPr lang="en-US" sz="2400" dirty="0"/>
              <a:t>Draft EIR about to be released. </a:t>
            </a:r>
          </a:p>
          <a:p>
            <a:endParaRPr lang="en-US" sz="1700" dirty="0"/>
          </a:p>
        </p:txBody>
      </p:sp>
    </p:spTree>
    <p:extLst>
      <p:ext uri="{BB962C8B-B14F-4D97-AF65-F5344CB8AC3E}">
        <p14:creationId xmlns:p14="http://schemas.microsoft.com/office/powerpoint/2010/main" val="15423504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4x3+-+White+(Seal)" id="{44B703DF-F96F-48A7-9564-5E047D127607}" vid="{A9DAAE37-F9E5-4A53-8787-85764F2D4E23}"/>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10BBC66-2368-4E11-BFEA-26F1658FECB1}">
  <we:reference id="22ff87a5-132f-4d52-9e97-94d888e4dd91" version="3.4.0.0" store="EXCatalog" storeType="EXCatalog"/>
  <we:alternateReferences>
    <we:reference id="WA104380050" version="3.4.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11970</TotalTime>
  <Words>1085</Words>
  <Application>Microsoft Office PowerPoint</Application>
  <PresentationFormat>On-screen Show (4:3)</PresentationFormat>
  <Paragraphs>130</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Ink Free</vt:lpstr>
      <vt:lpstr>Open Sans</vt:lpstr>
      <vt:lpstr>Open Sans Extrabold</vt:lpstr>
      <vt:lpstr>Verdana</vt:lpstr>
      <vt:lpstr>Office Theme</vt:lpstr>
      <vt:lpstr>PowerPoint Presentation</vt:lpstr>
      <vt:lpstr>PowerPoint Presentation</vt:lpstr>
      <vt:lpstr>Brief Background on DCPP </vt:lpstr>
      <vt:lpstr>PowerPoint Presentation</vt:lpstr>
      <vt:lpstr>PowerPoint Presentation</vt:lpstr>
      <vt:lpstr>PowerPoint Presentation</vt:lpstr>
      <vt:lpstr>PowerPoint Presentation</vt:lpstr>
      <vt:lpstr>PowerPoint Presentation</vt:lpstr>
      <vt:lpstr>Big Changes Since 2021:</vt:lpstr>
      <vt:lpstr>Main Agencies involved:</vt:lpstr>
      <vt:lpstr>Agency Jurisdictions</vt:lpstr>
      <vt:lpstr>Draft EIR</vt:lpstr>
      <vt:lpstr>PowerPoint Presentation</vt:lpstr>
      <vt:lpstr>PowerPoint Presentation</vt:lpstr>
      <vt:lpstr>New facilities and facilities to remain:</vt:lpstr>
      <vt:lpstr>EIR looked at the following:</vt:lpstr>
      <vt:lpstr>Major EIR Issues</vt:lpstr>
      <vt:lpstr>Major EIR and Policy Issues</vt:lpstr>
      <vt:lpstr>Impacts to  Cultural Resources:</vt:lpstr>
      <vt:lpstr>Coastal Access Policies </vt:lpstr>
      <vt:lpstr>Coastal Access Policies</vt:lpstr>
      <vt:lpstr>So what can the public expect in the draft EIR regarding coastal access?</vt:lpstr>
      <vt:lpstr>PowerPoint Presentation</vt:lpstr>
      <vt:lpstr>PowerPoint Presentation</vt:lpstr>
      <vt:lpstr>Transportation</vt:lpstr>
      <vt:lpstr>Air Quality and GHG</vt:lpstr>
      <vt:lpstr>Removal of Discharge Structure and Shoreline Armoring</vt:lpstr>
      <vt:lpstr>Discharge Structure Removal &amp; Shoreline Armoring</vt:lpstr>
      <vt:lpstr>Final Comments: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Ansolabehere</dc:creator>
  <cp:lastModifiedBy>Jon Ansolabehere</cp:lastModifiedBy>
  <cp:revision>47</cp:revision>
  <cp:lastPrinted>2023-07-20T16:41:12Z</cp:lastPrinted>
  <dcterms:created xsi:type="dcterms:W3CDTF">2019-08-29T18:36:24Z</dcterms:created>
  <dcterms:modified xsi:type="dcterms:W3CDTF">2023-07-20T17:06:28Z</dcterms:modified>
</cp:coreProperties>
</file>