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5" r:id="rId8"/>
    <p:sldId id="267" r:id="rId9"/>
    <p:sldId id="268" r:id="rId10"/>
    <p:sldId id="266" r:id="rId11"/>
    <p:sldId id="269" r:id="rId12"/>
    <p:sldId id="274" r:id="rId13"/>
    <p:sldId id="270" r:id="rId14"/>
    <p:sldId id="271" r:id="rId15"/>
    <p:sldId id="272" r:id="rId16"/>
    <p:sldId id="275" r:id="rId17"/>
    <p:sldId id="278" r:id="rId18"/>
    <p:sldId id="279" r:id="rId19"/>
    <p:sldId id="280" r:id="rId20"/>
    <p:sldId id="281" r:id="rId21"/>
    <p:sldId id="273" r:id="rId22"/>
    <p:sldId id="282" r:id="rId23"/>
    <p:sldId id="260" r:id="rId24"/>
    <p:sldId id="276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0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05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6192DE77-BEA7-4474-AE61-CFED22B29CD3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7597DFE-E349-4A4C-A329-83FBB50199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91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DE77-BEA7-4474-AE61-CFED22B29CD3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7DFE-E349-4A4C-A329-83FBB50199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3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DE77-BEA7-4474-AE61-CFED22B29CD3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7DFE-E349-4A4C-A329-83FBB50199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9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DE77-BEA7-4474-AE61-CFED22B29CD3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7DFE-E349-4A4C-A329-83FBB50199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DE77-BEA7-4474-AE61-CFED22B29CD3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7DFE-E349-4A4C-A329-83FBB50199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957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DE77-BEA7-4474-AE61-CFED22B29CD3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7DFE-E349-4A4C-A329-83FBB50199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02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DE77-BEA7-4474-AE61-CFED22B29CD3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7DFE-E349-4A4C-A329-83FBB50199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3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DE77-BEA7-4474-AE61-CFED22B29CD3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7DFE-E349-4A4C-A329-83FBB50199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0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DE77-BEA7-4474-AE61-CFED22B29CD3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7DFE-E349-4A4C-A329-83FBB50199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DE77-BEA7-4474-AE61-CFED22B29CD3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7DFE-E349-4A4C-A329-83FBB50199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52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DE77-BEA7-4474-AE61-CFED22B29CD3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7DFE-E349-4A4C-A329-83FBB50199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3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192DE77-BEA7-4474-AE61-CFED22B29CD3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7597DFE-E349-4A4C-A329-83FBB50199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2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and black logo&#10;&#10;Description automatically generated">
            <a:extLst>
              <a:ext uri="{FF2B5EF4-FFF2-40B4-BE49-F238E27FC236}">
                <a16:creationId xmlns:a16="http://schemas.microsoft.com/office/drawing/2014/main" id="{420DAD28-C00B-0FB1-0688-ED42177A72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79" b="24943"/>
          <a:stretch/>
        </p:blipFill>
        <p:spPr>
          <a:xfrm>
            <a:off x="831658" y="195263"/>
            <a:ext cx="7480684" cy="16459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845FC3-C644-2ED7-4DCD-671CD3391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404" y="2533558"/>
            <a:ext cx="7063740" cy="1878980"/>
          </a:xfrm>
        </p:spPr>
        <p:txBody>
          <a:bodyPr>
            <a:normAutofit/>
          </a:bodyPr>
          <a:lstStyle/>
          <a:p>
            <a:r>
              <a:rPr lang="en-US" sz="4800" cap="small" dirty="0">
                <a:latin typeface="Posterama" panose="020B0504020200020000" pitchFamily="34" charset="0"/>
                <a:cs typeface="Posterama" panose="020B0504020200020000" pitchFamily="34" charset="0"/>
              </a:rPr>
              <a:t>Employment Discharge:</a:t>
            </a:r>
            <a:br>
              <a:rPr lang="en-US" sz="4800" cap="small" dirty="0">
                <a:latin typeface="Posterama" panose="020B0504020200020000" pitchFamily="34" charset="0"/>
                <a:cs typeface="Posterama" panose="020B0504020200020000" pitchFamily="34" charset="0"/>
              </a:rPr>
            </a:br>
            <a:r>
              <a:rPr lang="en-US" sz="3600" cap="small" dirty="0">
                <a:latin typeface="Posterama" panose="020B0504020200020000" pitchFamily="34" charset="0"/>
                <a:cs typeface="Posterama" panose="020B0504020200020000" pitchFamily="34" charset="0"/>
              </a:rPr>
              <a:t>Employment Market Changes since Covid-19</a:t>
            </a:r>
            <a:endParaRPr lang="en-US" sz="4800" cap="small" dirty="0">
              <a:latin typeface="Posterama" panose="020B0504020200020000" pitchFamily="34" charset="0"/>
              <a:cs typeface="Posterama" panose="020B0504020200020000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AB5CF-9273-A9A4-C6EB-AB2500F6C8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404" y="4971097"/>
            <a:ext cx="7063740" cy="1691640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Prof. Dan Scheitrum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August 17, 2023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San Luis Obispo County Bar Association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Continuing Legal Education Presentation</a:t>
            </a:r>
          </a:p>
        </p:txBody>
      </p:sp>
    </p:spTree>
    <p:extLst>
      <p:ext uri="{BB962C8B-B14F-4D97-AF65-F5344CB8AC3E}">
        <p14:creationId xmlns:p14="http://schemas.microsoft.com/office/powerpoint/2010/main" val="81254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Duration of Loss</a:t>
            </a:r>
            <a:r>
              <a:rPr lang="en-US" sz="4000" dirty="0"/>
              <a:t> </a:t>
            </a:r>
            <a:r>
              <a:rPr lang="en-US" sz="200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253331"/>
            <a:ext cx="6446520" cy="4351337"/>
          </a:xfrm>
        </p:spPr>
        <p:txBody>
          <a:bodyPr>
            <a:normAutofit/>
          </a:bodyPr>
          <a:lstStyle/>
          <a:p>
            <a:r>
              <a:rPr lang="en-US" sz="2400" dirty="0"/>
              <a:t>Depends on many factors </a:t>
            </a:r>
          </a:p>
          <a:p>
            <a:pPr lvl="1"/>
            <a:r>
              <a:rPr lang="en-US" sz="2000" dirty="0"/>
              <a:t>Nature of dispute</a:t>
            </a:r>
          </a:p>
          <a:p>
            <a:pPr lvl="1"/>
            <a:r>
              <a:rPr lang="en-US" sz="2000" dirty="0"/>
              <a:t>Reinstatement</a:t>
            </a:r>
          </a:p>
          <a:p>
            <a:pPr lvl="1"/>
            <a:r>
              <a:rPr lang="en-US" sz="2000" dirty="0"/>
              <a:t>Mitigation Employment</a:t>
            </a:r>
          </a:p>
          <a:p>
            <a:pPr lvl="1"/>
            <a:r>
              <a:rPr lang="en-US" sz="1800" dirty="0"/>
              <a:t>Duration of expected employment with separating employer</a:t>
            </a:r>
          </a:p>
          <a:p>
            <a:pPr lvl="2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Mitigation employment not available? Only available at lesser level? Losses may continue into the future</a:t>
            </a:r>
          </a:p>
          <a:p>
            <a:pPr lvl="2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Without permanent occupational/reputational harm, losses are generally warranted through the end of employee’s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expected employment relationship with defendant employer</a:t>
            </a:r>
          </a:p>
          <a:p>
            <a:pPr lvl="2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How to determine this?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820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Duration of Loss</a:t>
            </a:r>
            <a:r>
              <a:rPr lang="en-US" sz="4000" dirty="0"/>
              <a:t> </a:t>
            </a:r>
            <a:r>
              <a:rPr lang="en-US" sz="200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253331"/>
            <a:ext cx="6446520" cy="4351337"/>
          </a:xfrm>
        </p:spPr>
        <p:txBody>
          <a:bodyPr>
            <a:normAutofit/>
          </a:bodyPr>
          <a:lstStyle/>
          <a:p>
            <a:r>
              <a:rPr lang="en-US" sz="2400" dirty="0"/>
              <a:t>Length of reasonable job search</a:t>
            </a:r>
          </a:p>
          <a:p>
            <a:pPr lvl="1"/>
            <a:r>
              <a:rPr lang="en-US" sz="2000" dirty="0"/>
              <a:t>Rule of thumb</a:t>
            </a:r>
          </a:p>
          <a:p>
            <a:pPr lvl="2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Six months</a:t>
            </a:r>
          </a:p>
          <a:p>
            <a:pPr lvl="2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One month per $10k of salary</a:t>
            </a:r>
          </a:p>
          <a:p>
            <a:pPr lvl="1"/>
            <a:r>
              <a:rPr lang="en-US" sz="2000" dirty="0"/>
              <a:t>Data-driven</a:t>
            </a:r>
          </a:p>
          <a:p>
            <a:pPr lvl="2"/>
            <a:r>
              <a:rPr lang="en-US" sz="1800" dirty="0"/>
              <a:t>U.S. BLS: Duration of Unemployment</a:t>
            </a:r>
          </a:p>
          <a:p>
            <a:pPr lvl="3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June 2023 Median: 8.7 weeks</a:t>
            </a:r>
          </a:p>
          <a:p>
            <a:pPr lvl="3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June 2023 Average: 20.7 weeks</a:t>
            </a:r>
          </a:p>
          <a:p>
            <a:pPr lvl="3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Depends on state of economy &amp; job market</a:t>
            </a:r>
          </a:p>
          <a:p>
            <a:pPr lvl="3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Changes over time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96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Duration of Loss</a:t>
            </a:r>
            <a:r>
              <a:rPr lang="en-US" sz="4000" dirty="0"/>
              <a:t> </a:t>
            </a:r>
            <a:r>
              <a:rPr lang="en-US" sz="200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253331"/>
            <a:ext cx="6446520" cy="4351337"/>
          </a:xfrm>
        </p:spPr>
        <p:txBody>
          <a:bodyPr>
            <a:normAutofit/>
          </a:bodyPr>
          <a:lstStyle/>
          <a:p>
            <a:r>
              <a:rPr lang="en-US" sz="2400" dirty="0"/>
              <a:t>Length of reasonable job search</a:t>
            </a:r>
          </a:p>
          <a:p>
            <a:pPr lvl="1"/>
            <a:r>
              <a:rPr lang="en-US" sz="2000" dirty="0"/>
              <a:t>Rule of thumb</a:t>
            </a:r>
          </a:p>
          <a:p>
            <a:pPr lvl="2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Six months – no basis</a:t>
            </a:r>
          </a:p>
          <a:p>
            <a:pPr lvl="2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One month per $10k of salary – no basis</a:t>
            </a:r>
          </a:p>
          <a:p>
            <a:pPr lvl="1"/>
            <a:r>
              <a:rPr lang="en-US" sz="2000" dirty="0"/>
              <a:t>Data-driven</a:t>
            </a:r>
          </a:p>
          <a:p>
            <a:pPr lvl="2"/>
            <a:r>
              <a:rPr lang="en-US" sz="1800" dirty="0"/>
              <a:t>U.S. BLS: Duration of Unemployment</a:t>
            </a:r>
          </a:p>
          <a:p>
            <a:pPr lvl="3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June 2023 Median: 8.7 weeks</a:t>
            </a:r>
          </a:p>
          <a:p>
            <a:pPr lvl="3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June 2023 Average: 20.7 weeks</a:t>
            </a:r>
          </a:p>
          <a:p>
            <a:pPr lvl="3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Depends on state of economy &amp; job market</a:t>
            </a:r>
          </a:p>
          <a:p>
            <a:pPr lvl="3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Changes over time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160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Duration of Loss</a:t>
            </a:r>
            <a:r>
              <a:rPr lang="en-US" sz="4000" dirty="0"/>
              <a:t> </a:t>
            </a:r>
            <a:r>
              <a:rPr lang="en-US" sz="2000" dirty="0"/>
              <a:t>(cont.)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574542-D7FB-3ADB-703D-3342E111F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412" y="1244290"/>
            <a:ext cx="6017342" cy="436942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8B6CA3-68D9-9B43-0C01-5BCF763C1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5639942"/>
            <a:ext cx="7187331" cy="443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Source: U.S. Bureau of Labor Statistics</a:t>
            </a:r>
          </a:p>
        </p:txBody>
      </p:sp>
    </p:spTree>
    <p:extLst>
      <p:ext uri="{BB962C8B-B14F-4D97-AF65-F5344CB8AC3E}">
        <p14:creationId xmlns:p14="http://schemas.microsoft.com/office/powerpoint/2010/main" val="3891948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Duration of Loss</a:t>
            </a:r>
            <a:r>
              <a:rPr lang="en-US" sz="4000" dirty="0"/>
              <a:t> </a:t>
            </a:r>
            <a:r>
              <a:rPr lang="en-US" sz="2000" dirty="0"/>
              <a:t>(cont.)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8B6CA3-68D9-9B43-0C01-5BCF763C1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5639942"/>
            <a:ext cx="7187331" cy="443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Source: U.S. Bureau of Labor Statistics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1EE83A-0EB1-754C-9FA4-38DC9CEB2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049" y="1199269"/>
            <a:ext cx="6115465" cy="444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334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Duration of Loss</a:t>
            </a:r>
            <a:r>
              <a:rPr lang="en-US" sz="4000" dirty="0"/>
              <a:t> </a:t>
            </a:r>
            <a:r>
              <a:rPr lang="en-US" sz="200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253331"/>
            <a:ext cx="6446520" cy="4926808"/>
          </a:xfrm>
        </p:spPr>
        <p:txBody>
          <a:bodyPr>
            <a:normAutofit/>
          </a:bodyPr>
          <a:lstStyle/>
          <a:p>
            <a:r>
              <a:rPr lang="en-US" sz="2400" dirty="0"/>
              <a:t>Duration of expected employment with separating employer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Function of employee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age, industry, education, labor market, and tenure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with employer at time of separation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Baum, Charles L. "Employee tenure and economic losses in wrongful termination cases."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Journal of Forensic Economics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24.1 (2013): 41-66.</a:t>
            </a:r>
          </a:p>
          <a:p>
            <a:pPr lvl="1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Economic model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that calculates hazard rate—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likelihood of separation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—for employees specific to their demographic and employment characteristics and the industry and job market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Can be used to calculate likelihoods into the future of employee remaining employed with defendant employer into the future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Economist may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stop loss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calculation when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likelihood falls below 50%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9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Duration of Loss</a:t>
            </a:r>
            <a:r>
              <a:rPr lang="en-US" sz="4000" dirty="0"/>
              <a:t> </a:t>
            </a:r>
            <a:r>
              <a:rPr lang="en-US" sz="200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116" y="1115056"/>
            <a:ext cx="7118158" cy="2480097"/>
          </a:xfrm>
        </p:spPr>
        <p:txBody>
          <a:bodyPr>
            <a:normAutofit/>
          </a:bodyPr>
          <a:lstStyle/>
          <a:p>
            <a:r>
              <a:rPr lang="en-US" sz="2400" dirty="0"/>
              <a:t>Consider an allegedly wrongfully terminated: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40-year-old man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Restaurant Server 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5 years of employment with employer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Unemployment rate is 4%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HS Diploma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76DCE0-388A-F5F8-D723-C62CD6B81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854" y="3595153"/>
            <a:ext cx="6908292" cy="251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12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Duration of Loss</a:t>
            </a:r>
            <a:r>
              <a:rPr lang="en-US" sz="4000" dirty="0"/>
              <a:t> </a:t>
            </a:r>
            <a:r>
              <a:rPr lang="en-US" sz="200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116" y="1115056"/>
            <a:ext cx="7118158" cy="2480097"/>
          </a:xfrm>
        </p:spPr>
        <p:txBody>
          <a:bodyPr>
            <a:normAutofit/>
          </a:bodyPr>
          <a:lstStyle/>
          <a:p>
            <a:r>
              <a:rPr lang="en-US" sz="2400" dirty="0"/>
              <a:t>Consider an allegedly wrongfully terminated: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40-year-old man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Restaurant Server</a:t>
            </a:r>
          </a:p>
          <a:p>
            <a:pPr lvl="1"/>
            <a:r>
              <a:rPr lang="en-US" sz="2200" strike="sngStrike" dirty="0">
                <a:solidFill>
                  <a:schemeClr val="accent2">
                    <a:lumMod val="75000"/>
                  </a:schemeClr>
                </a:solidFill>
              </a:rPr>
              <a:t>5 years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of employment with employer </a:t>
            </a:r>
            <a:r>
              <a:rPr lang="en-US" sz="2200" b="1" dirty="0">
                <a:solidFill>
                  <a:srgbClr val="C00000"/>
                </a:solidFill>
              </a:rPr>
              <a:t>2 years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Unemployment rate is 4%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HS Diploma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76DCE0-388A-F5F8-D723-C62CD6B81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854" y="3595153"/>
            <a:ext cx="6908292" cy="25161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100265-C9A2-9167-BD5F-6F5AF9D1AE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854" y="3593852"/>
            <a:ext cx="6908292" cy="251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84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Duration of Loss</a:t>
            </a:r>
            <a:r>
              <a:rPr lang="en-US" sz="4000" dirty="0"/>
              <a:t> </a:t>
            </a:r>
            <a:r>
              <a:rPr lang="en-US" sz="200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116" y="1115056"/>
            <a:ext cx="7118158" cy="2480097"/>
          </a:xfrm>
        </p:spPr>
        <p:txBody>
          <a:bodyPr>
            <a:normAutofit/>
          </a:bodyPr>
          <a:lstStyle/>
          <a:p>
            <a:r>
              <a:rPr lang="en-US" sz="2400" dirty="0"/>
              <a:t>Consider an allegedly wrongfully terminated: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40-year-old man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Restaurant Server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5 years of employment with employer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Unemployment rate is </a:t>
            </a:r>
            <a:r>
              <a:rPr lang="en-US" sz="2200" strike="sngStrike" dirty="0">
                <a:solidFill>
                  <a:schemeClr val="accent2">
                    <a:lumMod val="75000"/>
                  </a:schemeClr>
                </a:solidFill>
              </a:rPr>
              <a:t>4%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2200" b="1" dirty="0">
                <a:solidFill>
                  <a:srgbClr val="C00000"/>
                </a:solidFill>
              </a:rPr>
              <a:t>8%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HS Diploma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76DCE0-388A-F5F8-D723-C62CD6B81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854" y="3595153"/>
            <a:ext cx="6908292" cy="25161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FBF25B-5DB3-1B54-9A68-25577185B7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854" y="3595153"/>
            <a:ext cx="6908292" cy="251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487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Duration of Loss</a:t>
            </a:r>
            <a:r>
              <a:rPr lang="en-US" sz="4000" dirty="0"/>
              <a:t> </a:t>
            </a:r>
            <a:r>
              <a:rPr lang="en-US" sz="200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116" y="1115056"/>
            <a:ext cx="7118158" cy="2480097"/>
          </a:xfrm>
        </p:spPr>
        <p:txBody>
          <a:bodyPr>
            <a:normAutofit/>
          </a:bodyPr>
          <a:lstStyle/>
          <a:p>
            <a:r>
              <a:rPr lang="en-US" sz="2400" dirty="0"/>
              <a:t>Consider an allegedly wrongfully terminated: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40-year-old man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strike="sngStrike" dirty="0">
                <a:solidFill>
                  <a:schemeClr val="accent2">
                    <a:lumMod val="75000"/>
                  </a:schemeClr>
                </a:solidFill>
              </a:rPr>
              <a:t>Restaurant Server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b="1" dirty="0">
                <a:solidFill>
                  <a:srgbClr val="C00000"/>
                </a:solidFill>
              </a:rPr>
              <a:t>Construction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5 years of employment with employer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Unemployment rate is 4%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HS Diploma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76DCE0-388A-F5F8-D723-C62CD6B81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854" y="3595153"/>
            <a:ext cx="6908292" cy="25161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B47645-28AC-7C4F-DB3E-A952CAC547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854" y="3595153"/>
            <a:ext cx="6908292" cy="251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80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Categories of Employment Discharge Damages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Past Lost Earnings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Wages &amp; benefits</a:t>
            </a:r>
          </a:p>
          <a:p>
            <a:r>
              <a:rPr lang="en-US" sz="2400" dirty="0"/>
              <a:t>Future Lost Earnings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Wages &amp; benefits</a:t>
            </a:r>
          </a:p>
          <a:p>
            <a:r>
              <a:rPr lang="en-US" sz="2400" dirty="0"/>
              <a:t>Other contract damages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Retirement/pension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Stock options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etc.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98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Duration of Loss</a:t>
            </a:r>
            <a:r>
              <a:rPr lang="en-US" sz="4000" dirty="0"/>
              <a:t> </a:t>
            </a:r>
            <a:r>
              <a:rPr lang="en-US" sz="200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116" y="1115056"/>
            <a:ext cx="7118158" cy="2480097"/>
          </a:xfrm>
        </p:spPr>
        <p:txBody>
          <a:bodyPr>
            <a:normAutofit/>
          </a:bodyPr>
          <a:lstStyle/>
          <a:p>
            <a:r>
              <a:rPr lang="en-US" sz="2400" dirty="0"/>
              <a:t>Consider an allegedly wrongfully terminated: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40-year-old man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Solar Sales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5 years of employment with employer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Unemployment rate is 4%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strike="sngStrike" dirty="0">
                <a:solidFill>
                  <a:schemeClr val="accent2">
                    <a:lumMod val="75000"/>
                  </a:schemeClr>
                </a:solidFill>
              </a:rPr>
              <a:t>HS Diploma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b="1" dirty="0">
                <a:solidFill>
                  <a:srgbClr val="C00000"/>
                </a:solidFill>
              </a:rPr>
              <a:t>College Degree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76DCE0-388A-F5F8-D723-C62CD6B81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854" y="3595153"/>
            <a:ext cx="6908292" cy="25161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51AE1A7-E6C2-3154-D56A-4DCA9B3A73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854" y="3595153"/>
            <a:ext cx="6908292" cy="251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063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Wage Growth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253331"/>
            <a:ext cx="6446520" cy="4926808"/>
          </a:xfrm>
        </p:spPr>
        <p:txBody>
          <a:bodyPr>
            <a:normAutofit/>
          </a:bodyPr>
          <a:lstStyle/>
          <a:p>
            <a:r>
              <a:rPr lang="en-US" sz="2400" dirty="0"/>
              <a:t>May be prescribed</a:t>
            </a:r>
          </a:p>
          <a:p>
            <a:pPr lvl="1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Union/government employment</a:t>
            </a:r>
          </a:p>
          <a:p>
            <a:r>
              <a:rPr lang="en-US" sz="2400" dirty="0"/>
              <a:t>Alternatively, turn to market information</a:t>
            </a:r>
          </a:p>
          <a:p>
            <a:pPr lvl="1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Change in average weekly earnings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113F75-D91D-AA66-338E-DD01A78902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931" y="3018142"/>
            <a:ext cx="7465466" cy="316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489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Wage Growth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253331"/>
            <a:ext cx="6446520" cy="4926808"/>
          </a:xfrm>
        </p:spPr>
        <p:txBody>
          <a:bodyPr>
            <a:normAutofit/>
          </a:bodyPr>
          <a:lstStyle/>
          <a:p>
            <a:r>
              <a:rPr lang="en-US" sz="2400" dirty="0"/>
              <a:t>May be prescribed</a:t>
            </a:r>
          </a:p>
          <a:p>
            <a:pPr lvl="1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Union/government employment</a:t>
            </a:r>
          </a:p>
          <a:p>
            <a:r>
              <a:rPr lang="en-US" sz="2400" dirty="0"/>
              <a:t>Alternatively, turn to market information</a:t>
            </a:r>
          </a:p>
          <a:p>
            <a:pPr lvl="1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Change in average weekly earnings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113F75-D91D-AA66-338E-DD01A78902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931" y="3018142"/>
            <a:ext cx="7465466" cy="31619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CBD6E7-5ACB-948F-D1FB-0514BA557A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931" y="3018140"/>
            <a:ext cx="7465466" cy="316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54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Past Lost Earnings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253331"/>
            <a:ext cx="6446520" cy="4351337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But-for Earnings</a:t>
            </a:r>
          </a:p>
          <a:p>
            <a:pPr lvl="1">
              <a:lnSpc>
                <a:spcPct val="120000"/>
              </a:lnSpc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Value of employee’s wages &amp; benefits they would have earned but for the separation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Less Mitigation Earnings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Time to reemployment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Level of mitigation income</a:t>
            </a:r>
          </a:p>
          <a:p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Duration of Loss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Through 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</a:rPr>
              <a:t>time to reemployment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(if mitigation employment at equal or greater level)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Alternatively, through 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</a:rPr>
              <a:t>trial date</a:t>
            </a:r>
          </a:p>
          <a:p>
            <a:r>
              <a:rPr lang="en-US" sz="2400" dirty="0"/>
              <a:t>Earnings Growth Rate</a:t>
            </a:r>
          </a:p>
          <a:p>
            <a:r>
              <a:rPr lang="en-US" sz="2400" dirty="0"/>
              <a:t>Discount Rate – not applicable</a:t>
            </a:r>
            <a:endParaRPr lang="en-US" sz="2200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245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Future Lost Earnings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253331"/>
            <a:ext cx="6446520" cy="4351337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But-for Earnings</a:t>
            </a:r>
          </a:p>
          <a:p>
            <a:pPr lvl="1">
              <a:lnSpc>
                <a:spcPct val="120000"/>
              </a:lnSpc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Value of employee’s wages &amp; benefits they would have earned but for the separation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Less Mitigation Earnings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Time to reemployment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Level of mitigation income</a:t>
            </a:r>
          </a:p>
          <a:p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Duration of Loss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Through 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</a:rPr>
              <a:t>time to reemployment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(if mitigation employment at equal or greater level)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Through 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</a:rPr>
              <a:t>end of likely tenure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with employer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Through 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</a:rPr>
              <a:t>end of worklife expectancy</a:t>
            </a:r>
          </a:p>
          <a:p>
            <a:r>
              <a:rPr lang="en-US" sz="2400" dirty="0"/>
              <a:t>Earnings Growth Rate</a:t>
            </a:r>
          </a:p>
          <a:p>
            <a:r>
              <a:rPr lang="en-US" sz="2400" dirty="0"/>
              <a:t>Discount Rate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38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4406" y="838572"/>
            <a:ext cx="3326743" cy="132556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dirty="0"/>
              <a:t>Thank you!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4FF6265-6996-ED5A-199F-0F1D9FC9DCAC}"/>
              </a:ext>
            </a:extLst>
          </p:cNvPr>
          <p:cNvSpPr txBox="1">
            <a:spLocks/>
          </p:cNvSpPr>
          <p:nvPr/>
        </p:nvSpPr>
        <p:spPr>
          <a:xfrm>
            <a:off x="941164" y="4322345"/>
            <a:ext cx="6003816" cy="18577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2500" dirty="0"/>
              <a:t>Prof. Dan Scheitrum</a:t>
            </a:r>
          </a:p>
          <a:p>
            <a:pPr algn="ctr">
              <a:lnSpc>
                <a:spcPct val="120000"/>
              </a:lnSpc>
            </a:pP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Scheitrum Consulting, LLC</a:t>
            </a:r>
          </a:p>
          <a:p>
            <a:pPr algn="ctr">
              <a:lnSpc>
                <a:spcPct val="120000"/>
              </a:lnSpc>
            </a:pP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dpscheitrum@scheitrumecon.com</a:t>
            </a:r>
          </a:p>
          <a:p>
            <a:pPr algn="ctr">
              <a:lnSpc>
                <a:spcPct val="120000"/>
              </a:lnSpc>
            </a:pP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805-316-7175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9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Components of Lost Earnings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253331"/>
            <a:ext cx="6446520" cy="4351337"/>
          </a:xfrm>
        </p:spPr>
        <p:txBody>
          <a:bodyPr>
            <a:normAutofit/>
          </a:bodyPr>
          <a:lstStyle/>
          <a:p>
            <a:r>
              <a:rPr lang="en-US" sz="2400" dirty="0"/>
              <a:t>But-for Earnings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Generally known with certainty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Duration of Loss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Mitigation Earnings</a:t>
            </a:r>
          </a:p>
          <a:p>
            <a:pPr lvl="1"/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&amp; Timing</a:t>
            </a:r>
          </a:p>
          <a:p>
            <a:r>
              <a:rPr lang="en-US" sz="2400" dirty="0"/>
              <a:t>Earnings Growth Rate</a:t>
            </a:r>
          </a:p>
          <a:p>
            <a:r>
              <a:rPr lang="en-US" sz="2400" dirty="0"/>
              <a:t>Discount Rate</a:t>
            </a:r>
            <a:endParaRPr lang="en-US" sz="2200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79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But-for Earnings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253331"/>
            <a:ext cx="6446520" cy="4351337"/>
          </a:xfrm>
        </p:spPr>
        <p:txBody>
          <a:bodyPr>
            <a:normAutofit/>
          </a:bodyPr>
          <a:lstStyle/>
          <a:p>
            <a:r>
              <a:rPr lang="en-US" sz="2400" dirty="0"/>
              <a:t>Generally known with certainty</a:t>
            </a:r>
          </a:p>
          <a:p>
            <a:r>
              <a:rPr lang="en-US" sz="2400" dirty="0"/>
              <a:t>Value of terminated employee’s wages &amp; benefits they would have earned</a:t>
            </a:r>
          </a:p>
          <a:p>
            <a:r>
              <a:rPr lang="en-US" sz="2400" dirty="0"/>
              <a:t>Usually set at the last available level of earnings at time of separation</a:t>
            </a:r>
          </a:p>
          <a:p>
            <a:r>
              <a:rPr lang="en-US" sz="2400" dirty="0"/>
              <a:t>If claiming denied a promotion or raise, could be based on the earnings given the promotion/raise</a:t>
            </a:r>
            <a:endParaRPr lang="en-US" sz="2200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810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Duration of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253331"/>
            <a:ext cx="6446520" cy="4351337"/>
          </a:xfrm>
        </p:spPr>
        <p:txBody>
          <a:bodyPr>
            <a:normAutofit/>
          </a:bodyPr>
          <a:lstStyle/>
          <a:p>
            <a:r>
              <a:rPr lang="en-US" sz="2400" dirty="0"/>
              <a:t>Depends on many factors </a:t>
            </a:r>
          </a:p>
          <a:p>
            <a:pPr lvl="1"/>
            <a:r>
              <a:rPr lang="en-US" sz="2000" dirty="0"/>
              <a:t>Nature of dispute</a:t>
            </a:r>
          </a:p>
          <a:p>
            <a:pPr lvl="1"/>
            <a:r>
              <a:rPr lang="en-US" sz="2000" dirty="0"/>
              <a:t>Reinstatement</a:t>
            </a:r>
          </a:p>
          <a:p>
            <a:pPr lvl="1"/>
            <a:r>
              <a:rPr lang="en-US" sz="2000" dirty="0"/>
              <a:t>Mitigation Employment</a:t>
            </a:r>
          </a:p>
          <a:p>
            <a:pPr lvl="1"/>
            <a:r>
              <a:rPr lang="en-US" sz="1800" dirty="0"/>
              <a:t>Duration of expected employment with separating employer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73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Duration of Loss </a:t>
            </a:r>
            <a:r>
              <a:rPr lang="en-US" sz="200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253331"/>
            <a:ext cx="6446520" cy="4351337"/>
          </a:xfrm>
        </p:spPr>
        <p:txBody>
          <a:bodyPr>
            <a:normAutofit/>
          </a:bodyPr>
          <a:lstStyle/>
          <a:p>
            <a:r>
              <a:rPr lang="en-US" sz="2400" dirty="0"/>
              <a:t>Depends on many factors </a:t>
            </a:r>
          </a:p>
          <a:p>
            <a:pPr lvl="1"/>
            <a:r>
              <a:rPr lang="en-US" sz="2000" dirty="0"/>
              <a:t>Nature of dispute</a:t>
            </a:r>
          </a:p>
          <a:p>
            <a:pPr lvl="2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Claim of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lost earnings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(front pay) or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lost earning capacity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  <a:p>
            <a:pPr lvl="2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Reputational harm? Permanent occupational loss? May claim loss of future earning capacity</a:t>
            </a:r>
          </a:p>
          <a:p>
            <a:pPr lvl="2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Lost earning capacity may be calculated through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end of worklife expectancy</a:t>
            </a:r>
          </a:p>
          <a:p>
            <a:pPr lvl="1"/>
            <a:r>
              <a:rPr lang="en-US" sz="2000" dirty="0"/>
              <a:t>Reinstatement</a:t>
            </a:r>
          </a:p>
          <a:p>
            <a:pPr lvl="1"/>
            <a:r>
              <a:rPr lang="en-US" sz="2000" dirty="0"/>
              <a:t>Mitigation Employment</a:t>
            </a:r>
          </a:p>
          <a:p>
            <a:pPr lvl="1"/>
            <a:r>
              <a:rPr lang="en-US" sz="1800" dirty="0"/>
              <a:t>Duration of expected employment with separating employer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10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Duration of Loss</a:t>
            </a:r>
            <a:r>
              <a:rPr lang="en-US" sz="2000" dirty="0"/>
              <a:t>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253331"/>
            <a:ext cx="6446520" cy="4351337"/>
          </a:xfrm>
        </p:spPr>
        <p:txBody>
          <a:bodyPr>
            <a:normAutofit/>
          </a:bodyPr>
          <a:lstStyle/>
          <a:p>
            <a:r>
              <a:rPr lang="en-US" sz="2400" dirty="0"/>
              <a:t>Depends on many factors </a:t>
            </a:r>
          </a:p>
          <a:p>
            <a:pPr lvl="1"/>
            <a:r>
              <a:rPr lang="en-US" sz="2000" dirty="0"/>
              <a:t>Nature of dispute</a:t>
            </a:r>
          </a:p>
          <a:p>
            <a:pPr lvl="1"/>
            <a:r>
              <a:rPr lang="en-US" sz="2000" dirty="0"/>
              <a:t>Reinstatement</a:t>
            </a:r>
          </a:p>
          <a:p>
            <a:pPr lvl="2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If an employee may be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reinstated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losses generally stop at that date. </a:t>
            </a:r>
          </a:p>
          <a:p>
            <a:pPr lvl="2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May be a date in the future if position is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currently occupied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meriting front pay</a:t>
            </a:r>
          </a:p>
          <a:p>
            <a:pPr lvl="1"/>
            <a:r>
              <a:rPr lang="en-US" sz="2000" dirty="0"/>
              <a:t>Mitigation Employment</a:t>
            </a:r>
          </a:p>
          <a:p>
            <a:pPr lvl="1"/>
            <a:r>
              <a:rPr lang="en-US" sz="1800" dirty="0"/>
              <a:t>Duration of expected employment with separating employer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0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Duration of Loss</a:t>
            </a:r>
            <a:r>
              <a:rPr lang="en-US" sz="4000" dirty="0"/>
              <a:t> </a:t>
            </a:r>
            <a:r>
              <a:rPr lang="en-US" sz="200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253331"/>
            <a:ext cx="6446520" cy="4351337"/>
          </a:xfrm>
        </p:spPr>
        <p:txBody>
          <a:bodyPr>
            <a:normAutofit/>
          </a:bodyPr>
          <a:lstStyle/>
          <a:p>
            <a:r>
              <a:rPr lang="en-US" sz="2400" dirty="0"/>
              <a:t>Depends on many factors </a:t>
            </a:r>
          </a:p>
          <a:p>
            <a:pPr lvl="1"/>
            <a:r>
              <a:rPr lang="en-US" sz="2000" dirty="0"/>
              <a:t>Nature of dispute</a:t>
            </a:r>
          </a:p>
          <a:p>
            <a:pPr lvl="1"/>
            <a:r>
              <a:rPr lang="en-US" sz="2000" dirty="0"/>
              <a:t>Reinstatement</a:t>
            </a:r>
          </a:p>
          <a:p>
            <a:pPr lvl="1"/>
            <a:r>
              <a:rPr lang="en-US" sz="2000" dirty="0"/>
              <a:t>Mitigation Employment</a:t>
            </a:r>
          </a:p>
          <a:p>
            <a:pPr lvl="2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If employee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fails to mitigate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defense may conduct labor market survey indicating availability of substantially similar jobs.</a:t>
            </a:r>
          </a:p>
          <a:p>
            <a:pPr lvl="2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If defense demonstrates employee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failure to mitigate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losses may cease after duration of reasonable job search</a:t>
            </a:r>
          </a:p>
          <a:p>
            <a:pPr lvl="1"/>
            <a:r>
              <a:rPr lang="en-US" sz="1800" dirty="0"/>
              <a:t>Duration of expected employment with separating employer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26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DD5-B06E-AAFA-9A6C-953E8B88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Duration of Loss</a:t>
            </a:r>
            <a:r>
              <a:rPr lang="en-US" sz="4000" dirty="0"/>
              <a:t> </a:t>
            </a:r>
            <a:r>
              <a:rPr lang="en-US" sz="200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C1E-4FA7-70D7-63DB-07E106FC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253331"/>
            <a:ext cx="6446520" cy="4351337"/>
          </a:xfrm>
        </p:spPr>
        <p:txBody>
          <a:bodyPr>
            <a:normAutofit/>
          </a:bodyPr>
          <a:lstStyle/>
          <a:p>
            <a:r>
              <a:rPr lang="en-US" sz="2400" dirty="0"/>
              <a:t>Depends on many factors </a:t>
            </a:r>
          </a:p>
          <a:p>
            <a:pPr lvl="1"/>
            <a:r>
              <a:rPr lang="en-US" sz="2000" dirty="0"/>
              <a:t>Nature of dispute</a:t>
            </a:r>
          </a:p>
          <a:p>
            <a:pPr lvl="1"/>
            <a:r>
              <a:rPr lang="en-US" sz="2000" dirty="0"/>
              <a:t>Reinstatement</a:t>
            </a:r>
          </a:p>
          <a:p>
            <a:pPr lvl="1"/>
            <a:r>
              <a:rPr lang="en-US" sz="2000" dirty="0"/>
              <a:t>Mitigation Employment</a:t>
            </a:r>
          </a:p>
          <a:p>
            <a:pPr lvl="2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Employee obtains mitigation employment at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equal or greater level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of earnings: losses stop at that point</a:t>
            </a:r>
          </a:p>
          <a:p>
            <a:pPr lvl="2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Employee obtains mitigation employment at lesser level of earnings, but more rapid earnings growth allows her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overtake earnings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at prior position: losses stop at point mitigation earnings exceed but-for earnings</a:t>
            </a:r>
          </a:p>
          <a:p>
            <a:pPr lvl="1"/>
            <a:r>
              <a:rPr lang="en-US" sz="1800" dirty="0"/>
              <a:t>Duration of expected employment with separating employer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5866D-0B80-54A6-154A-37818C124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3" t="20341" r="11589" b="21776"/>
          <a:stretch/>
        </p:blipFill>
        <p:spPr>
          <a:xfrm>
            <a:off x="0" y="6180138"/>
            <a:ext cx="2033586" cy="6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76374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2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0C0C0C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Custom 1">
      <a:majorFont>
        <a:latin typeface="Posterama"/>
        <a:ea typeface=""/>
        <a:cs typeface=""/>
      </a:majorFont>
      <a:minorFont>
        <a:latin typeface="Posterama"/>
        <a:ea typeface=""/>
        <a:cs typeface="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1062</Words>
  <Application>Microsoft Office PowerPoint</Application>
  <PresentationFormat>On-screen Show (4:3)</PresentationFormat>
  <Paragraphs>182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Posterama</vt:lpstr>
      <vt:lpstr>Wingdings 2</vt:lpstr>
      <vt:lpstr>View</vt:lpstr>
      <vt:lpstr>Employment Discharge: Employment Market Changes since Covid-19</vt:lpstr>
      <vt:lpstr>Categories of Employment Discharge Damages</vt:lpstr>
      <vt:lpstr>Components of Lost Earnings</vt:lpstr>
      <vt:lpstr>But-for Earnings</vt:lpstr>
      <vt:lpstr>Duration of Loss</vt:lpstr>
      <vt:lpstr>Duration of Loss (cont.)</vt:lpstr>
      <vt:lpstr>Duration of Loss (cont.)</vt:lpstr>
      <vt:lpstr>Duration of Loss (cont.)</vt:lpstr>
      <vt:lpstr>Duration of Loss (cont.)</vt:lpstr>
      <vt:lpstr>Duration of Loss (cont.)</vt:lpstr>
      <vt:lpstr>Duration of Loss (cont.)</vt:lpstr>
      <vt:lpstr>Duration of Loss (cont.)</vt:lpstr>
      <vt:lpstr>Duration of Loss (cont.)</vt:lpstr>
      <vt:lpstr>Duration of Loss (cont.)</vt:lpstr>
      <vt:lpstr>Duration of Loss (cont.)</vt:lpstr>
      <vt:lpstr>Duration of Loss (cont.)</vt:lpstr>
      <vt:lpstr>Duration of Loss (cont.)</vt:lpstr>
      <vt:lpstr>Duration of Loss (cont.)</vt:lpstr>
      <vt:lpstr>Duration of Loss (cont.)</vt:lpstr>
      <vt:lpstr>Duration of Loss (cont.)</vt:lpstr>
      <vt:lpstr>Wage Growth</vt:lpstr>
      <vt:lpstr>Wage Growth</vt:lpstr>
      <vt:lpstr>Past Lost Earnings</vt:lpstr>
      <vt:lpstr>Future Lost Earnings</vt:lpstr>
      <vt:lpstr>Thank you!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Paul Scheitrum</dc:creator>
  <cp:lastModifiedBy>Daniel Paul Scheitrum</cp:lastModifiedBy>
  <cp:revision>5</cp:revision>
  <dcterms:created xsi:type="dcterms:W3CDTF">2023-07-28T20:42:18Z</dcterms:created>
  <dcterms:modified xsi:type="dcterms:W3CDTF">2023-08-02T17:44:13Z</dcterms:modified>
</cp:coreProperties>
</file>