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4" r:id="rId3"/>
  </p:sldMasterIdLst>
  <p:notesMasterIdLst>
    <p:notesMasterId r:id="rId87"/>
  </p:notesMasterIdLst>
  <p:handoutMasterIdLst>
    <p:handoutMasterId r:id="rId88"/>
  </p:handoutMasterIdLst>
  <p:sldIdLst>
    <p:sldId id="256" r:id="rId4"/>
    <p:sldId id="257" r:id="rId5"/>
    <p:sldId id="258" r:id="rId6"/>
    <p:sldId id="263" r:id="rId7"/>
    <p:sldId id="272" r:id="rId8"/>
    <p:sldId id="260" r:id="rId9"/>
    <p:sldId id="259" r:id="rId10"/>
    <p:sldId id="261" r:id="rId11"/>
    <p:sldId id="262" r:id="rId12"/>
    <p:sldId id="265" r:id="rId13"/>
    <p:sldId id="266" r:id="rId14"/>
    <p:sldId id="267" r:id="rId15"/>
    <p:sldId id="269" r:id="rId16"/>
    <p:sldId id="270" r:id="rId17"/>
    <p:sldId id="273" r:id="rId18"/>
    <p:sldId id="404" r:id="rId19"/>
    <p:sldId id="405" r:id="rId20"/>
    <p:sldId id="406" r:id="rId21"/>
    <p:sldId id="407" r:id="rId22"/>
    <p:sldId id="286" r:id="rId23"/>
    <p:sldId id="408" r:id="rId24"/>
    <p:sldId id="409" r:id="rId25"/>
    <p:sldId id="410" r:id="rId26"/>
    <p:sldId id="268" r:id="rId27"/>
    <p:sldId id="411" r:id="rId28"/>
    <p:sldId id="412" r:id="rId29"/>
    <p:sldId id="413" r:id="rId30"/>
    <p:sldId id="275" r:id="rId31"/>
    <p:sldId id="281" r:id="rId32"/>
    <p:sldId id="276" r:id="rId33"/>
    <p:sldId id="277" r:id="rId34"/>
    <p:sldId id="283" r:id="rId35"/>
    <p:sldId id="284" r:id="rId36"/>
    <p:sldId id="264" r:id="rId37"/>
    <p:sldId id="414" r:id="rId38"/>
    <p:sldId id="415" r:id="rId39"/>
    <p:sldId id="416" r:id="rId40"/>
    <p:sldId id="279" r:id="rId41"/>
    <p:sldId id="290" r:id="rId42"/>
    <p:sldId id="291" r:id="rId43"/>
    <p:sldId id="292" r:id="rId44"/>
    <p:sldId id="278" r:id="rId45"/>
    <p:sldId id="287" r:id="rId46"/>
    <p:sldId id="293" r:id="rId47"/>
    <p:sldId id="274" r:id="rId48"/>
    <p:sldId id="317" r:id="rId49"/>
    <p:sldId id="376" r:id="rId50"/>
    <p:sldId id="398" r:id="rId51"/>
    <p:sldId id="356" r:id="rId52"/>
    <p:sldId id="385" r:id="rId53"/>
    <p:sldId id="417" r:id="rId54"/>
    <p:sldId id="395" r:id="rId55"/>
    <p:sldId id="397" r:id="rId56"/>
    <p:sldId id="384" r:id="rId57"/>
    <p:sldId id="401" r:id="rId58"/>
    <p:sldId id="391" r:id="rId59"/>
    <p:sldId id="369" r:id="rId60"/>
    <p:sldId id="370" r:id="rId61"/>
    <p:sldId id="382" r:id="rId62"/>
    <p:sldId id="402" r:id="rId63"/>
    <p:sldId id="393" r:id="rId64"/>
    <p:sldId id="403" r:id="rId65"/>
    <p:sldId id="371" r:id="rId66"/>
    <p:sldId id="368" r:id="rId67"/>
    <p:sldId id="373" r:id="rId68"/>
    <p:sldId id="377" r:id="rId69"/>
    <p:sldId id="383" r:id="rId70"/>
    <p:sldId id="389" r:id="rId71"/>
    <p:sldId id="387" r:id="rId72"/>
    <p:sldId id="390" r:id="rId73"/>
    <p:sldId id="381" r:id="rId74"/>
    <p:sldId id="374" r:id="rId75"/>
    <p:sldId id="388" r:id="rId76"/>
    <p:sldId id="360" r:id="rId77"/>
    <p:sldId id="400" r:id="rId78"/>
    <p:sldId id="399" r:id="rId79"/>
    <p:sldId id="357" r:id="rId80"/>
    <p:sldId id="350" r:id="rId81"/>
    <p:sldId id="363" r:id="rId82"/>
    <p:sldId id="364" r:id="rId83"/>
    <p:sldId id="367" r:id="rId84"/>
    <p:sldId id="375" r:id="rId85"/>
    <p:sldId id="362" r:id="rId86"/>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32" autoAdjust="0"/>
    <p:restoredTop sz="94660"/>
  </p:normalViewPr>
  <p:slideViewPr>
    <p:cSldViewPr snapToGrid="0">
      <p:cViewPr varScale="1">
        <p:scale>
          <a:sx n="107" d="100"/>
          <a:sy n="107" d="100"/>
        </p:scale>
        <p:origin x="1998" y="102"/>
      </p:cViewPr>
      <p:guideLst/>
    </p:cSldViewPr>
  </p:slideViewPr>
  <p:notesTextViewPr>
    <p:cViewPr>
      <p:scale>
        <a:sx n="1" d="1"/>
        <a:sy n="1" d="1"/>
      </p:scale>
      <p:origin x="0" y="0"/>
    </p:cViewPr>
  </p:notesTextViewPr>
  <p:sorterViewPr>
    <p:cViewPr>
      <p:scale>
        <a:sx n="50" d="100"/>
        <a:sy n="50" d="100"/>
      </p:scale>
      <p:origin x="0" y="0"/>
    </p:cViewPr>
  </p:sorterViewPr>
  <p:notesViewPr>
    <p:cSldViewPr snapToGrid="0">
      <p:cViewPr varScale="1">
        <p:scale>
          <a:sx n="84" d="100"/>
          <a:sy n="84" d="100"/>
        </p:scale>
        <p:origin x="5790" y="10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presProps" Target="presProps.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5" Type="http://schemas.openxmlformats.org/officeDocument/2006/relationships/slide" Target="slides/slide2.xml"/><Relationship Id="rId90" Type="http://schemas.openxmlformats.org/officeDocument/2006/relationships/viewProps" Target="viewProps.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handoutMaster" Target="handoutMasters/handoutMaster1.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tableStyles" Target="tableStyles.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notesMaster" Target="notesMasters/notesMaster1.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53117A8-C9A6-4207-89F0-BC2B63C5B1D4}"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1D8D043B-ED6C-4D87-99EB-973065CA73AF}">
      <dgm:prSet/>
      <dgm:spPr>
        <a:solidFill>
          <a:schemeClr val="accent1">
            <a:lumMod val="75000"/>
          </a:schemeClr>
        </a:solidFill>
      </dgm:spPr>
      <dgm:t>
        <a:bodyPr/>
        <a:lstStyle/>
        <a:p>
          <a:r>
            <a:rPr lang="en-US" b="1" dirty="0">
              <a:solidFill>
                <a:schemeClr val="tx1"/>
              </a:solidFill>
              <a:latin typeface="Georgia" panose="02040502050405020303" pitchFamily="18" charset="0"/>
            </a:rPr>
            <a:t>IRMO </a:t>
          </a:r>
          <a:r>
            <a:rPr lang="en-US" b="1" dirty="0" err="1">
              <a:solidFill>
                <a:schemeClr val="tx1"/>
              </a:solidFill>
              <a:latin typeface="Georgia" panose="02040502050405020303" pitchFamily="18" charset="0"/>
            </a:rPr>
            <a:t>Furie</a:t>
          </a:r>
          <a:r>
            <a:rPr lang="en-US" b="1" dirty="0">
              <a:solidFill>
                <a:schemeClr val="tx1"/>
              </a:solidFill>
              <a:latin typeface="Georgia" panose="02040502050405020303" pitchFamily="18" charset="0"/>
            </a:rPr>
            <a:t> (2017) 16 Cal.App.5</a:t>
          </a:r>
          <a:r>
            <a:rPr lang="en-US" b="1" baseline="30000" dirty="0">
              <a:solidFill>
                <a:schemeClr val="tx1"/>
              </a:solidFill>
              <a:latin typeface="Georgia" panose="02040502050405020303" pitchFamily="18" charset="0"/>
            </a:rPr>
            <a:t>th</a:t>
          </a:r>
          <a:r>
            <a:rPr lang="en-US" b="1" dirty="0">
              <a:solidFill>
                <a:schemeClr val="tx1"/>
              </a:solidFill>
              <a:latin typeface="Georgia" panose="02040502050405020303" pitchFamily="18" charset="0"/>
            </a:rPr>
            <a:t> 816</a:t>
          </a:r>
        </a:p>
        <a:p>
          <a:r>
            <a:rPr lang="en-US" dirty="0">
              <a:latin typeface="Georgia" panose="02040502050405020303" pitchFamily="18" charset="0"/>
            </a:rPr>
            <a:t>- M and F shared joint legal</a:t>
          </a:r>
        </a:p>
        <a:p>
          <a:r>
            <a:rPr lang="en-US" dirty="0">
              <a:latin typeface="Georgia" panose="02040502050405020303" pitchFamily="18" charset="0"/>
            </a:rPr>
            <a:t>- Court awarded W decisions over orthodontia by best interest standard</a:t>
          </a:r>
        </a:p>
        <a:p>
          <a:r>
            <a:rPr lang="en-US" dirty="0">
              <a:latin typeface="Georgia" panose="02040502050405020303" pitchFamily="18" charset="0"/>
            </a:rPr>
            <a:t>- COA: No CIC needed because order did not “rise to the level of a change in legal custody.”</a:t>
          </a:r>
        </a:p>
      </dgm:t>
    </dgm:pt>
    <dgm:pt modelId="{CF52E698-1391-42D0-9CB4-6EF64303EB1C}" type="parTrans" cxnId="{33FEF8D0-F79F-4BFB-9520-DE6FB1A3B9F1}">
      <dgm:prSet/>
      <dgm:spPr/>
      <dgm:t>
        <a:bodyPr/>
        <a:lstStyle/>
        <a:p>
          <a:endParaRPr lang="en-US"/>
        </a:p>
      </dgm:t>
    </dgm:pt>
    <dgm:pt modelId="{B8666F6E-7A79-4F0F-96B2-D37BBA105768}" type="sibTrans" cxnId="{33FEF8D0-F79F-4BFB-9520-DE6FB1A3B9F1}">
      <dgm:prSet phldrT="02" phldr="0"/>
      <dgm:spPr/>
      <dgm:t>
        <a:bodyPr/>
        <a:lstStyle/>
        <a:p>
          <a:endParaRPr lang="en-US" dirty="0"/>
        </a:p>
      </dgm:t>
    </dgm:pt>
    <dgm:pt modelId="{BE5FA27A-317D-4F26-926C-83F1C1586856}">
      <dgm:prSet/>
      <dgm:spPr>
        <a:solidFill>
          <a:schemeClr val="accent1">
            <a:lumMod val="50000"/>
          </a:schemeClr>
        </a:solidFill>
      </dgm:spPr>
      <dgm:t>
        <a:bodyPr/>
        <a:lstStyle/>
        <a:p>
          <a:r>
            <a:rPr lang="en-US" b="1" dirty="0">
              <a:solidFill>
                <a:schemeClr val="tx1"/>
              </a:solidFill>
              <a:latin typeface="Georgia" panose="02040502050405020303" pitchFamily="18" charset="0"/>
            </a:rPr>
            <a:t>Enrique M. v. Angelina V. (2004) 121 Cal. App</a:t>
          </a:r>
          <a:r>
            <a:rPr lang="en-US" b="1" dirty="0">
              <a:solidFill>
                <a:schemeClr val="accent1">
                  <a:lumMod val="50000"/>
                </a:schemeClr>
              </a:solidFill>
              <a:latin typeface="Georgia" panose="02040502050405020303" pitchFamily="18" charset="0"/>
            </a:rPr>
            <a:t>.4</a:t>
          </a:r>
          <a:r>
            <a:rPr lang="en-US" b="1" baseline="30000" dirty="0">
              <a:solidFill>
                <a:schemeClr val="accent1">
                  <a:lumMod val="50000"/>
                </a:schemeClr>
              </a:solidFill>
              <a:latin typeface="Georgia" panose="02040502050405020303" pitchFamily="18" charset="0"/>
            </a:rPr>
            <a:t>th</a:t>
          </a:r>
          <a:r>
            <a:rPr lang="en-US" b="1" dirty="0">
              <a:solidFill>
                <a:schemeClr val="accent1">
                  <a:lumMod val="50000"/>
                </a:schemeClr>
              </a:solidFill>
              <a:latin typeface="Georgia" panose="02040502050405020303" pitchFamily="18" charset="0"/>
            </a:rPr>
            <a:t> 1371</a:t>
          </a:r>
        </a:p>
        <a:p>
          <a:r>
            <a:rPr lang="en-US" dirty="0">
              <a:latin typeface="Georgia" panose="02040502050405020303" pitchFamily="18" charset="0"/>
            </a:rPr>
            <a:t>- F and M share joint legal; F moves away; F seeks orders re C’s education</a:t>
          </a:r>
        </a:p>
        <a:p>
          <a:r>
            <a:rPr lang="en-US" dirty="0">
              <a:latin typeface="Georgia" panose="02040502050405020303" pitchFamily="18" charset="0"/>
            </a:rPr>
            <a:t>- Trial Court denied F’s request; Trial Court applies CIC standard</a:t>
          </a:r>
        </a:p>
        <a:p>
          <a:r>
            <a:rPr lang="en-US" dirty="0">
              <a:latin typeface="Georgia" panose="02040502050405020303" pitchFamily="18" charset="0"/>
            </a:rPr>
            <a:t>- COA reverses: No CIC because no change in custody; more akin to change in visitation </a:t>
          </a:r>
        </a:p>
      </dgm:t>
    </dgm:pt>
    <dgm:pt modelId="{1F279F5A-D79F-4593-9496-FB9B66078C6E}" type="parTrans" cxnId="{6BA7E0F7-5E7C-465F-A53E-BE24CA00BB58}">
      <dgm:prSet/>
      <dgm:spPr/>
      <dgm:t>
        <a:bodyPr/>
        <a:lstStyle/>
        <a:p>
          <a:endParaRPr lang="en-US"/>
        </a:p>
      </dgm:t>
    </dgm:pt>
    <dgm:pt modelId="{B03D2FA8-2150-4C77-B7F1-B9458587ED64}" type="sibTrans" cxnId="{6BA7E0F7-5E7C-465F-A53E-BE24CA00BB58}">
      <dgm:prSet phldrT="03" phldr="0"/>
      <dgm:spPr/>
      <dgm:t>
        <a:bodyPr/>
        <a:lstStyle/>
        <a:p>
          <a:endParaRPr lang="en-US" dirty="0"/>
        </a:p>
      </dgm:t>
    </dgm:pt>
    <dgm:pt modelId="{3DD23813-2A18-4EEF-8AD7-B9366B65A3F2}">
      <dgm:prSet/>
      <dgm:spPr/>
      <dgm:t>
        <a:bodyPr/>
        <a:lstStyle/>
        <a:p>
          <a:r>
            <a:rPr lang="en-US" b="1" dirty="0">
              <a:solidFill>
                <a:schemeClr val="tx1"/>
              </a:solidFill>
              <a:latin typeface="Georgia" panose="02040502050405020303" pitchFamily="18" charset="0"/>
            </a:rPr>
            <a:t>IRMO Brown &amp; Yana (2006) 37 Cal.4th 947</a:t>
          </a:r>
        </a:p>
        <a:p>
          <a:r>
            <a:rPr lang="en-US" dirty="0">
              <a:latin typeface="Georgia" panose="02040502050405020303" pitchFamily="18" charset="0"/>
            </a:rPr>
            <a:t>- M had sole legal; M sought to relocate with C </a:t>
          </a:r>
        </a:p>
        <a:p>
          <a:r>
            <a:rPr lang="en-US" dirty="0">
              <a:latin typeface="Georgia" panose="02040502050405020303" pitchFamily="18" charset="0"/>
            </a:rPr>
            <a:t>- F opposed the </a:t>
          </a:r>
          <a:r>
            <a:rPr lang="en-US" dirty="0" err="1">
              <a:latin typeface="Georgia" panose="02040502050405020303" pitchFamily="18" charset="0"/>
            </a:rPr>
            <a:t>move:M</a:t>
          </a:r>
          <a:r>
            <a:rPr lang="en-US" dirty="0">
              <a:latin typeface="Georgia" panose="02040502050405020303" pitchFamily="18" charset="0"/>
            </a:rPr>
            <a:t> argued F’s opposition irrelevant</a:t>
          </a:r>
        </a:p>
        <a:p>
          <a:r>
            <a:rPr lang="en-US" dirty="0">
              <a:latin typeface="Georgia" panose="02040502050405020303" pitchFamily="18" charset="0"/>
            </a:rPr>
            <a:t>- COA: H can obtain change in custody by showing a change in circumstances</a:t>
          </a:r>
        </a:p>
      </dgm:t>
    </dgm:pt>
    <dgm:pt modelId="{788C9261-483B-47EF-9C79-2C0F9899D7A7}" type="sibTrans" cxnId="{E0DFD11B-07BC-4560-A11E-4DEC05752981}">
      <dgm:prSet phldrT="01" phldr="0"/>
      <dgm:spPr/>
      <dgm:t>
        <a:bodyPr/>
        <a:lstStyle/>
        <a:p>
          <a:endParaRPr lang="en-US" dirty="0"/>
        </a:p>
      </dgm:t>
    </dgm:pt>
    <dgm:pt modelId="{EEF000FD-D1D6-4196-B5F1-6B6F5AA30B33}" type="parTrans" cxnId="{E0DFD11B-07BC-4560-A11E-4DEC05752981}">
      <dgm:prSet/>
      <dgm:spPr/>
      <dgm:t>
        <a:bodyPr/>
        <a:lstStyle/>
        <a:p>
          <a:endParaRPr lang="en-US"/>
        </a:p>
      </dgm:t>
    </dgm:pt>
    <dgm:pt modelId="{AE022A7C-2BF3-41B6-8881-9DC3D01B83A5}" type="pres">
      <dgm:prSet presAssocID="{453117A8-C9A6-4207-89F0-BC2B63C5B1D4}" presName="linear" presStyleCnt="0">
        <dgm:presLayoutVars>
          <dgm:animLvl val="lvl"/>
          <dgm:resizeHandles val="exact"/>
        </dgm:presLayoutVars>
      </dgm:prSet>
      <dgm:spPr/>
    </dgm:pt>
    <dgm:pt modelId="{F1C7CF4E-8EAB-40FB-844A-9AD7D5193B99}" type="pres">
      <dgm:prSet presAssocID="{3DD23813-2A18-4EEF-8AD7-B9366B65A3F2}" presName="parentText" presStyleLbl="node1" presStyleIdx="0" presStyleCnt="3">
        <dgm:presLayoutVars>
          <dgm:chMax val="0"/>
          <dgm:bulletEnabled val="1"/>
        </dgm:presLayoutVars>
      </dgm:prSet>
      <dgm:spPr/>
    </dgm:pt>
    <dgm:pt modelId="{C415E5F6-94D0-4A0B-A882-B50FD38521AE}" type="pres">
      <dgm:prSet presAssocID="{788C9261-483B-47EF-9C79-2C0F9899D7A7}" presName="spacer" presStyleCnt="0"/>
      <dgm:spPr/>
    </dgm:pt>
    <dgm:pt modelId="{6F7CEDA4-91B0-4DD2-9AD4-32919501913D}" type="pres">
      <dgm:prSet presAssocID="{1D8D043B-ED6C-4D87-99EB-973065CA73AF}" presName="parentText" presStyleLbl="node1" presStyleIdx="1" presStyleCnt="3" custLinFactNeighborX="315">
        <dgm:presLayoutVars>
          <dgm:chMax val="0"/>
          <dgm:bulletEnabled val="1"/>
        </dgm:presLayoutVars>
      </dgm:prSet>
      <dgm:spPr/>
    </dgm:pt>
    <dgm:pt modelId="{434DAFFF-EAFF-4514-AE8B-B79315B819E6}" type="pres">
      <dgm:prSet presAssocID="{B8666F6E-7A79-4F0F-96B2-D37BBA105768}" presName="spacer" presStyleCnt="0"/>
      <dgm:spPr/>
    </dgm:pt>
    <dgm:pt modelId="{A93F781C-D8BD-46F0-A4A6-898AEC6E0D0B}" type="pres">
      <dgm:prSet presAssocID="{BE5FA27A-317D-4F26-926C-83F1C1586856}" presName="parentText" presStyleLbl="node1" presStyleIdx="2" presStyleCnt="3">
        <dgm:presLayoutVars>
          <dgm:chMax val="0"/>
          <dgm:bulletEnabled val="1"/>
        </dgm:presLayoutVars>
      </dgm:prSet>
      <dgm:spPr/>
    </dgm:pt>
  </dgm:ptLst>
  <dgm:cxnLst>
    <dgm:cxn modelId="{E0DFD11B-07BC-4560-A11E-4DEC05752981}" srcId="{453117A8-C9A6-4207-89F0-BC2B63C5B1D4}" destId="{3DD23813-2A18-4EEF-8AD7-B9366B65A3F2}" srcOrd="0" destOrd="0" parTransId="{EEF000FD-D1D6-4196-B5F1-6B6F5AA30B33}" sibTransId="{788C9261-483B-47EF-9C79-2C0F9899D7A7}"/>
    <dgm:cxn modelId="{68F6FB23-4854-4CF1-9038-E24E6C56B0B0}" type="presOf" srcId="{3DD23813-2A18-4EEF-8AD7-B9366B65A3F2}" destId="{F1C7CF4E-8EAB-40FB-844A-9AD7D5193B99}" srcOrd="0" destOrd="0" presId="urn:microsoft.com/office/officeart/2005/8/layout/vList2"/>
    <dgm:cxn modelId="{70F87DC8-3BBF-42B1-8F48-B988A1199918}" type="presOf" srcId="{1D8D043B-ED6C-4D87-99EB-973065CA73AF}" destId="{6F7CEDA4-91B0-4DD2-9AD4-32919501913D}" srcOrd="0" destOrd="0" presId="urn:microsoft.com/office/officeart/2005/8/layout/vList2"/>
    <dgm:cxn modelId="{33FEF8D0-F79F-4BFB-9520-DE6FB1A3B9F1}" srcId="{453117A8-C9A6-4207-89F0-BC2B63C5B1D4}" destId="{1D8D043B-ED6C-4D87-99EB-973065CA73AF}" srcOrd="1" destOrd="0" parTransId="{CF52E698-1391-42D0-9CB4-6EF64303EB1C}" sibTransId="{B8666F6E-7A79-4F0F-96B2-D37BBA105768}"/>
    <dgm:cxn modelId="{9B3AECD7-3B92-440F-94CD-7B9FCCA23AD5}" type="presOf" srcId="{BE5FA27A-317D-4F26-926C-83F1C1586856}" destId="{A93F781C-D8BD-46F0-A4A6-898AEC6E0D0B}" srcOrd="0" destOrd="0" presId="urn:microsoft.com/office/officeart/2005/8/layout/vList2"/>
    <dgm:cxn modelId="{6BA7E0F7-5E7C-465F-A53E-BE24CA00BB58}" srcId="{453117A8-C9A6-4207-89F0-BC2B63C5B1D4}" destId="{BE5FA27A-317D-4F26-926C-83F1C1586856}" srcOrd="2" destOrd="0" parTransId="{1F279F5A-D79F-4593-9496-FB9B66078C6E}" sibTransId="{B03D2FA8-2150-4C77-B7F1-B9458587ED64}"/>
    <dgm:cxn modelId="{C632E3FA-C855-45B4-8C49-9A35795FFA99}" type="presOf" srcId="{453117A8-C9A6-4207-89F0-BC2B63C5B1D4}" destId="{AE022A7C-2BF3-41B6-8881-9DC3D01B83A5}" srcOrd="0" destOrd="0" presId="urn:microsoft.com/office/officeart/2005/8/layout/vList2"/>
    <dgm:cxn modelId="{7E10B2D3-56F5-473D-BA6F-F74F4F36A0EA}" type="presParOf" srcId="{AE022A7C-2BF3-41B6-8881-9DC3D01B83A5}" destId="{F1C7CF4E-8EAB-40FB-844A-9AD7D5193B99}" srcOrd="0" destOrd="0" presId="urn:microsoft.com/office/officeart/2005/8/layout/vList2"/>
    <dgm:cxn modelId="{A568AAFA-53BA-4DDE-B071-A7D96E5AB493}" type="presParOf" srcId="{AE022A7C-2BF3-41B6-8881-9DC3D01B83A5}" destId="{C415E5F6-94D0-4A0B-A882-B50FD38521AE}" srcOrd="1" destOrd="0" presId="urn:microsoft.com/office/officeart/2005/8/layout/vList2"/>
    <dgm:cxn modelId="{85DAC6DB-B389-4F83-8790-66A878DB83E7}" type="presParOf" srcId="{AE022A7C-2BF3-41B6-8881-9DC3D01B83A5}" destId="{6F7CEDA4-91B0-4DD2-9AD4-32919501913D}" srcOrd="2" destOrd="0" presId="urn:microsoft.com/office/officeart/2005/8/layout/vList2"/>
    <dgm:cxn modelId="{F86DCDC6-A9DB-41CA-9EAF-1D0641395C15}" type="presParOf" srcId="{AE022A7C-2BF3-41B6-8881-9DC3D01B83A5}" destId="{434DAFFF-EAFF-4514-AE8B-B79315B819E6}" srcOrd="3" destOrd="0" presId="urn:microsoft.com/office/officeart/2005/8/layout/vList2"/>
    <dgm:cxn modelId="{23496D4A-7E29-42FA-8230-19C0B98F2407}" type="presParOf" srcId="{AE022A7C-2BF3-41B6-8881-9DC3D01B83A5}" destId="{A93F781C-D8BD-46F0-A4A6-898AEC6E0D0B}"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3D45B93-4B5D-441A-8B5B-E34A1B7B4FB7}" type="doc">
      <dgm:prSet loTypeId="urn:microsoft.com/office/officeart/2005/8/layout/hierarchy1" loCatId="hierarchy" qsTypeId="urn:microsoft.com/office/officeart/2005/8/quickstyle/simple1" qsCatId="simple" csTypeId="urn:microsoft.com/office/officeart/2005/8/colors/accent1_2" csCatId="accent1"/>
      <dgm:spPr/>
      <dgm:t>
        <a:bodyPr/>
        <a:lstStyle/>
        <a:p>
          <a:endParaRPr lang="en-US"/>
        </a:p>
      </dgm:t>
    </dgm:pt>
    <dgm:pt modelId="{5587D594-74AD-48B8-9C17-CDC8E8338097}">
      <dgm:prSet/>
      <dgm:spPr/>
      <dgm:t>
        <a:bodyPr/>
        <a:lstStyle/>
        <a:p>
          <a:r>
            <a:rPr lang="en-US" dirty="0"/>
            <a:t>Parents make legal custody decisions.</a:t>
          </a:r>
        </a:p>
      </dgm:t>
    </dgm:pt>
    <dgm:pt modelId="{3DF202A5-B278-4BF6-91B0-0EE0F4CD25AD}" type="parTrans" cxnId="{58E81803-3148-4D2E-8F35-E32844AEEFAF}">
      <dgm:prSet/>
      <dgm:spPr/>
      <dgm:t>
        <a:bodyPr/>
        <a:lstStyle/>
        <a:p>
          <a:endParaRPr lang="en-US"/>
        </a:p>
      </dgm:t>
    </dgm:pt>
    <dgm:pt modelId="{C885B2DA-F1B5-4B2C-A3DA-1A55399F7C85}" type="sibTrans" cxnId="{58E81803-3148-4D2E-8F35-E32844AEEFAF}">
      <dgm:prSet/>
      <dgm:spPr/>
      <dgm:t>
        <a:bodyPr/>
        <a:lstStyle/>
        <a:p>
          <a:endParaRPr lang="en-US"/>
        </a:p>
      </dgm:t>
    </dgm:pt>
    <dgm:pt modelId="{6AC3FC7D-7606-45E4-85B5-0ED1F96E69FE}">
      <dgm:prSet/>
      <dgm:spPr/>
      <dgm:t>
        <a:bodyPr/>
        <a:lstStyle/>
        <a:p>
          <a:pPr rtl="0"/>
          <a:r>
            <a:rPr lang="en-US" dirty="0"/>
            <a:t>The judicial officer cannot make the legal custody decision.</a:t>
          </a:r>
          <a:r>
            <a:rPr lang="en-US" dirty="0">
              <a:latin typeface="Corbel" panose="020B0503020204020204"/>
            </a:rPr>
            <a:t> </a:t>
          </a:r>
          <a:r>
            <a:rPr lang="en-US" dirty="0"/>
            <a:t> The judicial officer selects who makes the legal custody decisions.</a:t>
          </a:r>
        </a:p>
      </dgm:t>
    </dgm:pt>
    <dgm:pt modelId="{F5F1EF91-83FB-4D65-8A0E-621233A5981B}" type="parTrans" cxnId="{41647E6B-849B-4CFB-8ABE-6E38ADFDF2A8}">
      <dgm:prSet/>
      <dgm:spPr/>
      <dgm:t>
        <a:bodyPr/>
        <a:lstStyle/>
        <a:p>
          <a:endParaRPr lang="en-US"/>
        </a:p>
      </dgm:t>
    </dgm:pt>
    <dgm:pt modelId="{C77C0B81-5B72-40A4-A580-65D3535603DA}" type="sibTrans" cxnId="{41647E6B-849B-4CFB-8ABE-6E38ADFDF2A8}">
      <dgm:prSet/>
      <dgm:spPr/>
      <dgm:t>
        <a:bodyPr/>
        <a:lstStyle/>
        <a:p>
          <a:endParaRPr lang="en-US"/>
        </a:p>
      </dgm:t>
    </dgm:pt>
    <dgm:pt modelId="{02480494-F7DE-43D6-8354-2198B1965EB2}">
      <dgm:prSet/>
      <dgm:spPr/>
      <dgm:t>
        <a:bodyPr/>
        <a:lstStyle/>
        <a:p>
          <a:r>
            <a:rPr lang="en-US" dirty="0"/>
            <a:t>If a person seeking relief is requesting a “new custody arrangement”, then the change in circumstances standard applies.</a:t>
          </a:r>
        </a:p>
      </dgm:t>
    </dgm:pt>
    <dgm:pt modelId="{D6D56DFB-916A-4DA5-A8BB-969AE43CA81D}" type="parTrans" cxnId="{7BB2A076-B5EE-480B-A506-A5E486AE0ACE}">
      <dgm:prSet/>
      <dgm:spPr/>
      <dgm:t>
        <a:bodyPr/>
        <a:lstStyle/>
        <a:p>
          <a:endParaRPr lang="en-US"/>
        </a:p>
      </dgm:t>
    </dgm:pt>
    <dgm:pt modelId="{37F300C0-7530-4DE8-BAA3-19BE744681EE}" type="sibTrans" cxnId="{7BB2A076-B5EE-480B-A506-A5E486AE0ACE}">
      <dgm:prSet/>
      <dgm:spPr/>
      <dgm:t>
        <a:bodyPr/>
        <a:lstStyle/>
        <a:p>
          <a:endParaRPr lang="en-US"/>
        </a:p>
      </dgm:t>
    </dgm:pt>
    <dgm:pt modelId="{0E280A58-828C-4676-9A56-3D208B4AB000}" type="pres">
      <dgm:prSet presAssocID="{23D45B93-4B5D-441A-8B5B-E34A1B7B4FB7}" presName="hierChild1" presStyleCnt="0">
        <dgm:presLayoutVars>
          <dgm:chPref val="1"/>
          <dgm:dir/>
          <dgm:animOne val="branch"/>
          <dgm:animLvl val="lvl"/>
          <dgm:resizeHandles/>
        </dgm:presLayoutVars>
      </dgm:prSet>
      <dgm:spPr/>
    </dgm:pt>
    <dgm:pt modelId="{56D25B53-2FDB-4A6D-B482-2A4FCF4818C3}" type="pres">
      <dgm:prSet presAssocID="{5587D594-74AD-48B8-9C17-CDC8E8338097}" presName="hierRoot1" presStyleCnt="0"/>
      <dgm:spPr/>
    </dgm:pt>
    <dgm:pt modelId="{EC2F8EDA-E182-47E4-83BC-5649814CBB15}" type="pres">
      <dgm:prSet presAssocID="{5587D594-74AD-48B8-9C17-CDC8E8338097}" presName="composite" presStyleCnt="0"/>
      <dgm:spPr/>
    </dgm:pt>
    <dgm:pt modelId="{68F23CB7-E30A-4DFE-BA1C-83BFF1300C28}" type="pres">
      <dgm:prSet presAssocID="{5587D594-74AD-48B8-9C17-CDC8E8338097}" presName="background" presStyleLbl="node0" presStyleIdx="0" presStyleCnt="3"/>
      <dgm:spPr/>
    </dgm:pt>
    <dgm:pt modelId="{3560A1C3-87DA-4260-B454-D7B0C0DF36EE}" type="pres">
      <dgm:prSet presAssocID="{5587D594-74AD-48B8-9C17-CDC8E8338097}" presName="text" presStyleLbl="fgAcc0" presStyleIdx="0" presStyleCnt="3">
        <dgm:presLayoutVars>
          <dgm:chPref val="3"/>
        </dgm:presLayoutVars>
      </dgm:prSet>
      <dgm:spPr/>
    </dgm:pt>
    <dgm:pt modelId="{DDFD2B00-A4D5-4E8E-9FB4-F9CAF7D094AB}" type="pres">
      <dgm:prSet presAssocID="{5587D594-74AD-48B8-9C17-CDC8E8338097}" presName="hierChild2" presStyleCnt="0"/>
      <dgm:spPr/>
    </dgm:pt>
    <dgm:pt modelId="{2CFB73B3-C2D7-47A9-8926-35AA48CF633C}" type="pres">
      <dgm:prSet presAssocID="{6AC3FC7D-7606-45E4-85B5-0ED1F96E69FE}" presName="hierRoot1" presStyleCnt="0"/>
      <dgm:spPr/>
    </dgm:pt>
    <dgm:pt modelId="{C35E6950-3229-4F96-AB7D-39AEAF954337}" type="pres">
      <dgm:prSet presAssocID="{6AC3FC7D-7606-45E4-85B5-0ED1F96E69FE}" presName="composite" presStyleCnt="0"/>
      <dgm:spPr/>
    </dgm:pt>
    <dgm:pt modelId="{1E38C63A-4FE2-4DFD-81C2-4C980F63388E}" type="pres">
      <dgm:prSet presAssocID="{6AC3FC7D-7606-45E4-85B5-0ED1F96E69FE}" presName="background" presStyleLbl="node0" presStyleIdx="1" presStyleCnt="3"/>
      <dgm:spPr/>
    </dgm:pt>
    <dgm:pt modelId="{A30ABA25-1B9E-4136-A746-7F7207761CC4}" type="pres">
      <dgm:prSet presAssocID="{6AC3FC7D-7606-45E4-85B5-0ED1F96E69FE}" presName="text" presStyleLbl="fgAcc0" presStyleIdx="1" presStyleCnt="3">
        <dgm:presLayoutVars>
          <dgm:chPref val="3"/>
        </dgm:presLayoutVars>
      </dgm:prSet>
      <dgm:spPr/>
    </dgm:pt>
    <dgm:pt modelId="{1ABC7B62-CB6F-4FAC-96B0-19FB7A06D4FA}" type="pres">
      <dgm:prSet presAssocID="{6AC3FC7D-7606-45E4-85B5-0ED1F96E69FE}" presName="hierChild2" presStyleCnt="0"/>
      <dgm:spPr/>
    </dgm:pt>
    <dgm:pt modelId="{77BDFCDF-610C-46DC-A760-BE842D530E9B}" type="pres">
      <dgm:prSet presAssocID="{02480494-F7DE-43D6-8354-2198B1965EB2}" presName="hierRoot1" presStyleCnt="0"/>
      <dgm:spPr/>
    </dgm:pt>
    <dgm:pt modelId="{6EBE794C-FE7C-4411-8947-61E5B3F1C5EC}" type="pres">
      <dgm:prSet presAssocID="{02480494-F7DE-43D6-8354-2198B1965EB2}" presName="composite" presStyleCnt="0"/>
      <dgm:spPr/>
    </dgm:pt>
    <dgm:pt modelId="{9218DF2F-01AB-451B-BF79-54A3CC4F3D21}" type="pres">
      <dgm:prSet presAssocID="{02480494-F7DE-43D6-8354-2198B1965EB2}" presName="background" presStyleLbl="node0" presStyleIdx="2" presStyleCnt="3"/>
      <dgm:spPr/>
    </dgm:pt>
    <dgm:pt modelId="{BF6E9663-568D-404B-85D5-949AD23007CE}" type="pres">
      <dgm:prSet presAssocID="{02480494-F7DE-43D6-8354-2198B1965EB2}" presName="text" presStyleLbl="fgAcc0" presStyleIdx="2" presStyleCnt="3">
        <dgm:presLayoutVars>
          <dgm:chPref val="3"/>
        </dgm:presLayoutVars>
      </dgm:prSet>
      <dgm:spPr/>
    </dgm:pt>
    <dgm:pt modelId="{98C062C7-5787-4A03-B760-63BE75CABF91}" type="pres">
      <dgm:prSet presAssocID="{02480494-F7DE-43D6-8354-2198B1965EB2}" presName="hierChild2" presStyleCnt="0"/>
      <dgm:spPr/>
    </dgm:pt>
  </dgm:ptLst>
  <dgm:cxnLst>
    <dgm:cxn modelId="{58E81803-3148-4D2E-8F35-E32844AEEFAF}" srcId="{23D45B93-4B5D-441A-8B5B-E34A1B7B4FB7}" destId="{5587D594-74AD-48B8-9C17-CDC8E8338097}" srcOrd="0" destOrd="0" parTransId="{3DF202A5-B278-4BF6-91B0-0EE0F4CD25AD}" sibTransId="{C885B2DA-F1B5-4B2C-A3DA-1A55399F7C85}"/>
    <dgm:cxn modelId="{02F60F0B-3799-4DE1-8F36-FCFDCA38BFF8}" type="presOf" srcId="{6AC3FC7D-7606-45E4-85B5-0ED1F96E69FE}" destId="{A30ABA25-1B9E-4136-A746-7F7207761CC4}" srcOrd="0" destOrd="0" presId="urn:microsoft.com/office/officeart/2005/8/layout/hierarchy1"/>
    <dgm:cxn modelId="{CBFFC436-3CC8-4962-BE70-06FDAD8B08DF}" type="presOf" srcId="{02480494-F7DE-43D6-8354-2198B1965EB2}" destId="{BF6E9663-568D-404B-85D5-949AD23007CE}" srcOrd="0" destOrd="0" presId="urn:microsoft.com/office/officeart/2005/8/layout/hierarchy1"/>
    <dgm:cxn modelId="{88CE3562-22AF-4AEF-BCE4-A7B46904F420}" type="presOf" srcId="{5587D594-74AD-48B8-9C17-CDC8E8338097}" destId="{3560A1C3-87DA-4260-B454-D7B0C0DF36EE}" srcOrd="0" destOrd="0" presId="urn:microsoft.com/office/officeart/2005/8/layout/hierarchy1"/>
    <dgm:cxn modelId="{41647E6B-849B-4CFB-8ABE-6E38ADFDF2A8}" srcId="{23D45B93-4B5D-441A-8B5B-E34A1B7B4FB7}" destId="{6AC3FC7D-7606-45E4-85B5-0ED1F96E69FE}" srcOrd="1" destOrd="0" parTransId="{F5F1EF91-83FB-4D65-8A0E-621233A5981B}" sibTransId="{C77C0B81-5B72-40A4-A580-65D3535603DA}"/>
    <dgm:cxn modelId="{7BB2A076-B5EE-480B-A506-A5E486AE0ACE}" srcId="{23D45B93-4B5D-441A-8B5B-E34A1B7B4FB7}" destId="{02480494-F7DE-43D6-8354-2198B1965EB2}" srcOrd="2" destOrd="0" parTransId="{D6D56DFB-916A-4DA5-A8BB-969AE43CA81D}" sibTransId="{37F300C0-7530-4DE8-BAA3-19BE744681EE}"/>
    <dgm:cxn modelId="{A682C57D-DA65-4C9D-A830-49EB598C74AB}" type="presOf" srcId="{23D45B93-4B5D-441A-8B5B-E34A1B7B4FB7}" destId="{0E280A58-828C-4676-9A56-3D208B4AB000}" srcOrd="0" destOrd="0" presId="urn:microsoft.com/office/officeart/2005/8/layout/hierarchy1"/>
    <dgm:cxn modelId="{E1089DAB-6127-492E-8EB2-8843730C1375}" type="presParOf" srcId="{0E280A58-828C-4676-9A56-3D208B4AB000}" destId="{56D25B53-2FDB-4A6D-B482-2A4FCF4818C3}" srcOrd="0" destOrd="0" presId="urn:microsoft.com/office/officeart/2005/8/layout/hierarchy1"/>
    <dgm:cxn modelId="{27ACDCCC-48DC-4329-8C28-4F49722ABAE0}" type="presParOf" srcId="{56D25B53-2FDB-4A6D-B482-2A4FCF4818C3}" destId="{EC2F8EDA-E182-47E4-83BC-5649814CBB15}" srcOrd="0" destOrd="0" presId="urn:microsoft.com/office/officeart/2005/8/layout/hierarchy1"/>
    <dgm:cxn modelId="{76F2AA2B-5E9F-42C4-9027-1FAB4D44619F}" type="presParOf" srcId="{EC2F8EDA-E182-47E4-83BC-5649814CBB15}" destId="{68F23CB7-E30A-4DFE-BA1C-83BFF1300C28}" srcOrd="0" destOrd="0" presId="urn:microsoft.com/office/officeart/2005/8/layout/hierarchy1"/>
    <dgm:cxn modelId="{67E270F9-57F1-4AA7-B077-C2FC9AB979C9}" type="presParOf" srcId="{EC2F8EDA-E182-47E4-83BC-5649814CBB15}" destId="{3560A1C3-87DA-4260-B454-D7B0C0DF36EE}" srcOrd="1" destOrd="0" presId="urn:microsoft.com/office/officeart/2005/8/layout/hierarchy1"/>
    <dgm:cxn modelId="{A9372A6F-B824-4E18-A118-005396906B29}" type="presParOf" srcId="{56D25B53-2FDB-4A6D-B482-2A4FCF4818C3}" destId="{DDFD2B00-A4D5-4E8E-9FB4-F9CAF7D094AB}" srcOrd="1" destOrd="0" presId="urn:microsoft.com/office/officeart/2005/8/layout/hierarchy1"/>
    <dgm:cxn modelId="{5293C797-D326-470D-9896-CEE8D2A61582}" type="presParOf" srcId="{0E280A58-828C-4676-9A56-3D208B4AB000}" destId="{2CFB73B3-C2D7-47A9-8926-35AA48CF633C}" srcOrd="1" destOrd="0" presId="urn:microsoft.com/office/officeart/2005/8/layout/hierarchy1"/>
    <dgm:cxn modelId="{0F841798-5454-4DD6-9F2E-923CF8A3C17B}" type="presParOf" srcId="{2CFB73B3-C2D7-47A9-8926-35AA48CF633C}" destId="{C35E6950-3229-4F96-AB7D-39AEAF954337}" srcOrd="0" destOrd="0" presId="urn:microsoft.com/office/officeart/2005/8/layout/hierarchy1"/>
    <dgm:cxn modelId="{FFA54322-59D3-4F70-BC1B-FC395E246255}" type="presParOf" srcId="{C35E6950-3229-4F96-AB7D-39AEAF954337}" destId="{1E38C63A-4FE2-4DFD-81C2-4C980F63388E}" srcOrd="0" destOrd="0" presId="urn:microsoft.com/office/officeart/2005/8/layout/hierarchy1"/>
    <dgm:cxn modelId="{CA618749-39A7-4ED1-9578-CFF43BF3C226}" type="presParOf" srcId="{C35E6950-3229-4F96-AB7D-39AEAF954337}" destId="{A30ABA25-1B9E-4136-A746-7F7207761CC4}" srcOrd="1" destOrd="0" presId="urn:microsoft.com/office/officeart/2005/8/layout/hierarchy1"/>
    <dgm:cxn modelId="{8A016793-7F2B-4E26-997E-B980EF51C091}" type="presParOf" srcId="{2CFB73B3-C2D7-47A9-8926-35AA48CF633C}" destId="{1ABC7B62-CB6F-4FAC-96B0-19FB7A06D4FA}" srcOrd="1" destOrd="0" presId="urn:microsoft.com/office/officeart/2005/8/layout/hierarchy1"/>
    <dgm:cxn modelId="{3D03DC8A-28FC-4241-A503-B391B18F426D}" type="presParOf" srcId="{0E280A58-828C-4676-9A56-3D208B4AB000}" destId="{77BDFCDF-610C-46DC-A760-BE842D530E9B}" srcOrd="2" destOrd="0" presId="urn:microsoft.com/office/officeart/2005/8/layout/hierarchy1"/>
    <dgm:cxn modelId="{A14D5565-B92F-4D2D-A994-D0DF3AC928D8}" type="presParOf" srcId="{77BDFCDF-610C-46DC-A760-BE842D530E9B}" destId="{6EBE794C-FE7C-4411-8947-61E5B3F1C5EC}" srcOrd="0" destOrd="0" presId="urn:microsoft.com/office/officeart/2005/8/layout/hierarchy1"/>
    <dgm:cxn modelId="{B1B375B8-B031-4210-8575-44739E66BC7C}" type="presParOf" srcId="{6EBE794C-FE7C-4411-8947-61E5B3F1C5EC}" destId="{9218DF2F-01AB-451B-BF79-54A3CC4F3D21}" srcOrd="0" destOrd="0" presId="urn:microsoft.com/office/officeart/2005/8/layout/hierarchy1"/>
    <dgm:cxn modelId="{19B2E925-4024-4E30-ADAD-A54314BDDACC}" type="presParOf" srcId="{6EBE794C-FE7C-4411-8947-61E5B3F1C5EC}" destId="{BF6E9663-568D-404B-85D5-949AD23007CE}" srcOrd="1" destOrd="0" presId="urn:microsoft.com/office/officeart/2005/8/layout/hierarchy1"/>
    <dgm:cxn modelId="{485C96FD-3677-45E5-A8DD-117FE84AA5D3}" type="presParOf" srcId="{77BDFCDF-610C-46DC-A760-BE842D530E9B}" destId="{98C062C7-5787-4A03-B760-63BE75CABF91}"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56A8274-FA6D-4F5A-9218-0C1F6191011D}" type="doc">
      <dgm:prSet loTypeId="urn:microsoft.com/office/officeart/2017/3/layout/HorizontalPathTimeline" loCatId="process" qsTypeId="urn:microsoft.com/office/officeart/2005/8/quickstyle/simple1" qsCatId="simple" csTypeId="urn:microsoft.com/office/officeart/2005/8/colors/accent1_2" csCatId="accent1" phldr="1"/>
      <dgm:spPr/>
      <dgm:t>
        <a:bodyPr/>
        <a:lstStyle/>
        <a:p>
          <a:endParaRPr lang="en-US"/>
        </a:p>
      </dgm:t>
    </dgm:pt>
    <dgm:pt modelId="{BBDA1D8C-C843-499C-97F3-68D526B35375}">
      <dgm:prSet/>
      <dgm:spPr/>
      <dgm:t>
        <a:bodyPr/>
        <a:lstStyle/>
        <a:p>
          <a:pPr>
            <a:defRPr b="1"/>
          </a:pPr>
          <a:r>
            <a:rPr lang="en-US" dirty="0"/>
            <a:t>Oct. 2017</a:t>
          </a:r>
        </a:p>
      </dgm:t>
    </dgm:pt>
    <dgm:pt modelId="{E3D87EEF-D277-40D1-A2ED-9F24F5B4CCCF}" type="parTrans" cxnId="{6E78B6E6-5B5F-4B7F-ADAE-B36F9762CFED}">
      <dgm:prSet/>
      <dgm:spPr/>
      <dgm:t>
        <a:bodyPr/>
        <a:lstStyle/>
        <a:p>
          <a:endParaRPr lang="en-US"/>
        </a:p>
      </dgm:t>
    </dgm:pt>
    <dgm:pt modelId="{064CFAAE-428A-4153-8230-4012E06A0A14}" type="sibTrans" cxnId="{6E78B6E6-5B5F-4B7F-ADAE-B36F9762CFED}">
      <dgm:prSet/>
      <dgm:spPr/>
      <dgm:t>
        <a:bodyPr/>
        <a:lstStyle/>
        <a:p>
          <a:endParaRPr lang="en-US"/>
        </a:p>
      </dgm:t>
    </dgm:pt>
    <dgm:pt modelId="{67BCA9CD-6534-45FE-8005-C3956BAC3A66}">
      <dgm:prSet/>
      <dgm:spPr/>
      <dgm:t>
        <a:bodyPr/>
        <a:lstStyle/>
        <a:p>
          <a:r>
            <a:rPr lang="en-US" dirty="0"/>
            <a:t>H and W begin dating</a:t>
          </a:r>
        </a:p>
      </dgm:t>
    </dgm:pt>
    <dgm:pt modelId="{637C36B9-A160-4FA2-8C07-730D31B23C87}" type="parTrans" cxnId="{0944E515-5C48-44BF-8FA8-8461AE196F0D}">
      <dgm:prSet/>
      <dgm:spPr/>
      <dgm:t>
        <a:bodyPr/>
        <a:lstStyle/>
        <a:p>
          <a:endParaRPr lang="en-US"/>
        </a:p>
      </dgm:t>
    </dgm:pt>
    <dgm:pt modelId="{65C315D0-6118-4850-972C-466CE8D58864}" type="sibTrans" cxnId="{0944E515-5C48-44BF-8FA8-8461AE196F0D}">
      <dgm:prSet/>
      <dgm:spPr/>
      <dgm:t>
        <a:bodyPr/>
        <a:lstStyle/>
        <a:p>
          <a:endParaRPr lang="en-US"/>
        </a:p>
      </dgm:t>
    </dgm:pt>
    <dgm:pt modelId="{15AF8D03-105E-43BE-927B-A5A13A006156}">
      <dgm:prSet/>
      <dgm:spPr/>
      <dgm:t>
        <a:bodyPr/>
        <a:lstStyle/>
        <a:p>
          <a:pPr>
            <a:defRPr b="1"/>
          </a:pPr>
          <a:r>
            <a:rPr lang="en-US" dirty="0"/>
            <a:t>Feb. 2019</a:t>
          </a:r>
        </a:p>
      </dgm:t>
    </dgm:pt>
    <dgm:pt modelId="{93F84AC2-7D3D-408D-B853-898F7CA45645}" type="parTrans" cxnId="{C804DD31-2819-44A1-92E0-49DB49B1A230}">
      <dgm:prSet/>
      <dgm:spPr/>
      <dgm:t>
        <a:bodyPr/>
        <a:lstStyle/>
        <a:p>
          <a:endParaRPr lang="en-US"/>
        </a:p>
      </dgm:t>
    </dgm:pt>
    <dgm:pt modelId="{FA0C4D8E-53E2-40E8-BE24-4C4CBCD00AC7}" type="sibTrans" cxnId="{C804DD31-2819-44A1-92E0-49DB49B1A230}">
      <dgm:prSet/>
      <dgm:spPr/>
      <dgm:t>
        <a:bodyPr/>
        <a:lstStyle/>
        <a:p>
          <a:endParaRPr lang="en-US"/>
        </a:p>
      </dgm:t>
    </dgm:pt>
    <dgm:pt modelId="{4A24C42B-E42D-4EA5-9DC3-29597ACF04CB}">
      <dgm:prSet/>
      <dgm:spPr/>
      <dgm:t>
        <a:bodyPr/>
        <a:lstStyle/>
        <a:p>
          <a:r>
            <a:rPr lang="en-US" dirty="0"/>
            <a:t>H and W get engaged</a:t>
          </a:r>
        </a:p>
      </dgm:t>
    </dgm:pt>
    <dgm:pt modelId="{6C209573-FE2E-49EF-817C-10C5ADB0293E}" type="parTrans" cxnId="{95F6A9D6-C9D6-4CB0-9B74-8926887C2211}">
      <dgm:prSet/>
      <dgm:spPr/>
      <dgm:t>
        <a:bodyPr/>
        <a:lstStyle/>
        <a:p>
          <a:endParaRPr lang="en-US"/>
        </a:p>
      </dgm:t>
    </dgm:pt>
    <dgm:pt modelId="{895EF8B7-BF9E-49B3-A36C-9D40ED67A206}" type="sibTrans" cxnId="{95F6A9D6-C9D6-4CB0-9B74-8926887C2211}">
      <dgm:prSet/>
      <dgm:spPr/>
      <dgm:t>
        <a:bodyPr/>
        <a:lstStyle/>
        <a:p>
          <a:endParaRPr lang="en-US"/>
        </a:p>
      </dgm:t>
    </dgm:pt>
    <dgm:pt modelId="{E38B0E05-2F92-47F3-B290-2552374F609A}">
      <dgm:prSet/>
      <dgm:spPr/>
      <dgm:t>
        <a:bodyPr/>
        <a:lstStyle/>
        <a:p>
          <a:pPr>
            <a:defRPr b="1"/>
          </a:pPr>
          <a:r>
            <a:rPr lang="en-US" dirty="0"/>
            <a:t>Mar. 2019</a:t>
          </a:r>
        </a:p>
      </dgm:t>
    </dgm:pt>
    <dgm:pt modelId="{0F716C80-FA21-47B0-B62F-69517519C262}" type="parTrans" cxnId="{B5FC216D-CE19-40F4-9CB6-068C567893B6}">
      <dgm:prSet/>
      <dgm:spPr/>
      <dgm:t>
        <a:bodyPr/>
        <a:lstStyle/>
        <a:p>
          <a:endParaRPr lang="en-US"/>
        </a:p>
      </dgm:t>
    </dgm:pt>
    <dgm:pt modelId="{7BA38FED-028C-4581-916B-F90364DEAA48}" type="sibTrans" cxnId="{B5FC216D-CE19-40F4-9CB6-068C567893B6}">
      <dgm:prSet/>
      <dgm:spPr/>
      <dgm:t>
        <a:bodyPr/>
        <a:lstStyle/>
        <a:p>
          <a:endParaRPr lang="en-US"/>
        </a:p>
      </dgm:t>
    </dgm:pt>
    <dgm:pt modelId="{771C5869-C8D4-4887-AA65-A8A80D8437EF}">
      <dgm:prSet/>
      <dgm:spPr/>
      <dgm:t>
        <a:bodyPr/>
        <a:lstStyle/>
        <a:p>
          <a:r>
            <a:rPr lang="en-US" dirty="0"/>
            <a:t>H buys $4MM life insurance policy on W’s life for H’s benefit</a:t>
          </a:r>
        </a:p>
      </dgm:t>
    </dgm:pt>
    <dgm:pt modelId="{4F54E8D2-5D92-4FAB-B222-75A89662316A}" type="parTrans" cxnId="{A7229AA9-0A65-444F-8EB8-AE24C7C4B2F0}">
      <dgm:prSet/>
      <dgm:spPr/>
      <dgm:t>
        <a:bodyPr/>
        <a:lstStyle/>
        <a:p>
          <a:endParaRPr lang="en-US"/>
        </a:p>
      </dgm:t>
    </dgm:pt>
    <dgm:pt modelId="{E2294133-C9E1-47E2-BD9F-9E2069339BAB}" type="sibTrans" cxnId="{A7229AA9-0A65-444F-8EB8-AE24C7C4B2F0}">
      <dgm:prSet/>
      <dgm:spPr/>
      <dgm:t>
        <a:bodyPr/>
        <a:lstStyle/>
        <a:p>
          <a:endParaRPr lang="en-US"/>
        </a:p>
      </dgm:t>
    </dgm:pt>
    <dgm:pt modelId="{BE33AD18-498D-4A1C-AD8D-C7D9551028F3}">
      <dgm:prSet/>
      <dgm:spPr/>
      <dgm:t>
        <a:bodyPr/>
        <a:lstStyle/>
        <a:p>
          <a:pPr>
            <a:defRPr b="1"/>
          </a:pPr>
          <a:r>
            <a:rPr lang="en-US" dirty="0"/>
            <a:t>May 2019</a:t>
          </a:r>
        </a:p>
      </dgm:t>
    </dgm:pt>
    <dgm:pt modelId="{7DD3D936-5774-4F6C-9E9E-E3CDD1CE7A93}" type="parTrans" cxnId="{AEFD7D90-0FCE-4567-825C-234338BFBCDE}">
      <dgm:prSet/>
      <dgm:spPr/>
      <dgm:t>
        <a:bodyPr/>
        <a:lstStyle/>
        <a:p>
          <a:endParaRPr lang="en-US"/>
        </a:p>
      </dgm:t>
    </dgm:pt>
    <dgm:pt modelId="{DFDEA21C-3FCD-44DB-A451-7D7BC1E24053}" type="sibTrans" cxnId="{AEFD7D90-0FCE-4567-825C-234338BFBCDE}">
      <dgm:prSet/>
      <dgm:spPr/>
      <dgm:t>
        <a:bodyPr/>
        <a:lstStyle/>
        <a:p>
          <a:endParaRPr lang="en-US"/>
        </a:p>
      </dgm:t>
    </dgm:pt>
    <dgm:pt modelId="{ECA33F26-BD9A-482F-B9C9-1A38BCD0C4DF}">
      <dgm:prSet/>
      <dgm:spPr/>
      <dgm:t>
        <a:bodyPr/>
        <a:lstStyle/>
        <a:p>
          <a:r>
            <a:rPr lang="en-US" dirty="0"/>
            <a:t>H and W marry</a:t>
          </a:r>
        </a:p>
      </dgm:t>
    </dgm:pt>
    <dgm:pt modelId="{DA773B66-F9CF-4754-B56E-648AC2C39FAD}" type="parTrans" cxnId="{D7BD68FF-C791-4AA6-B01E-CEAD4F65E37B}">
      <dgm:prSet/>
      <dgm:spPr/>
      <dgm:t>
        <a:bodyPr/>
        <a:lstStyle/>
        <a:p>
          <a:endParaRPr lang="en-US"/>
        </a:p>
      </dgm:t>
    </dgm:pt>
    <dgm:pt modelId="{ACB746E5-AA4A-41AB-AB00-D7B918CA555A}" type="sibTrans" cxnId="{D7BD68FF-C791-4AA6-B01E-CEAD4F65E37B}">
      <dgm:prSet/>
      <dgm:spPr/>
      <dgm:t>
        <a:bodyPr/>
        <a:lstStyle/>
        <a:p>
          <a:endParaRPr lang="en-US"/>
        </a:p>
      </dgm:t>
    </dgm:pt>
    <dgm:pt modelId="{996F023D-B467-4F61-9F52-F27B89063437}">
      <dgm:prSet/>
      <dgm:spPr/>
      <dgm:t>
        <a:bodyPr/>
        <a:lstStyle/>
        <a:p>
          <a:pPr>
            <a:defRPr b="1"/>
          </a:pPr>
          <a:r>
            <a:rPr lang="en-US" dirty="0"/>
            <a:t>July 2019</a:t>
          </a:r>
        </a:p>
      </dgm:t>
    </dgm:pt>
    <dgm:pt modelId="{1E6614A8-3D94-4DDB-B18A-3CA7DE7FA814}" type="parTrans" cxnId="{90290EFF-68F1-4398-BB53-1D1224CCC07F}">
      <dgm:prSet/>
      <dgm:spPr/>
      <dgm:t>
        <a:bodyPr/>
        <a:lstStyle/>
        <a:p>
          <a:endParaRPr lang="en-US"/>
        </a:p>
      </dgm:t>
    </dgm:pt>
    <dgm:pt modelId="{0B801CC9-AD2F-489E-81EA-53F200D57901}" type="sibTrans" cxnId="{90290EFF-68F1-4398-BB53-1D1224CCC07F}">
      <dgm:prSet/>
      <dgm:spPr/>
      <dgm:t>
        <a:bodyPr/>
        <a:lstStyle/>
        <a:p>
          <a:endParaRPr lang="en-US"/>
        </a:p>
      </dgm:t>
    </dgm:pt>
    <dgm:pt modelId="{0CAC58FE-3044-456A-A895-61ACCBFD5448}">
      <dgm:prSet/>
      <dgm:spPr/>
      <dgm:t>
        <a:bodyPr/>
        <a:lstStyle/>
        <a:p>
          <a:r>
            <a:rPr lang="en-US" dirty="0"/>
            <a:t>Date of Separation incident in Los Angeles</a:t>
          </a:r>
        </a:p>
      </dgm:t>
    </dgm:pt>
    <dgm:pt modelId="{DA739574-819E-458B-BDB3-3C55021D09EF}" type="parTrans" cxnId="{D126D3BA-4767-42B1-8CEA-0896B143DE47}">
      <dgm:prSet/>
      <dgm:spPr/>
      <dgm:t>
        <a:bodyPr/>
        <a:lstStyle/>
        <a:p>
          <a:endParaRPr lang="en-US"/>
        </a:p>
      </dgm:t>
    </dgm:pt>
    <dgm:pt modelId="{3842FC23-EE03-4FD4-ABA7-2CAD66ADD272}" type="sibTrans" cxnId="{D126D3BA-4767-42B1-8CEA-0896B143DE47}">
      <dgm:prSet/>
      <dgm:spPr/>
      <dgm:t>
        <a:bodyPr/>
        <a:lstStyle/>
        <a:p>
          <a:endParaRPr lang="en-US"/>
        </a:p>
      </dgm:t>
    </dgm:pt>
    <dgm:pt modelId="{AD04EBC1-BAD8-47EA-A1AD-20C2D078A3A2}">
      <dgm:prSet/>
      <dgm:spPr/>
      <dgm:t>
        <a:bodyPr/>
        <a:lstStyle/>
        <a:p>
          <a:pPr>
            <a:defRPr b="1"/>
          </a:pPr>
          <a:r>
            <a:rPr lang="en-US" dirty="0"/>
            <a:t>Nov. 2019</a:t>
          </a:r>
        </a:p>
      </dgm:t>
    </dgm:pt>
    <dgm:pt modelId="{E95C2F93-5724-444F-B2DA-4CDD6FEB57B1}" type="parTrans" cxnId="{AE3B4466-152A-4F5E-B218-BD25487967FD}">
      <dgm:prSet/>
      <dgm:spPr/>
      <dgm:t>
        <a:bodyPr/>
        <a:lstStyle/>
        <a:p>
          <a:endParaRPr lang="en-US"/>
        </a:p>
      </dgm:t>
    </dgm:pt>
    <dgm:pt modelId="{96B89FBF-B042-40C2-9283-A43433B3C091}" type="sibTrans" cxnId="{AE3B4466-152A-4F5E-B218-BD25487967FD}">
      <dgm:prSet/>
      <dgm:spPr/>
      <dgm:t>
        <a:bodyPr/>
        <a:lstStyle/>
        <a:p>
          <a:endParaRPr lang="en-US"/>
        </a:p>
      </dgm:t>
    </dgm:pt>
    <dgm:pt modelId="{C2E9C101-BC64-4E63-B674-BC033753DF42}">
      <dgm:prSet/>
      <dgm:spPr/>
      <dgm:t>
        <a:bodyPr/>
        <a:lstStyle/>
        <a:p>
          <a:r>
            <a:rPr lang="en-US" dirty="0"/>
            <a:t>W files for and receives TRO against H</a:t>
          </a:r>
        </a:p>
      </dgm:t>
    </dgm:pt>
    <dgm:pt modelId="{917C0A79-FE39-4302-93CA-EC46F8B10DA8}" type="parTrans" cxnId="{623D9026-96CD-42A3-8127-CFE72F87B2E8}">
      <dgm:prSet/>
      <dgm:spPr/>
      <dgm:t>
        <a:bodyPr/>
        <a:lstStyle/>
        <a:p>
          <a:endParaRPr lang="en-US"/>
        </a:p>
      </dgm:t>
    </dgm:pt>
    <dgm:pt modelId="{784B94CF-EAE1-49A8-B11E-1FA4AE36E7BF}" type="sibTrans" cxnId="{623D9026-96CD-42A3-8127-CFE72F87B2E8}">
      <dgm:prSet/>
      <dgm:spPr/>
      <dgm:t>
        <a:bodyPr/>
        <a:lstStyle/>
        <a:p>
          <a:endParaRPr lang="en-US"/>
        </a:p>
      </dgm:t>
    </dgm:pt>
    <dgm:pt modelId="{6CAFE90B-B8E0-4F85-A483-A14E73B05FDC}">
      <dgm:prSet/>
      <dgm:spPr/>
      <dgm:t>
        <a:bodyPr/>
        <a:lstStyle/>
        <a:p>
          <a:pPr>
            <a:defRPr b="1"/>
          </a:pPr>
          <a:r>
            <a:rPr lang="en-US" dirty="0"/>
            <a:t>1 Apr. 2020</a:t>
          </a:r>
        </a:p>
      </dgm:t>
    </dgm:pt>
    <dgm:pt modelId="{828F7A4D-9243-4BCB-B19E-7E884567CED6}" type="parTrans" cxnId="{4D979934-7F6A-47F1-B435-93EFE6BB1F6E}">
      <dgm:prSet/>
      <dgm:spPr/>
      <dgm:t>
        <a:bodyPr/>
        <a:lstStyle/>
        <a:p>
          <a:endParaRPr lang="en-US"/>
        </a:p>
      </dgm:t>
    </dgm:pt>
    <dgm:pt modelId="{8A8EA1A6-07D2-463D-A748-B780B3EED63E}" type="sibTrans" cxnId="{4D979934-7F6A-47F1-B435-93EFE6BB1F6E}">
      <dgm:prSet/>
      <dgm:spPr/>
      <dgm:t>
        <a:bodyPr/>
        <a:lstStyle/>
        <a:p>
          <a:endParaRPr lang="en-US"/>
        </a:p>
      </dgm:t>
    </dgm:pt>
    <dgm:pt modelId="{FA3CCD73-3399-463E-B124-16D5D7EDA3E0}">
      <dgm:prSet/>
      <dgm:spPr/>
      <dgm:t>
        <a:bodyPr/>
        <a:lstStyle/>
        <a:p>
          <a:r>
            <a:rPr lang="en-US" dirty="0"/>
            <a:t>H files for and receives TRO against W</a:t>
          </a:r>
        </a:p>
      </dgm:t>
    </dgm:pt>
    <dgm:pt modelId="{89D2A457-2AA1-41E2-B64E-20187E05ABB0}" type="parTrans" cxnId="{9EB599FB-814A-4D77-B72C-AB144CE844D1}">
      <dgm:prSet/>
      <dgm:spPr/>
      <dgm:t>
        <a:bodyPr/>
        <a:lstStyle/>
        <a:p>
          <a:endParaRPr lang="en-US"/>
        </a:p>
      </dgm:t>
    </dgm:pt>
    <dgm:pt modelId="{6A6276AD-36CA-4F0F-9AB4-3D3D638FA7BA}" type="sibTrans" cxnId="{9EB599FB-814A-4D77-B72C-AB144CE844D1}">
      <dgm:prSet/>
      <dgm:spPr/>
      <dgm:t>
        <a:bodyPr/>
        <a:lstStyle/>
        <a:p>
          <a:endParaRPr lang="en-US"/>
        </a:p>
      </dgm:t>
    </dgm:pt>
    <dgm:pt modelId="{04E8F23D-4FEE-4A65-9AA0-DBF3BE2A5316}">
      <dgm:prSet/>
      <dgm:spPr/>
      <dgm:t>
        <a:bodyPr/>
        <a:lstStyle/>
        <a:p>
          <a:pPr>
            <a:defRPr b="1"/>
          </a:pPr>
          <a:r>
            <a:rPr lang="en-US" dirty="0"/>
            <a:t>May–June 2021</a:t>
          </a:r>
        </a:p>
      </dgm:t>
    </dgm:pt>
    <dgm:pt modelId="{98E4FA86-0BAE-4704-BEEF-FE23DBB83468}" type="parTrans" cxnId="{0866E988-8B84-45C0-A180-156779425FD0}">
      <dgm:prSet/>
      <dgm:spPr/>
      <dgm:t>
        <a:bodyPr/>
        <a:lstStyle/>
        <a:p>
          <a:endParaRPr lang="en-US"/>
        </a:p>
      </dgm:t>
    </dgm:pt>
    <dgm:pt modelId="{2ABA8EA2-942A-4C12-81BE-30A8B4888CC4}" type="sibTrans" cxnId="{0866E988-8B84-45C0-A180-156779425FD0}">
      <dgm:prSet/>
      <dgm:spPr/>
      <dgm:t>
        <a:bodyPr/>
        <a:lstStyle/>
        <a:p>
          <a:endParaRPr lang="en-US"/>
        </a:p>
      </dgm:t>
    </dgm:pt>
    <dgm:pt modelId="{5F198008-01A3-4AC6-B08A-637F44EB65C0}">
      <dgm:prSet/>
      <dgm:spPr/>
      <dgm:t>
        <a:bodyPr/>
        <a:lstStyle/>
        <a:p>
          <a:pPr rtl="0"/>
          <a:r>
            <a:rPr lang="en-US" dirty="0"/>
            <a:t>Trial on Mutual DVRO [5 year ROAH </a:t>
          </a:r>
          <a:r>
            <a:rPr lang="en-US" dirty="0">
              <a:latin typeface="Corbel" panose="020B0503020204020204"/>
            </a:rPr>
            <a:t>against H and</a:t>
          </a:r>
          <a:r>
            <a:rPr lang="en-US" dirty="0"/>
            <a:t> H to change beneficiary to life insurance </a:t>
          </a:r>
          <a:r>
            <a:rPr lang="en-US" dirty="0">
              <a:latin typeface="Corbel" panose="020B0503020204020204"/>
            </a:rPr>
            <a:t>to charity</a:t>
          </a:r>
          <a:r>
            <a:rPr lang="en-US" dirty="0"/>
            <a:t> of W’s choice]</a:t>
          </a:r>
        </a:p>
      </dgm:t>
    </dgm:pt>
    <dgm:pt modelId="{801A8311-FDEC-460C-BB9F-F7574B68F48C}" type="parTrans" cxnId="{FDF119EC-0786-4922-915F-ECEE9F2EE52A}">
      <dgm:prSet/>
      <dgm:spPr/>
      <dgm:t>
        <a:bodyPr/>
        <a:lstStyle/>
        <a:p>
          <a:endParaRPr lang="en-US"/>
        </a:p>
      </dgm:t>
    </dgm:pt>
    <dgm:pt modelId="{78C2A2B4-ED2B-4D06-9B27-7C550064F554}" type="sibTrans" cxnId="{FDF119EC-0786-4922-915F-ECEE9F2EE52A}">
      <dgm:prSet/>
      <dgm:spPr/>
      <dgm:t>
        <a:bodyPr/>
        <a:lstStyle/>
        <a:p>
          <a:endParaRPr lang="en-US"/>
        </a:p>
      </dgm:t>
    </dgm:pt>
    <dgm:pt modelId="{258FDB86-1289-4E96-A307-FEF7AA8BB2A7}">
      <dgm:prSet/>
      <dgm:spPr/>
      <dgm:t>
        <a:bodyPr/>
        <a:lstStyle/>
        <a:p>
          <a:pPr>
            <a:defRPr b="1"/>
          </a:pPr>
          <a:r>
            <a:rPr lang="en-US" dirty="0"/>
            <a:t>July 2021</a:t>
          </a:r>
        </a:p>
      </dgm:t>
    </dgm:pt>
    <dgm:pt modelId="{94893C3E-7FFC-4230-ABB5-899ADBC0D0BE}" type="parTrans" cxnId="{775476A4-1AB6-4D09-8B7C-A137A3CF741A}">
      <dgm:prSet/>
      <dgm:spPr/>
      <dgm:t>
        <a:bodyPr/>
        <a:lstStyle/>
        <a:p>
          <a:endParaRPr lang="en-US"/>
        </a:p>
      </dgm:t>
    </dgm:pt>
    <dgm:pt modelId="{CCADC17C-6433-4603-AFA3-9E3B3261D254}" type="sibTrans" cxnId="{775476A4-1AB6-4D09-8B7C-A137A3CF741A}">
      <dgm:prSet/>
      <dgm:spPr/>
      <dgm:t>
        <a:bodyPr/>
        <a:lstStyle/>
        <a:p>
          <a:endParaRPr lang="en-US"/>
        </a:p>
      </dgm:t>
    </dgm:pt>
    <dgm:pt modelId="{ED8EC4BE-0320-4698-AC4A-F2109ECC37C1}">
      <dgm:prSet/>
      <dgm:spPr/>
      <dgm:t>
        <a:bodyPr/>
        <a:lstStyle/>
        <a:p>
          <a:pPr rtl="0"/>
          <a:r>
            <a:rPr lang="en-US" dirty="0"/>
            <a:t>Hearing on FC6344 attorney fee award [Court granted </a:t>
          </a:r>
          <a:r>
            <a:rPr lang="en-US" dirty="0">
              <a:latin typeface="Corbel" panose="020B0503020204020204"/>
            </a:rPr>
            <a:t>W $200k</a:t>
          </a:r>
          <a:r>
            <a:rPr lang="en-US" dirty="0"/>
            <a:t> in atty fees.]</a:t>
          </a:r>
        </a:p>
      </dgm:t>
    </dgm:pt>
    <dgm:pt modelId="{91FE1166-ABE7-421A-9A15-34048E17E7CD}" type="parTrans" cxnId="{B611ED09-3C3A-4A19-8642-7BC1F4FAE864}">
      <dgm:prSet/>
      <dgm:spPr/>
      <dgm:t>
        <a:bodyPr/>
        <a:lstStyle/>
        <a:p>
          <a:endParaRPr lang="en-US"/>
        </a:p>
      </dgm:t>
    </dgm:pt>
    <dgm:pt modelId="{84E1A312-985F-4B93-BB61-60F18A8FFDA0}" type="sibTrans" cxnId="{B611ED09-3C3A-4A19-8642-7BC1F4FAE864}">
      <dgm:prSet/>
      <dgm:spPr/>
      <dgm:t>
        <a:bodyPr/>
        <a:lstStyle/>
        <a:p>
          <a:endParaRPr lang="en-US"/>
        </a:p>
      </dgm:t>
    </dgm:pt>
    <dgm:pt modelId="{85DF565B-8033-404E-93B1-CD7CE5E9EDE1}" type="pres">
      <dgm:prSet presAssocID="{856A8274-FA6D-4F5A-9218-0C1F6191011D}" presName="root" presStyleCnt="0">
        <dgm:presLayoutVars>
          <dgm:chMax/>
          <dgm:chPref/>
          <dgm:animLvl val="lvl"/>
        </dgm:presLayoutVars>
      </dgm:prSet>
      <dgm:spPr/>
    </dgm:pt>
    <dgm:pt modelId="{BE45699D-2247-42DA-90C3-2480EB41855A}" type="pres">
      <dgm:prSet presAssocID="{856A8274-FA6D-4F5A-9218-0C1F6191011D}" presName="divider" presStyleLbl="node1" presStyleIdx="0" presStyleCnt="1"/>
      <dgm:spPr/>
    </dgm:pt>
    <dgm:pt modelId="{837D9FC4-0E07-41BF-B8DD-F53DEFF7D7CF}" type="pres">
      <dgm:prSet presAssocID="{856A8274-FA6D-4F5A-9218-0C1F6191011D}" presName="nodes" presStyleCnt="0">
        <dgm:presLayoutVars>
          <dgm:chMax/>
          <dgm:chPref/>
          <dgm:animLvl val="lvl"/>
        </dgm:presLayoutVars>
      </dgm:prSet>
      <dgm:spPr/>
    </dgm:pt>
    <dgm:pt modelId="{F8E9367A-9EDD-4622-BB9D-DBF2D92B2275}" type="pres">
      <dgm:prSet presAssocID="{BBDA1D8C-C843-499C-97F3-68D526B35375}" presName="composite" presStyleCnt="0"/>
      <dgm:spPr/>
    </dgm:pt>
    <dgm:pt modelId="{14AED83B-3449-45FA-AED9-6C8A0F226A3D}" type="pres">
      <dgm:prSet presAssocID="{BBDA1D8C-C843-499C-97F3-68D526B35375}" presName="L1TextContainer" presStyleLbl="revTx" presStyleIdx="0" presStyleCnt="9">
        <dgm:presLayoutVars>
          <dgm:chMax val="1"/>
          <dgm:chPref val="1"/>
          <dgm:bulletEnabled val="1"/>
        </dgm:presLayoutVars>
      </dgm:prSet>
      <dgm:spPr/>
    </dgm:pt>
    <dgm:pt modelId="{3BEEE620-81AC-429F-9088-C69D4FA9E364}" type="pres">
      <dgm:prSet presAssocID="{BBDA1D8C-C843-499C-97F3-68D526B35375}" presName="L2TextContainerWrapper" presStyleCnt="0">
        <dgm:presLayoutVars>
          <dgm:chMax val="0"/>
          <dgm:chPref val="0"/>
          <dgm:bulletEnabled val="1"/>
        </dgm:presLayoutVars>
      </dgm:prSet>
      <dgm:spPr/>
    </dgm:pt>
    <dgm:pt modelId="{F61F963D-FA2A-45FE-99F5-BFAA72210DC0}" type="pres">
      <dgm:prSet presAssocID="{BBDA1D8C-C843-499C-97F3-68D526B35375}" presName="L2TextContainer" presStyleLbl="bgAccFollowNode1" presStyleIdx="0" presStyleCnt="9"/>
      <dgm:spPr/>
    </dgm:pt>
    <dgm:pt modelId="{6CFCDA3F-7BF7-49C0-A26F-9E60F18FE4FE}" type="pres">
      <dgm:prSet presAssocID="{BBDA1D8C-C843-499C-97F3-68D526B35375}" presName="FlexibleEmptyPlaceHolder" presStyleCnt="0"/>
      <dgm:spPr/>
    </dgm:pt>
    <dgm:pt modelId="{A00F5CD0-7662-4006-BF6D-F8429AD1CE15}" type="pres">
      <dgm:prSet presAssocID="{BBDA1D8C-C843-499C-97F3-68D526B35375}" presName="ConnectLine" presStyleLbl="alignNode1" presStyleIdx="0" presStyleCnt="9"/>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ln>
        <a:effectLst/>
      </dgm:spPr>
    </dgm:pt>
    <dgm:pt modelId="{ED554C2C-7F8D-4257-80CF-A358BD94AD56}" type="pres">
      <dgm:prSet presAssocID="{BBDA1D8C-C843-499C-97F3-68D526B35375}" presName="ConnectorPoint" presStyleLbl="fgAcc1" presStyleIdx="0" presStyleCnt="9"/>
      <dgm:spPr>
        <a:solidFill>
          <a:schemeClr val="lt1">
            <a:alpha val="90000"/>
            <a:hueOff val="0"/>
            <a:satOff val="0"/>
            <a:lumOff val="0"/>
            <a:alphaOff val="0"/>
          </a:schemeClr>
        </a:solidFill>
        <a:ln w="19050" cap="flat" cmpd="sng" algn="ctr">
          <a:noFill/>
          <a:prstDash val="solid"/>
        </a:ln>
        <a:effectLst/>
      </dgm:spPr>
    </dgm:pt>
    <dgm:pt modelId="{701DBD75-40B5-4033-861B-04BC05C754A8}" type="pres">
      <dgm:prSet presAssocID="{BBDA1D8C-C843-499C-97F3-68D526B35375}" presName="EmptyPlaceHolder" presStyleCnt="0"/>
      <dgm:spPr/>
    </dgm:pt>
    <dgm:pt modelId="{8F80AACE-E6A7-469A-A86E-E8BA192E0A63}" type="pres">
      <dgm:prSet presAssocID="{064CFAAE-428A-4153-8230-4012E06A0A14}" presName="spaceBetweenRectangles" presStyleCnt="0"/>
      <dgm:spPr/>
    </dgm:pt>
    <dgm:pt modelId="{DEC388A9-9F26-4361-A681-0CB0D8C5F113}" type="pres">
      <dgm:prSet presAssocID="{15AF8D03-105E-43BE-927B-A5A13A006156}" presName="composite" presStyleCnt="0"/>
      <dgm:spPr/>
    </dgm:pt>
    <dgm:pt modelId="{58A2DF0D-AD20-4107-B86A-F91F5B90F6AF}" type="pres">
      <dgm:prSet presAssocID="{15AF8D03-105E-43BE-927B-A5A13A006156}" presName="L1TextContainer" presStyleLbl="revTx" presStyleIdx="1" presStyleCnt="9">
        <dgm:presLayoutVars>
          <dgm:chMax val="1"/>
          <dgm:chPref val="1"/>
          <dgm:bulletEnabled val="1"/>
        </dgm:presLayoutVars>
      </dgm:prSet>
      <dgm:spPr/>
    </dgm:pt>
    <dgm:pt modelId="{92F95606-8A20-4106-B4C2-4D807B965BAD}" type="pres">
      <dgm:prSet presAssocID="{15AF8D03-105E-43BE-927B-A5A13A006156}" presName="L2TextContainerWrapper" presStyleCnt="0">
        <dgm:presLayoutVars>
          <dgm:chMax val="0"/>
          <dgm:chPref val="0"/>
          <dgm:bulletEnabled val="1"/>
        </dgm:presLayoutVars>
      </dgm:prSet>
      <dgm:spPr/>
    </dgm:pt>
    <dgm:pt modelId="{DA8AC12C-46A0-446F-A7E0-C0D165155D9B}" type="pres">
      <dgm:prSet presAssocID="{15AF8D03-105E-43BE-927B-A5A13A006156}" presName="L2TextContainer" presStyleLbl="bgAccFollowNode1" presStyleIdx="1" presStyleCnt="9"/>
      <dgm:spPr/>
    </dgm:pt>
    <dgm:pt modelId="{24B83FF8-9B83-4D30-B131-C8D634308336}" type="pres">
      <dgm:prSet presAssocID="{15AF8D03-105E-43BE-927B-A5A13A006156}" presName="FlexibleEmptyPlaceHolder" presStyleCnt="0"/>
      <dgm:spPr/>
    </dgm:pt>
    <dgm:pt modelId="{57DBDE19-A9A1-4F2E-9EF0-D9AF3D40E038}" type="pres">
      <dgm:prSet presAssocID="{15AF8D03-105E-43BE-927B-A5A13A006156}" presName="ConnectLine" presStyleLbl="alignNode1" presStyleIdx="1" presStyleCnt="9"/>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ln>
        <a:effectLst/>
      </dgm:spPr>
    </dgm:pt>
    <dgm:pt modelId="{726C9FB6-6508-4DFE-83B1-A662EED83A72}" type="pres">
      <dgm:prSet presAssocID="{15AF8D03-105E-43BE-927B-A5A13A006156}" presName="ConnectorPoint" presStyleLbl="fgAcc1" presStyleIdx="1" presStyleCnt="9"/>
      <dgm:spPr>
        <a:solidFill>
          <a:schemeClr val="lt1">
            <a:alpha val="90000"/>
            <a:hueOff val="0"/>
            <a:satOff val="0"/>
            <a:lumOff val="0"/>
            <a:alphaOff val="0"/>
          </a:schemeClr>
        </a:solidFill>
        <a:ln w="19050" cap="flat" cmpd="sng" algn="ctr">
          <a:noFill/>
          <a:prstDash val="solid"/>
        </a:ln>
        <a:effectLst/>
      </dgm:spPr>
    </dgm:pt>
    <dgm:pt modelId="{77AB4339-8EAF-4DC8-B96B-C82C8AA29BA9}" type="pres">
      <dgm:prSet presAssocID="{15AF8D03-105E-43BE-927B-A5A13A006156}" presName="EmptyPlaceHolder" presStyleCnt="0"/>
      <dgm:spPr/>
    </dgm:pt>
    <dgm:pt modelId="{46DF72A3-126A-452F-AD24-A5F8549D6EF9}" type="pres">
      <dgm:prSet presAssocID="{FA0C4D8E-53E2-40E8-BE24-4C4CBCD00AC7}" presName="spaceBetweenRectangles" presStyleCnt="0"/>
      <dgm:spPr/>
    </dgm:pt>
    <dgm:pt modelId="{A55B0272-CFC1-4CA0-A95D-D1CF405D4364}" type="pres">
      <dgm:prSet presAssocID="{E38B0E05-2F92-47F3-B290-2552374F609A}" presName="composite" presStyleCnt="0"/>
      <dgm:spPr/>
    </dgm:pt>
    <dgm:pt modelId="{4A80D76C-6945-4A58-B047-8E273CF2F664}" type="pres">
      <dgm:prSet presAssocID="{E38B0E05-2F92-47F3-B290-2552374F609A}" presName="L1TextContainer" presStyleLbl="revTx" presStyleIdx="2" presStyleCnt="9">
        <dgm:presLayoutVars>
          <dgm:chMax val="1"/>
          <dgm:chPref val="1"/>
          <dgm:bulletEnabled val="1"/>
        </dgm:presLayoutVars>
      </dgm:prSet>
      <dgm:spPr/>
    </dgm:pt>
    <dgm:pt modelId="{FD50B25C-B8D6-431A-88F0-47A06405B753}" type="pres">
      <dgm:prSet presAssocID="{E38B0E05-2F92-47F3-B290-2552374F609A}" presName="L2TextContainerWrapper" presStyleCnt="0">
        <dgm:presLayoutVars>
          <dgm:chMax val="0"/>
          <dgm:chPref val="0"/>
          <dgm:bulletEnabled val="1"/>
        </dgm:presLayoutVars>
      </dgm:prSet>
      <dgm:spPr/>
    </dgm:pt>
    <dgm:pt modelId="{C43C5658-3023-4C65-8718-E6608377E55D}" type="pres">
      <dgm:prSet presAssocID="{E38B0E05-2F92-47F3-B290-2552374F609A}" presName="L2TextContainer" presStyleLbl="bgAccFollowNode1" presStyleIdx="2" presStyleCnt="9"/>
      <dgm:spPr/>
    </dgm:pt>
    <dgm:pt modelId="{122ECA52-A3CE-446F-9886-E1F27EE31E5F}" type="pres">
      <dgm:prSet presAssocID="{E38B0E05-2F92-47F3-B290-2552374F609A}" presName="FlexibleEmptyPlaceHolder" presStyleCnt="0"/>
      <dgm:spPr/>
    </dgm:pt>
    <dgm:pt modelId="{A3727987-CD6E-4AAE-AD26-F166D4302BAE}" type="pres">
      <dgm:prSet presAssocID="{E38B0E05-2F92-47F3-B290-2552374F609A}" presName="ConnectLine" presStyleLbl="alignNode1" presStyleIdx="2" presStyleCnt="9"/>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ln>
        <a:effectLst/>
      </dgm:spPr>
    </dgm:pt>
    <dgm:pt modelId="{43FBAB2B-ED0E-497C-8535-D5596B060577}" type="pres">
      <dgm:prSet presAssocID="{E38B0E05-2F92-47F3-B290-2552374F609A}" presName="ConnectorPoint" presStyleLbl="fgAcc1" presStyleIdx="2" presStyleCnt="9"/>
      <dgm:spPr>
        <a:solidFill>
          <a:schemeClr val="lt1">
            <a:alpha val="90000"/>
            <a:hueOff val="0"/>
            <a:satOff val="0"/>
            <a:lumOff val="0"/>
            <a:alphaOff val="0"/>
          </a:schemeClr>
        </a:solidFill>
        <a:ln w="19050" cap="flat" cmpd="sng" algn="ctr">
          <a:noFill/>
          <a:prstDash val="solid"/>
        </a:ln>
        <a:effectLst/>
      </dgm:spPr>
    </dgm:pt>
    <dgm:pt modelId="{2068DAC0-2030-426E-91F0-1F0A2A91D58A}" type="pres">
      <dgm:prSet presAssocID="{E38B0E05-2F92-47F3-B290-2552374F609A}" presName="EmptyPlaceHolder" presStyleCnt="0"/>
      <dgm:spPr/>
    </dgm:pt>
    <dgm:pt modelId="{8C93103C-1903-483B-8E5B-8E67B32E322B}" type="pres">
      <dgm:prSet presAssocID="{7BA38FED-028C-4581-916B-F90364DEAA48}" presName="spaceBetweenRectangles" presStyleCnt="0"/>
      <dgm:spPr/>
    </dgm:pt>
    <dgm:pt modelId="{DA1A5FBC-8069-432C-B8E4-968712141579}" type="pres">
      <dgm:prSet presAssocID="{BE33AD18-498D-4A1C-AD8D-C7D9551028F3}" presName="composite" presStyleCnt="0"/>
      <dgm:spPr/>
    </dgm:pt>
    <dgm:pt modelId="{3C463C66-9ADC-4007-AB59-350FF8DF913D}" type="pres">
      <dgm:prSet presAssocID="{BE33AD18-498D-4A1C-AD8D-C7D9551028F3}" presName="L1TextContainer" presStyleLbl="revTx" presStyleIdx="3" presStyleCnt="9">
        <dgm:presLayoutVars>
          <dgm:chMax val="1"/>
          <dgm:chPref val="1"/>
          <dgm:bulletEnabled val="1"/>
        </dgm:presLayoutVars>
      </dgm:prSet>
      <dgm:spPr/>
    </dgm:pt>
    <dgm:pt modelId="{4BA2D4A9-07D6-49B6-A774-ACC64156DE93}" type="pres">
      <dgm:prSet presAssocID="{BE33AD18-498D-4A1C-AD8D-C7D9551028F3}" presName="L2TextContainerWrapper" presStyleCnt="0">
        <dgm:presLayoutVars>
          <dgm:chMax val="0"/>
          <dgm:chPref val="0"/>
          <dgm:bulletEnabled val="1"/>
        </dgm:presLayoutVars>
      </dgm:prSet>
      <dgm:spPr/>
    </dgm:pt>
    <dgm:pt modelId="{DE6CB7B7-9B48-40EE-A459-C820C9DAE061}" type="pres">
      <dgm:prSet presAssocID="{BE33AD18-498D-4A1C-AD8D-C7D9551028F3}" presName="L2TextContainer" presStyleLbl="bgAccFollowNode1" presStyleIdx="3" presStyleCnt="9"/>
      <dgm:spPr/>
    </dgm:pt>
    <dgm:pt modelId="{0639A2AC-2D5C-4A0C-8061-80504A1E5000}" type="pres">
      <dgm:prSet presAssocID="{BE33AD18-498D-4A1C-AD8D-C7D9551028F3}" presName="FlexibleEmptyPlaceHolder" presStyleCnt="0"/>
      <dgm:spPr/>
    </dgm:pt>
    <dgm:pt modelId="{5D2993E7-AA05-4BAD-999F-A3621312A07D}" type="pres">
      <dgm:prSet presAssocID="{BE33AD18-498D-4A1C-AD8D-C7D9551028F3}" presName="ConnectLine" presStyleLbl="alignNode1" presStyleIdx="3" presStyleCnt="9"/>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ln>
        <a:effectLst/>
      </dgm:spPr>
    </dgm:pt>
    <dgm:pt modelId="{6E075ABB-8F4C-4E0B-BA85-3C26F50483F8}" type="pres">
      <dgm:prSet presAssocID="{BE33AD18-498D-4A1C-AD8D-C7D9551028F3}" presName="ConnectorPoint" presStyleLbl="fgAcc1" presStyleIdx="3" presStyleCnt="9"/>
      <dgm:spPr>
        <a:solidFill>
          <a:schemeClr val="lt1">
            <a:alpha val="90000"/>
            <a:hueOff val="0"/>
            <a:satOff val="0"/>
            <a:lumOff val="0"/>
            <a:alphaOff val="0"/>
          </a:schemeClr>
        </a:solidFill>
        <a:ln w="19050" cap="flat" cmpd="sng" algn="ctr">
          <a:noFill/>
          <a:prstDash val="solid"/>
        </a:ln>
        <a:effectLst/>
      </dgm:spPr>
    </dgm:pt>
    <dgm:pt modelId="{6611065E-4A38-40B2-93F5-0A2578E9C10F}" type="pres">
      <dgm:prSet presAssocID="{BE33AD18-498D-4A1C-AD8D-C7D9551028F3}" presName="EmptyPlaceHolder" presStyleCnt="0"/>
      <dgm:spPr/>
    </dgm:pt>
    <dgm:pt modelId="{5CC7A92F-AAFC-4145-AFB4-D1D0A9DF0E53}" type="pres">
      <dgm:prSet presAssocID="{DFDEA21C-3FCD-44DB-A451-7D7BC1E24053}" presName="spaceBetweenRectangles" presStyleCnt="0"/>
      <dgm:spPr/>
    </dgm:pt>
    <dgm:pt modelId="{9693D41C-1E51-4D48-BCDE-1ADDFAEC87BC}" type="pres">
      <dgm:prSet presAssocID="{996F023D-B467-4F61-9F52-F27B89063437}" presName="composite" presStyleCnt="0"/>
      <dgm:spPr/>
    </dgm:pt>
    <dgm:pt modelId="{392DDC6F-C0F7-4F0B-89ED-5C45A6447B4E}" type="pres">
      <dgm:prSet presAssocID="{996F023D-B467-4F61-9F52-F27B89063437}" presName="L1TextContainer" presStyleLbl="revTx" presStyleIdx="4" presStyleCnt="9">
        <dgm:presLayoutVars>
          <dgm:chMax val="1"/>
          <dgm:chPref val="1"/>
          <dgm:bulletEnabled val="1"/>
        </dgm:presLayoutVars>
      </dgm:prSet>
      <dgm:spPr/>
    </dgm:pt>
    <dgm:pt modelId="{4DA2411E-2FC2-488F-BC3A-51D7DC9F0EBF}" type="pres">
      <dgm:prSet presAssocID="{996F023D-B467-4F61-9F52-F27B89063437}" presName="L2TextContainerWrapper" presStyleCnt="0">
        <dgm:presLayoutVars>
          <dgm:chMax val="0"/>
          <dgm:chPref val="0"/>
          <dgm:bulletEnabled val="1"/>
        </dgm:presLayoutVars>
      </dgm:prSet>
      <dgm:spPr/>
    </dgm:pt>
    <dgm:pt modelId="{37617CD2-DBD5-4A73-B2BE-B90A694A7974}" type="pres">
      <dgm:prSet presAssocID="{996F023D-B467-4F61-9F52-F27B89063437}" presName="L2TextContainer" presStyleLbl="bgAccFollowNode1" presStyleIdx="4" presStyleCnt="9"/>
      <dgm:spPr/>
    </dgm:pt>
    <dgm:pt modelId="{733C9571-7E65-49C2-B860-EC3EE13C45EF}" type="pres">
      <dgm:prSet presAssocID="{996F023D-B467-4F61-9F52-F27B89063437}" presName="FlexibleEmptyPlaceHolder" presStyleCnt="0"/>
      <dgm:spPr/>
    </dgm:pt>
    <dgm:pt modelId="{FDF074F6-54B4-4A1A-AA95-273338F8A7F9}" type="pres">
      <dgm:prSet presAssocID="{996F023D-B467-4F61-9F52-F27B89063437}" presName="ConnectLine" presStyleLbl="alignNode1" presStyleIdx="4" presStyleCnt="9"/>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ln>
        <a:effectLst/>
      </dgm:spPr>
    </dgm:pt>
    <dgm:pt modelId="{3905E260-80DE-4D7B-8444-C0647B6604D8}" type="pres">
      <dgm:prSet presAssocID="{996F023D-B467-4F61-9F52-F27B89063437}" presName="ConnectorPoint" presStyleLbl="fgAcc1" presStyleIdx="4" presStyleCnt="9"/>
      <dgm:spPr>
        <a:solidFill>
          <a:schemeClr val="lt1">
            <a:alpha val="90000"/>
            <a:hueOff val="0"/>
            <a:satOff val="0"/>
            <a:lumOff val="0"/>
            <a:alphaOff val="0"/>
          </a:schemeClr>
        </a:solidFill>
        <a:ln w="19050" cap="flat" cmpd="sng" algn="ctr">
          <a:noFill/>
          <a:prstDash val="solid"/>
        </a:ln>
        <a:effectLst/>
      </dgm:spPr>
    </dgm:pt>
    <dgm:pt modelId="{2D62E884-68AE-4213-8CEF-333AC01CA636}" type="pres">
      <dgm:prSet presAssocID="{996F023D-B467-4F61-9F52-F27B89063437}" presName="EmptyPlaceHolder" presStyleCnt="0"/>
      <dgm:spPr/>
    </dgm:pt>
    <dgm:pt modelId="{243B8C50-BC57-489D-8949-4A44BF1F8FF2}" type="pres">
      <dgm:prSet presAssocID="{0B801CC9-AD2F-489E-81EA-53F200D57901}" presName="spaceBetweenRectangles" presStyleCnt="0"/>
      <dgm:spPr/>
    </dgm:pt>
    <dgm:pt modelId="{670B1C07-649E-451F-AFB9-0417340A79B4}" type="pres">
      <dgm:prSet presAssocID="{AD04EBC1-BAD8-47EA-A1AD-20C2D078A3A2}" presName="composite" presStyleCnt="0"/>
      <dgm:spPr/>
    </dgm:pt>
    <dgm:pt modelId="{B181F2F9-8AC1-408A-83FB-DA7C6759ABA7}" type="pres">
      <dgm:prSet presAssocID="{AD04EBC1-BAD8-47EA-A1AD-20C2D078A3A2}" presName="L1TextContainer" presStyleLbl="revTx" presStyleIdx="5" presStyleCnt="9">
        <dgm:presLayoutVars>
          <dgm:chMax val="1"/>
          <dgm:chPref val="1"/>
          <dgm:bulletEnabled val="1"/>
        </dgm:presLayoutVars>
      </dgm:prSet>
      <dgm:spPr/>
    </dgm:pt>
    <dgm:pt modelId="{E78DECE1-D215-4ABF-B9E1-1C42ECE6104A}" type="pres">
      <dgm:prSet presAssocID="{AD04EBC1-BAD8-47EA-A1AD-20C2D078A3A2}" presName="L2TextContainerWrapper" presStyleCnt="0">
        <dgm:presLayoutVars>
          <dgm:chMax val="0"/>
          <dgm:chPref val="0"/>
          <dgm:bulletEnabled val="1"/>
        </dgm:presLayoutVars>
      </dgm:prSet>
      <dgm:spPr/>
    </dgm:pt>
    <dgm:pt modelId="{CB255062-63CB-4634-B208-89344DA3B8C8}" type="pres">
      <dgm:prSet presAssocID="{AD04EBC1-BAD8-47EA-A1AD-20C2D078A3A2}" presName="L2TextContainer" presStyleLbl="bgAccFollowNode1" presStyleIdx="5" presStyleCnt="9"/>
      <dgm:spPr/>
    </dgm:pt>
    <dgm:pt modelId="{DE0C5C77-5CE5-40AD-B48B-7E64FB9BD9FF}" type="pres">
      <dgm:prSet presAssocID="{AD04EBC1-BAD8-47EA-A1AD-20C2D078A3A2}" presName="FlexibleEmptyPlaceHolder" presStyleCnt="0"/>
      <dgm:spPr/>
    </dgm:pt>
    <dgm:pt modelId="{114512F8-58AC-4E3C-B999-A57DF0B10183}" type="pres">
      <dgm:prSet presAssocID="{AD04EBC1-BAD8-47EA-A1AD-20C2D078A3A2}" presName="ConnectLine" presStyleLbl="alignNode1" presStyleIdx="5" presStyleCnt="9"/>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ln>
        <a:effectLst/>
      </dgm:spPr>
    </dgm:pt>
    <dgm:pt modelId="{B790548E-3EF6-4F85-B0A8-3C1B75F89337}" type="pres">
      <dgm:prSet presAssocID="{AD04EBC1-BAD8-47EA-A1AD-20C2D078A3A2}" presName="ConnectorPoint" presStyleLbl="fgAcc1" presStyleIdx="5" presStyleCnt="9"/>
      <dgm:spPr>
        <a:solidFill>
          <a:schemeClr val="lt1">
            <a:alpha val="90000"/>
            <a:hueOff val="0"/>
            <a:satOff val="0"/>
            <a:lumOff val="0"/>
            <a:alphaOff val="0"/>
          </a:schemeClr>
        </a:solidFill>
        <a:ln w="19050" cap="flat" cmpd="sng" algn="ctr">
          <a:noFill/>
          <a:prstDash val="solid"/>
        </a:ln>
        <a:effectLst/>
      </dgm:spPr>
    </dgm:pt>
    <dgm:pt modelId="{3616F66C-ADB5-46BE-9058-3BA7635D6D5D}" type="pres">
      <dgm:prSet presAssocID="{AD04EBC1-BAD8-47EA-A1AD-20C2D078A3A2}" presName="EmptyPlaceHolder" presStyleCnt="0"/>
      <dgm:spPr/>
    </dgm:pt>
    <dgm:pt modelId="{B850B6BA-125D-4509-9FA6-EE58C0C887D7}" type="pres">
      <dgm:prSet presAssocID="{96B89FBF-B042-40C2-9283-A43433B3C091}" presName="spaceBetweenRectangles" presStyleCnt="0"/>
      <dgm:spPr/>
    </dgm:pt>
    <dgm:pt modelId="{5964B85F-9AE6-418B-A450-0A2F04709F95}" type="pres">
      <dgm:prSet presAssocID="{6CAFE90B-B8E0-4F85-A483-A14E73B05FDC}" presName="composite" presStyleCnt="0"/>
      <dgm:spPr/>
    </dgm:pt>
    <dgm:pt modelId="{D1484ED9-8853-4EB7-90A3-2E8BDD8F4A5A}" type="pres">
      <dgm:prSet presAssocID="{6CAFE90B-B8E0-4F85-A483-A14E73B05FDC}" presName="L1TextContainer" presStyleLbl="revTx" presStyleIdx="6" presStyleCnt="9">
        <dgm:presLayoutVars>
          <dgm:chMax val="1"/>
          <dgm:chPref val="1"/>
          <dgm:bulletEnabled val="1"/>
        </dgm:presLayoutVars>
      </dgm:prSet>
      <dgm:spPr/>
    </dgm:pt>
    <dgm:pt modelId="{4313EFE7-E789-4B4A-A5C6-FD94187A9CA4}" type="pres">
      <dgm:prSet presAssocID="{6CAFE90B-B8E0-4F85-A483-A14E73B05FDC}" presName="L2TextContainerWrapper" presStyleCnt="0">
        <dgm:presLayoutVars>
          <dgm:chMax val="0"/>
          <dgm:chPref val="0"/>
          <dgm:bulletEnabled val="1"/>
        </dgm:presLayoutVars>
      </dgm:prSet>
      <dgm:spPr/>
    </dgm:pt>
    <dgm:pt modelId="{B996DFC8-4F40-42F8-9864-4FA7BCB3F189}" type="pres">
      <dgm:prSet presAssocID="{6CAFE90B-B8E0-4F85-A483-A14E73B05FDC}" presName="L2TextContainer" presStyleLbl="bgAccFollowNode1" presStyleIdx="6" presStyleCnt="9"/>
      <dgm:spPr/>
    </dgm:pt>
    <dgm:pt modelId="{6AEC5003-6D79-462E-86E8-F8C3BB25E60D}" type="pres">
      <dgm:prSet presAssocID="{6CAFE90B-B8E0-4F85-A483-A14E73B05FDC}" presName="FlexibleEmptyPlaceHolder" presStyleCnt="0"/>
      <dgm:spPr/>
    </dgm:pt>
    <dgm:pt modelId="{61FAA6BD-C9D9-4DEF-A675-B7153F49845C}" type="pres">
      <dgm:prSet presAssocID="{6CAFE90B-B8E0-4F85-A483-A14E73B05FDC}" presName="ConnectLine" presStyleLbl="alignNode1" presStyleIdx="6" presStyleCnt="9"/>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ln>
        <a:effectLst/>
      </dgm:spPr>
    </dgm:pt>
    <dgm:pt modelId="{24038E20-6BC6-4577-BB2C-365D5348AD15}" type="pres">
      <dgm:prSet presAssocID="{6CAFE90B-B8E0-4F85-A483-A14E73B05FDC}" presName="ConnectorPoint" presStyleLbl="fgAcc1" presStyleIdx="6" presStyleCnt="9"/>
      <dgm:spPr>
        <a:solidFill>
          <a:schemeClr val="lt1">
            <a:alpha val="90000"/>
            <a:hueOff val="0"/>
            <a:satOff val="0"/>
            <a:lumOff val="0"/>
            <a:alphaOff val="0"/>
          </a:schemeClr>
        </a:solidFill>
        <a:ln w="19050" cap="flat" cmpd="sng" algn="ctr">
          <a:noFill/>
          <a:prstDash val="solid"/>
        </a:ln>
        <a:effectLst/>
      </dgm:spPr>
    </dgm:pt>
    <dgm:pt modelId="{3DA113AB-8BA5-4DF0-8846-E3DF5ED2AA71}" type="pres">
      <dgm:prSet presAssocID="{6CAFE90B-B8E0-4F85-A483-A14E73B05FDC}" presName="EmptyPlaceHolder" presStyleCnt="0"/>
      <dgm:spPr/>
    </dgm:pt>
    <dgm:pt modelId="{C5021812-BFDF-48C6-9EDC-53B38F13250D}" type="pres">
      <dgm:prSet presAssocID="{8A8EA1A6-07D2-463D-A748-B780B3EED63E}" presName="spaceBetweenRectangles" presStyleCnt="0"/>
      <dgm:spPr/>
    </dgm:pt>
    <dgm:pt modelId="{B1C06AF8-BEE8-49E6-A43D-61F7A5C53A97}" type="pres">
      <dgm:prSet presAssocID="{04E8F23D-4FEE-4A65-9AA0-DBF3BE2A5316}" presName="composite" presStyleCnt="0"/>
      <dgm:spPr/>
    </dgm:pt>
    <dgm:pt modelId="{F4850701-0E65-40CC-A16E-7547336D3842}" type="pres">
      <dgm:prSet presAssocID="{04E8F23D-4FEE-4A65-9AA0-DBF3BE2A5316}" presName="L1TextContainer" presStyleLbl="revTx" presStyleIdx="7" presStyleCnt="9">
        <dgm:presLayoutVars>
          <dgm:chMax val="1"/>
          <dgm:chPref val="1"/>
          <dgm:bulletEnabled val="1"/>
        </dgm:presLayoutVars>
      </dgm:prSet>
      <dgm:spPr/>
    </dgm:pt>
    <dgm:pt modelId="{EAA35B76-E5E0-459B-8E5A-510A9708EC45}" type="pres">
      <dgm:prSet presAssocID="{04E8F23D-4FEE-4A65-9AA0-DBF3BE2A5316}" presName="L2TextContainerWrapper" presStyleCnt="0">
        <dgm:presLayoutVars>
          <dgm:chMax val="0"/>
          <dgm:chPref val="0"/>
          <dgm:bulletEnabled val="1"/>
        </dgm:presLayoutVars>
      </dgm:prSet>
      <dgm:spPr/>
    </dgm:pt>
    <dgm:pt modelId="{7E529504-730C-4B6F-91E2-E7E4857D447A}" type="pres">
      <dgm:prSet presAssocID="{04E8F23D-4FEE-4A65-9AA0-DBF3BE2A5316}" presName="L2TextContainer" presStyleLbl="bgAccFollowNode1" presStyleIdx="7" presStyleCnt="9"/>
      <dgm:spPr/>
    </dgm:pt>
    <dgm:pt modelId="{04C699DA-B240-48B9-B0E1-E2C587EB575C}" type="pres">
      <dgm:prSet presAssocID="{04E8F23D-4FEE-4A65-9AA0-DBF3BE2A5316}" presName="FlexibleEmptyPlaceHolder" presStyleCnt="0"/>
      <dgm:spPr/>
    </dgm:pt>
    <dgm:pt modelId="{CB3023FB-E1DF-44B5-AB59-951F3980C167}" type="pres">
      <dgm:prSet presAssocID="{04E8F23D-4FEE-4A65-9AA0-DBF3BE2A5316}" presName="ConnectLine" presStyleLbl="alignNode1" presStyleIdx="7" presStyleCnt="9"/>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ln>
        <a:effectLst/>
      </dgm:spPr>
    </dgm:pt>
    <dgm:pt modelId="{20C95A48-CBAE-4CD5-BC95-EF70251B53A3}" type="pres">
      <dgm:prSet presAssocID="{04E8F23D-4FEE-4A65-9AA0-DBF3BE2A5316}" presName="ConnectorPoint" presStyleLbl="fgAcc1" presStyleIdx="7" presStyleCnt="9"/>
      <dgm:spPr>
        <a:solidFill>
          <a:schemeClr val="lt1">
            <a:alpha val="90000"/>
            <a:hueOff val="0"/>
            <a:satOff val="0"/>
            <a:lumOff val="0"/>
            <a:alphaOff val="0"/>
          </a:schemeClr>
        </a:solidFill>
        <a:ln w="19050" cap="flat" cmpd="sng" algn="ctr">
          <a:noFill/>
          <a:prstDash val="solid"/>
        </a:ln>
        <a:effectLst/>
      </dgm:spPr>
    </dgm:pt>
    <dgm:pt modelId="{EC35A2A4-B040-4B33-A97E-B4C3147B6D80}" type="pres">
      <dgm:prSet presAssocID="{04E8F23D-4FEE-4A65-9AA0-DBF3BE2A5316}" presName="EmptyPlaceHolder" presStyleCnt="0"/>
      <dgm:spPr/>
    </dgm:pt>
    <dgm:pt modelId="{6BD0D945-CBF4-403E-92E8-4D6FB2D5DCA2}" type="pres">
      <dgm:prSet presAssocID="{2ABA8EA2-942A-4C12-81BE-30A8B4888CC4}" presName="spaceBetweenRectangles" presStyleCnt="0"/>
      <dgm:spPr/>
    </dgm:pt>
    <dgm:pt modelId="{6A8C0654-173D-44A9-A4DC-EF5ADE4BB91B}" type="pres">
      <dgm:prSet presAssocID="{258FDB86-1289-4E96-A307-FEF7AA8BB2A7}" presName="composite" presStyleCnt="0"/>
      <dgm:spPr/>
    </dgm:pt>
    <dgm:pt modelId="{15D61CF0-F1E9-4BF6-816D-B63FE15FE092}" type="pres">
      <dgm:prSet presAssocID="{258FDB86-1289-4E96-A307-FEF7AA8BB2A7}" presName="L1TextContainer" presStyleLbl="revTx" presStyleIdx="8" presStyleCnt="9">
        <dgm:presLayoutVars>
          <dgm:chMax val="1"/>
          <dgm:chPref val="1"/>
          <dgm:bulletEnabled val="1"/>
        </dgm:presLayoutVars>
      </dgm:prSet>
      <dgm:spPr/>
    </dgm:pt>
    <dgm:pt modelId="{B3D75C6D-C099-417F-98E7-42C45B00D18D}" type="pres">
      <dgm:prSet presAssocID="{258FDB86-1289-4E96-A307-FEF7AA8BB2A7}" presName="L2TextContainerWrapper" presStyleCnt="0">
        <dgm:presLayoutVars>
          <dgm:chMax val="0"/>
          <dgm:chPref val="0"/>
          <dgm:bulletEnabled val="1"/>
        </dgm:presLayoutVars>
      </dgm:prSet>
      <dgm:spPr/>
    </dgm:pt>
    <dgm:pt modelId="{3BE6AC2D-798C-44B0-AC21-9A9FDBAC6553}" type="pres">
      <dgm:prSet presAssocID="{258FDB86-1289-4E96-A307-FEF7AA8BB2A7}" presName="L2TextContainer" presStyleLbl="bgAccFollowNode1" presStyleIdx="8" presStyleCnt="9"/>
      <dgm:spPr/>
    </dgm:pt>
    <dgm:pt modelId="{12704397-B6EC-474B-AAC3-1A3E5CF2C4C0}" type="pres">
      <dgm:prSet presAssocID="{258FDB86-1289-4E96-A307-FEF7AA8BB2A7}" presName="FlexibleEmptyPlaceHolder" presStyleCnt="0"/>
      <dgm:spPr/>
    </dgm:pt>
    <dgm:pt modelId="{1AA05F70-07D9-4175-9DE3-82E1BC161499}" type="pres">
      <dgm:prSet presAssocID="{258FDB86-1289-4E96-A307-FEF7AA8BB2A7}" presName="ConnectLine" presStyleLbl="alignNode1" presStyleIdx="8" presStyleCnt="9"/>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ln>
        <a:effectLst/>
      </dgm:spPr>
    </dgm:pt>
    <dgm:pt modelId="{6A55877C-219D-4E7D-806F-4F4E6DF93ED6}" type="pres">
      <dgm:prSet presAssocID="{258FDB86-1289-4E96-A307-FEF7AA8BB2A7}" presName="ConnectorPoint" presStyleLbl="fgAcc1" presStyleIdx="8" presStyleCnt="9"/>
      <dgm:spPr>
        <a:solidFill>
          <a:schemeClr val="lt1">
            <a:alpha val="90000"/>
            <a:hueOff val="0"/>
            <a:satOff val="0"/>
            <a:lumOff val="0"/>
            <a:alphaOff val="0"/>
          </a:schemeClr>
        </a:solidFill>
        <a:ln w="19050" cap="flat" cmpd="sng" algn="ctr">
          <a:noFill/>
          <a:prstDash val="solid"/>
        </a:ln>
        <a:effectLst/>
      </dgm:spPr>
    </dgm:pt>
    <dgm:pt modelId="{1CFFD88A-CB92-4E88-A44B-AF2CC7FC015D}" type="pres">
      <dgm:prSet presAssocID="{258FDB86-1289-4E96-A307-FEF7AA8BB2A7}" presName="EmptyPlaceHolder" presStyleCnt="0"/>
      <dgm:spPr/>
    </dgm:pt>
  </dgm:ptLst>
  <dgm:cxnLst>
    <dgm:cxn modelId="{00A5AE01-866C-44A9-8A36-F2435D641B2C}" type="presOf" srcId="{ED8EC4BE-0320-4698-AC4A-F2109ECC37C1}" destId="{3BE6AC2D-798C-44B0-AC21-9A9FDBAC6553}" srcOrd="0" destOrd="0" presId="urn:microsoft.com/office/officeart/2017/3/layout/HorizontalPathTimeline"/>
    <dgm:cxn modelId="{B611ED09-3C3A-4A19-8642-7BC1F4FAE864}" srcId="{258FDB86-1289-4E96-A307-FEF7AA8BB2A7}" destId="{ED8EC4BE-0320-4698-AC4A-F2109ECC37C1}" srcOrd="0" destOrd="0" parTransId="{91FE1166-ABE7-421A-9A15-34048E17E7CD}" sibTransId="{84E1A312-985F-4B93-BB61-60F18A8FFDA0}"/>
    <dgm:cxn modelId="{D8CD5115-F709-4602-9EA5-8331EBB10C7D}" type="presOf" srcId="{6CAFE90B-B8E0-4F85-A483-A14E73B05FDC}" destId="{D1484ED9-8853-4EB7-90A3-2E8BDD8F4A5A}" srcOrd="0" destOrd="0" presId="urn:microsoft.com/office/officeart/2017/3/layout/HorizontalPathTimeline"/>
    <dgm:cxn modelId="{0944E515-5C48-44BF-8FA8-8461AE196F0D}" srcId="{BBDA1D8C-C843-499C-97F3-68D526B35375}" destId="{67BCA9CD-6534-45FE-8005-C3956BAC3A66}" srcOrd="0" destOrd="0" parTransId="{637C36B9-A160-4FA2-8C07-730D31B23C87}" sibTransId="{65C315D0-6118-4850-972C-466CE8D58864}"/>
    <dgm:cxn modelId="{74AFA61F-35FB-4F81-BA85-8E8835402A02}" type="presOf" srcId="{67BCA9CD-6534-45FE-8005-C3956BAC3A66}" destId="{F61F963D-FA2A-45FE-99F5-BFAA72210DC0}" srcOrd="0" destOrd="0" presId="urn:microsoft.com/office/officeart/2017/3/layout/HorizontalPathTimeline"/>
    <dgm:cxn modelId="{524EAA1F-231B-4A2C-A1A5-71EE36D6B3E7}" type="presOf" srcId="{BE33AD18-498D-4A1C-AD8D-C7D9551028F3}" destId="{3C463C66-9ADC-4007-AB59-350FF8DF913D}" srcOrd="0" destOrd="0" presId="urn:microsoft.com/office/officeart/2017/3/layout/HorizontalPathTimeline"/>
    <dgm:cxn modelId="{4B9E2723-EEF8-47BE-B3B2-DA87B85A73BB}" type="presOf" srcId="{5F198008-01A3-4AC6-B08A-637F44EB65C0}" destId="{7E529504-730C-4B6F-91E2-E7E4857D447A}" srcOrd="0" destOrd="0" presId="urn:microsoft.com/office/officeart/2017/3/layout/HorizontalPathTimeline"/>
    <dgm:cxn modelId="{1B81E324-B1B2-49C9-B499-23A4FB8022D2}" type="presOf" srcId="{856A8274-FA6D-4F5A-9218-0C1F6191011D}" destId="{85DF565B-8033-404E-93B1-CD7CE5E9EDE1}" srcOrd="0" destOrd="0" presId="urn:microsoft.com/office/officeart/2017/3/layout/HorizontalPathTimeline"/>
    <dgm:cxn modelId="{623D9026-96CD-42A3-8127-CFE72F87B2E8}" srcId="{AD04EBC1-BAD8-47EA-A1AD-20C2D078A3A2}" destId="{C2E9C101-BC64-4E63-B674-BC033753DF42}" srcOrd="0" destOrd="0" parTransId="{917C0A79-FE39-4302-93CA-EC46F8B10DA8}" sibTransId="{784B94CF-EAE1-49A8-B11E-1FA4AE36E7BF}"/>
    <dgm:cxn modelId="{BB8B742C-BF49-4613-82C5-F20E4AA93B04}" type="presOf" srcId="{996F023D-B467-4F61-9F52-F27B89063437}" destId="{392DDC6F-C0F7-4F0B-89ED-5C45A6447B4E}" srcOrd="0" destOrd="0" presId="urn:microsoft.com/office/officeart/2017/3/layout/HorizontalPathTimeline"/>
    <dgm:cxn modelId="{C804DD31-2819-44A1-92E0-49DB49B1A230}" srcId="{856A8274-FA6D-4F5A-9218-0C1F6191011D}" destId="{15AF8D03-105E-43BE-927B-A5A13A006156}" srcOrd="1" destOrd="0" parTransId="{93F84AC2-7D3D-408D-B853-898F7CA45645}" sibTransId="{FA0C4D8E-53E2-40E8-BE24-4C4CBCD00AC7}"/>
    <dgm:cxn modelId="{4D979934-7F6A-47F1-B435-93EFE6BB1F6E}" srcId="{856A8274-FA6D-4F5A-9218-0C1F6191011D}" destId="{6CAFE90B-B8E0-4F85-A483-A14E73B05FDC}" srcOrd="6" destOrd="0" parTransId="{828F7A4D-9243-4BCB-B19E-7E884567CED6}" sibTransId="{8A8EA1A6-07D2-463D-A748-B780B3EED63E}"/>
    <dgm:cxn modelId="{AE3B4466-152A-4F5E-B218-BD25487967FD}" srcId="{856A8274-FA6D-4F5A-9218-0C1F6191011D}" destId="{AD04EBC1-BAD8-47EA-A1AD-20C2D078A3A2}" srcOrd="5" destOrd="0" parTransId="{E95C2F93-5724-444F-B2DA-4CDD6FEB57B1}" sibTransId="{96B89FBF-B042-40C2-9283-A43433B3C091}"/>
    <dgm:cxn modelId="{B5FC216D-CE19-40F4-9CB6-068C567893B6}" srcId="{856A8274-FA6D-4F5A-9218-0C1F6191011D}" destId="{E38B0E05-2F92-47F3-B290-2552374F609A}" srcOrd="2" destOrd="0" parTransId="{0F716C80-FA21-47B0-B62F-69517519C262}" sibTransId="{7BA38FED-028C-4581-916B-F90364DEAA48}"/>
    <dgm:cxn modelId="{AD29DA73-B503-44C7-9655-C7E202440B9F}" type="presOf" srcId="{BBDA1D8C-C843-499C-97F3-68D526B35375}" destId="{14AED83B-3449-45FA-AED9-6C8A0F226A3D}" srcOrd="0" destOrd="0" presId="urn:microsoft.com/office/officeart/2017/3/layout/HorizontalPathTimeline"/>
    <dgm:cxn modelId="{03BB2A55-B633-48BE-A302-BCE7FF73FEBA}" type="presOf" srcId="{15AF8D03-105E-43BE-927B-A5A13A006156}" destId="{58A2DF0D-AD20-4107-B86A-F91F5B90F6AF}" srcOrd="0" destOrd="0" presId="urn:microsoft.com/office/officeart/2017/3/layout/HorizontalPathTimeline"/>
    <dgm:cxn modelId="{8F984D7F-FE0E-4658-B283-9421AAFE8CB6}" type="presOf" srcId="{FA3CCD73-3399-463E-B124-16D5D7EDA3E0}" destId="{B996DFC8-4F40-42F8-9864-4FA7BCB3F189}" srcOrd="0" destOrd="0" presId="urn:microsoft.com/office/officeart/2017/3/layout/HorizontalPathTimeline"/>
    <dgm:cxn modelId="{440ED581-81F7-4C39-A99A-ED739A941C5B}" type="presOf" srcId="{ECA33F26-BD9A-482F-B9C9-1A38BCD0C4DF}" destId="{DE6CB7B7-9B48-40EE-A459-C820C9DAE061}" srcOrd="0" destOrd="0" presId="urn:microsoft.com/office/officeart/2017/3/layout/HorizontalPathTimeline"/>
    <dgm:cxn modelId="{3FF83A82-5D67-49DD-8AF3-A0822A0C246F}" type="presOf" srcId="{258FDB86-1289-4E96-A307-FEF7AA8BB2A7}" destId="{15D61CF0-F1E9-4BF6-816D-B63FE15FE092}" srcOrd="0" destOrd="0" presId="urn:microsoft.com/office/officeart/2017/3/layout/HorizontalPathTimeline"/>
    <dgm:cxn modelId="{0866E988-8B84-45C0-A180-156779425FD0}" srcId="{856A8274-FA6D-4F5A-9218-0C1F6191011D}" destId="{04E8F23D-4FEE-4A65-9AA0-DBF3BE2A5316}" srcOrd="7" destOrd="0" parTransId="{98E4FA86-0BAE-4704-BEEF-FE23DBB83468}" sibTransId="{2ABA8EA2-942A-4C12-81BE-30A8B4888CC4}"/>
    <dgm:cxn modelId="{AEFD7D90-0FCE-4567-825C-234338BFBCDE}" srcId="{856A8274-FA6D-4F5A-9218-0C1F6191011D}" destId="{BE33AD18-498D-4A1C-AD8D-C7D9551028F3}" srcOrd="3" destOrd="0" parTransId="{7DD3D936-5774-4F6C-9E9E-E3CDD1CE7A93}" sibTransId="{DFDEA21C-3FCD-44DB-A451-7D7BC1E24053}"/>
    <dgm:cxn modelId="{E8A60496-D79A-4B5D-AAD1-9D8F2FFD912A}" type="presOf" srcId="{E38B0E05-2F92-47F3-B290-2552374F609A}" destId="{4A80D76C-6945-4A58-B047-8E273CF2F664}" srcOrd="0" destOrd="0" presId="urn:microsoft.com/office/officeart/2017/3/layout/HorizontalPathTimeline"/>
    <dgm:cxn modelId="{FFA1CF98-F1FB-4B14-A52B-7B06237A89A9}" type="presOf" srcId="{771C5869-C8D4-4887-AA65-A8A80D8437EF}" destId="{C43C5658-3023-4C65-8718-E6608377E55D}" srcOrd="0" destOrd="0" presId="urn:microsoft.com/office/officeart/2017/3/layout/HorizontalPathTimeline"/>
    <dgm:cxn modelId="{775476A4-1AB6-4D09-8B7C-A137A3CF741A}" srcId="{856A8274-FA6D-4F5A-9218-0C1F6191011D}" destId="{258FDB86-1289-4E96-A307-FEF7AA8BB2A7}" srcOrd="8" destOrd="0" parTransId="{94893C3E-7FFC-4230-ABB5-899ADBC0D0BE}" sibTransId="{CCADC17C-6433-4603-AFA3-9E3B3261D254}"/>
    <dgm:cxn modelId="{A7229AA9-0A65-444F-8EB8-AE24C7C4B2F0}" srcId="{E38B0E05-2F92-47F3-B290-2552374F609A}" destId="{771C5869-C8D4-4887-AA65-A8A80D8437EF}" srcOrd="0" destOrd="0" parTransId="{4F54E8D2-5D92-4FAB-B222-75A89662316A}" sibTransId="{E2294133-C9E1-47E2-BD9F-9E2069339BAB}"/>
    <dgm:cxn modelId="{D126D3BA-4767-42B1-8CEA-0896B143DE47}" srcId="{996F023D-B467-4F61-9F52-F27B89063437}" destId="{0CAC58FE-3044-456A-A895-61ACCBFD5448}" srcOrd="0" destOrd="0" parTransId="{DA739574-819E-458B-BDB3-3C55021D09EF}" sibTransId="{3842FC23-EE03-4FD4-ABA7-2CAD66ADD272}"/>
    <dgm:cxn modelId="{691E31BD-9ED2-41A1-BF81-538979C0CC3A}" type="presOf" srcId="{C2E9C101-BC64-4E63-B674-BC033753DF42}" destId="{CB255062-63CB-4634-B208-89344DA3B8C8}" srcOrd="0" destOrd="0" presId="urn:microsoft.com/office/officeart/2017/3/layout/HorizontalPathTimeline"/>
    <dgm:cxn modelId="{D9F07CC4-12CB-44BF-9844-CE86AE7F7322}" type="presOf" srcId="{04E8F23D-4FEE-4A65-9AA0-DBF3BE2A5316}" destId="{F4850701-0E65-40CC-A16E-7547336D3842}" srcOrd="0" destOrd="0" presId="urn:microsoft.com/office/officeart/2017/3/layout/HorizontalPathTimeline"/>
    <dgm:cxn modelId="{857B44D0-B323-40A2-BD6B-717542713542}" type="presOf" srcId="{0CAC58FE-3044-456A-A895-61ACCBFD5448}" destId="{37617CD2-DBD5-4A73-B2BE-B90A694A7974}" srcOrd="0" destOrd="0" presId="urn:microsoft.com/office/officeart/2017/3/layout/HorizontalPathTimeline"/>
    <dgm:cxn modelId="{C40D26D6-F4D4-448F-9E23-19075C357E64}" type="presOf" srcId="{AD04EBC1-BAD8-47EA-A1AD-20C2D078A3A2}" destId="{B181F2F9-8AC1-408A-83FB-DA7C6759ABA7}" srcOrd="0" destOrd="0" presId="urn:microsoft.com/office/officeart/2017/3/layout/HorizontalPathTimeline"/>
    <dgm:cxn modelId="{95F6A9D6-C9D6-4CB0-9B74-8926887C2211}" srcId="{15AF8D03-105E-43BE-927B-A5A13A006156}" destId="{4A24C42B-E42D-4EA5-9DC3-29597ACF04CB}" srcOrd="0" destOrd="0" parTransId="{6C209573-FE2E-49EF-817C-10C5ADB0293E}" sibTransId="{895EF8B7-BF9E-49B3-A36C-9D40ED67A206}"/>
    <dgm:cxn modelId="{6E78B6E6-5B5F-4B7F-ADAE-B36F9762CFED}" srcId="{856A8274-FA6D-4F5A-9218-0C1F6191011D}" destId="{BBDA1D8C-C843-499C-97F3-68D526B35375}" srcOrd="0" destOrd="0" parTransId="{E3D87EEF-D277-40D1-A2ED-9F24F5B4CCCF}" sibTransId="{064CFAAE-428A-4153-8230-4012E06A0A14}"/>
    <dgm:cxn modelId="{FDF119EC-0786-4922-915F-ECEE9F2EE52A}" srcId="{04E8F23D-4FEE-4A65-9AA0-DBF3BE2A5316}" destId="{5F198008-01A3-4AC6-B08A-637F44EB65C0}" srcOrd="0" destOrd="0" parTransId="{801A8311-FDEC-460C-BB9F-F7574B68F48C}" sibTransId="{78C2A2B4-ED2B-4D06-9B27-7C550064F554}"/>
    <dgm:cxn modelId="{3B0617F2-543B-4969-84E7-5F7F7F493A1F}" type="presOf" srcId="{4A24C42B-E42D-4EA5-9DC3-29597ACF04CB}" destId="{DA8AC12C-46A0-446F-A7E0-C0D165155D9B}" srcOrd="0" destOrd="0" presId="urn:microsoft.com/office/officeart/2017/3/layout/HorizontalPathTimeline"/>
    <dgm:cxn modelId="{9EB599FB-814A-4D77-B72C-AB144CE844D1}" srcId="{6CAFE90B-B8E0-4F85-A483-A14E73B05FDC}" destId="{FA3CCD73-3399-463E-B124-16D5D7EDA3E0}" srcOrd="0" destOrd="0" parTransId="{89D2A457-2AA1-41E2-B64E-20187E05ABB0}" sibTransId="{6A6276AD-36CA-4F0F-9AB4-3D3D638FA7BA}"/>
    <dgm:cxn modelId="{90290EFF-68F1-4398-BB53-1D1224CCC07F}" srcId="{856A8274-FA6D-4F5A-9218-0C1F6191011D}" destId="{996F023D-B467-4F61-9F52-F27B89063437}" srcOrd="4" destOrd="0" parTransId="{1E6614A8-3D94-4DDB-B18A-3CA7DE7FA814}" sibTransId="{0B801CC9-AD2F-489E-81EA-53F200D57901}"/>
    <dgm:cxn modelId="{D7BD68FF-C791-4AA6-B01E-CEAD4F65E37B}" srcId="{BE33AD18-498D-4A1C-AD8D-C7D9551028F3}" destId="{ECA33F26-BD9A-482F-B9C9-1A38BCD0C4DF}" srcOrd="0" destOrd="0" parTransId="{DA773B66-F9CF-4754-B56E-648AC2C39FAD}" sibTransId="{ACB746E5-AA4A-41AB-AB00-D7B918CA555A}"/>
    <dgm:cxn modelId="{4A34DBE6-2903-48C1-96AF-F0708F4899F3}" type="presParOf" srcId="{85DF565B-8033-404E-93B1-CD7CE5E9EDE1}" destId="{BE45699D-2247-42DA-90C3-2480EB41855A}" srcOrd="0" destOrd="0" presId="urn:microsoft.com/office/officeart/2017/3/layout/HorizontalPathTimeline"/>
    <dgm:cxn modelId="{937E2D6E-5092-4559-9E3D-24B8236CC0D1}" type="presParOf" srcId="{85DF565B-8033-404E-93B1-CD7CE5E9EDE1}" destId="{837D9FC4-0E07-41BF-B8DD-F53DEFF7D7CF}" srcOrd="1" destOrd="0" presId="urn:microsoft.com/office/officeart/2017/3/layout/HorizontalPathTimeline"/>
    <dgm:cxn modelId="{C58C752D-1139-4F04-82B1-1D0E72EF35FA}" type="presParOf" srcId="{837D9FC4-0E07-41BF-B8DD-F53DEFF7D7CF}" destId="{F8E9367A-9EDD-4622-BB9D-DBF2D92B2275}" srcOrd="0" destOrd="0" presId="urn:microsoft.com/office/officeart/2017/3/layout/HorizontalPathTimeline"/>
    <dgm:cxn modelId="{C59E7BAD-AAB1-44F9-9550-215150C8E8B2}" type="presParOf" srcId="{F8E9367A-9EDD-4622-BB9D-DBF2D92B2275}" destId="{14AED83B-3449-45FA-AED9-6C8A0F226A3D}" srcOrd="0" destOrd="0" presId="urn:microsoft.com/office/officeart/2017/3/layout/HorizontalPathTimeline"/>
    <dgm:cxn modelId="{7C99DF7B-5E13-4E1C-8A8C-D7246D81F142}" type="presParOf" srcId="{F8E9367A-9EDD-4622-BB9D-DBF2D92B2275}" destId="{3BEEE620-81AC-429F-9088-C69D4FA9E364}" srcOrd="1" destOrd="0" presId="urn:microsoft.com/office/officeart/2017/3/layout/HorizontalPathTimeline"/>
    <dgm:cxn modelId="{D37E0E09-43CF-4063-B248-A3FC05C2FDAD}" type="presParOf" srcId="{3BEEE620-81AC-429F-9088-C69D4FA9E364}" destId="{F61F963D-FA2A-45FE-99F5-BFAA72210DC0}" srcOrd="0" destOrd="0" presId="urn:microsoft.com/office/officeart/2017/3/layout/HorizontalPathTimeline"/>
    <dgm:cxn modelId="{7F4DFF97-8ED4-4753-AC6C-2D5EC9EB5F25}" type="presParOf" srcId="{3BEEE620-81AC-429F-9088-C69D4FA9E364}" destId="{6CFCDA3F-7BF7-49C0-A26F-9E60F18FE4FE}" srcOrd="1" destOrd="0" presId="urn:microsoft.com/office/officeart/2017/3/layout/HorizontalPathTimeline"/>
    <dgm:cxn modelId="{151C4097-AA6D-4DDB-803E-4907D6152DDC}" type="presParOf" srcId="{F8E9367A-9EDD-4622-BB9D-DBF2D92B2275}" destId="{A00F5CD0-7662-4006-BF6D-F8429AD1CE15}" srcOrd="2" destOrd="0" presId="urn:microsoft.com/office/officeart/2017/3/layout/HorizontalPathTimeline"/>
    <dgm:cxn modelId="{01E3D373-D9B6-4354-803F-717C93FCA21C}" type="presParOf" srcId="{F8E9367A-9EDD-4622-BB9D-DBF2D92B2275}" destId="{ED554C2C-7F8D-4257-80CF-A358BD94AD56}" srcOrd="3" destOrd="0" presId="urn:microsoft.com/office/officeart/2017/3/layout/HorizontalPathTimeline"/>
    <dgm:cxn modelId="{7BACBB93-4F7C-46F7-8CD3-EF0DA8BC49A2}" type="presParOf" srcId="{F8E9367A-9EDD-4622-BB9D-DBF2D92B2275}" destId="{701DBD75-40B5-4033-861B-04BC05C754A8}" srcOrd="4" destOrd="0" presId="urn:microsoft.com/office/officeart/2017/3/layout/HorizontalPathTimeline"/>
    <dgm:cxn modelId="{E266968B-1A5F-4898-91F0-7BB059AE840C}" type="presParOf" srcId="{837D9FC4-0E07-41BF-B8DD-F53DEFF7D7CF}" destId="{8F80AACE-E6A7-469A-A86E-E8BA192E0A63}" srcOrd="1" destOrd="0" presId="urn:microsoft.com/office/officeart/2017/3/layout/HorizontalPathTimeline"/>
    <dgm:cxn modelId="{C3FB5127-45A2-4F10-8FA2-5A66C8F51E1D}" type="presParOf" srcId="{837D9FC4-0E07-41BF-B8DD-F53DEFF7D7CF}" destId="{DEC388A9-9F26-4361-A681-0CB0D8C5F113}" srcOrd="2" destOrd="0" presId="urn:microsoft.com/office/officeart/2017/3/layout/HorizontalPathTimeline"/>
    <dgm:cxn modelId="{D2D497AF-FF94-451D-80D7-B7CCD935AF69}" type="presParOf" srcId="{DEC388A9-9F26-4361-A681-0CB0D8C5F113}" destId="{58A2DF0D-AD20-4107-B86A-F91F5B90F6AF}" srcOrd="0" destOrd="0" presId="urn:microsoft.com/office/officeart/2017/3/layout/HorizontalPathTimeline"/>
    <dgm:cxn modelId="{F7D9818A-70D1-43F3-A8CC-3D58021B0883}" type="presParOf" srcId="{DEC388A9-9F26-4361-A681-0CB0D8C5F113}" destId="{92F95606-8A20-4106-B4C2-4D807B965BAD}" srcOrd="1" destOrd="0" presId="urn:microsoft.com/office/officeart/2017/3/layout/HorizontalPathTimeline"/>
    <dgm:cxn modelId="{74C3AE94-2652-4008-B919-2845E6278B1F}" type="presParOf" srcId="{92F95606-8A20-4106-B4C2-4D807B965BAD}" destId="{DA8AC12C-46A0-446F-A7E0-C0D165155D9B}" srcOrd="0" destOrd="0" presId="urn:microsoft.com/office/officeart/2017/3/layout/HorizontalPathTimeline"/>
    <dgm:cxn modelId="{CA9FA4AC-CF5E-4D64-84D1-E9E9DB219524}" type="presParOf" srcId="{92F95606-8A20-4106-B4C2-4D807B965BAD}" destId="{24B83FF8-9B83-4D30-B131-C8D634308336}" srcOrd="1" destOrd="0" presId="urn:microsoft.com/office/officeart/2017/3/layout/HorizontalPathTimeline"/>
    <dgm:cxn modelId="{6B4CEA86-BA9A-4DAB-A27B-4F0C2C6E1BC4}" type="presParOf" srcId="{DEC388A9-9F26-4361-A681-0CB0D8C5F113}" destId="{57DBDE19-A9A1-4F2E-9EF0-D9AF3D40E038}" srcOrd="2" destOrd="0" presId="urn:microsoft.com/office/officeart/2017/3/layout/HorizontalPathTimeline"/>
    <dgm:cxn modelId="{2FFFE8BE-A935-4A96-A546-23F764F870F8}" type="presParOf" srcId="{DEC388A9-9F26-4361-A681-0CB0D8C5F113}" destId="{726C9FB6-6508-4DFE-83B1-A662EED83A72}" srcOrd="3" destOrd="0" presId="urn:microsoft.com/office/officeart/2017/3/layout/HorizontalPathTimeline"/>
    <dgm:cxn modelId="{4BD0BF1E-CB2B-47CC-8EAC-8274606F1186}" type="presParOf" srcId="{DEC388A9-9F26-4361-A681-0CB0D8C5F113}" destId="{77AB4339-8EAF-4DC8-B96B-C82C8AA29BA9}" srcOrd="4" destOrd="0" presId="urn:microsoft.com/office/officeart/2017/3/layout/HorizontalPathTimeline"/>
    <dgm:cxn modelId="{15A09CFD-6F53-4860-9A71-FC02B6EBA28A}" type="presParOf" srcId="{837D9FC4-0E07-41BF-B8DD-F53DEFF7D7CF}" destId="{46DF72A3-126A-452F-AD24-A5F8549D6EF9}" srcOrd="3" destOrd="0" presId="urn:microsoft.com/office/officeart/2017/3/layout/HorizontalPathTimeline"/>
    <dgm:cxn modelId="{69C4D6DC-E4AD-4E9B-A5F0-A49C3F0EE834}" type="presParOf" srcId="{837D9FC4-0E07-41BF-B8DD-F53DEFF7D7CF}" destId="{A55B0272-CFC1-4CA0-A95D-D1CF405D4364}" srcOrd="4" destOrd="0" presId="urn:microsoft.com/office/officeart/2017/3/layout/HorizontalPathTimeline"/>
    <dgm:cxn modelId="{19666A34-3CEB-4312-ABEF-8726EBBD97DD}" type="presParOf" srcId="{A55B0272-CFC1-4CA0-A95D-D1CF405D4364}" destId="{4A80D76C-6945-4A58-B047-8E273CF2F664}" srcOrd="0" destOrd="0" presId="urn:microsoft.com/office/officeart/2017/3/layout/HorizontalPathTimeline"/>
    <dgm:cxn modelId="{D103C6F8-169E-497A-A879-422349B877CC}" type="presParOf" srcId="{A55B0272-CFC1-4CA0-A95D-D1CF405D4364}" destId="{FD50B25C-B8D6-431A-88F0-47A06405B753}" srcOrd="1" destOrd="0" presId="urn:microsoft.com/office/officeart/2017/3/layout/HorizontalPathTimeline"/>
    <dgm:cxn modelId="{30BC61F8-C1D1-49C5-AB8D-320B7EECA696}" type="presParOf" srcId="{FD50B25C-B8D6-431A-88F0-47A06405B753}" destId="{C43C5658-3023-4C65-8718-E6608377E55D}" srcOrd="0" destOrd="0" presId="urn:microsoft.com/office/officeart/2017/3/layout/HorizontalPathTimeline"/>
    <dgm:cxn modelId="{9B0AA186-EB87-4429-AA27-1CDE457BF0BB}" type="presParOf" srcId="{FD50B25C-B8D6-431A-88F0-47A06405B753}" destId="{122ECA52-A3CE-446F-9886-E1F27EE31E5F}" srcOrd="1" destOrd="0" presId="urn:microsoft.com/office/officeart/2017/3/layout/HorizontalPathTimeline"/>
    <dgm:cxn modelId="{A0B4713D-60ED-4F66-969E-13937488CACE}" type="presParOf" srcId="{A55B0272-CFC1-4CA0-A95D-D1CF405D4364}" destId="{A3727987-CD6E-4AAE-AD26-F166D4302BAE}" srcOrd="2" destOrd="0" presId="urn:microsoft.com/office/officeart/2017/3/layout/HorizontalPathTimeline"/>
    <dgm:cxn modelId="{F003556C-AABE-4B5D-A839-557145C7A907}" type="presParOf" srcId="{A55B0272-CFC1-4CA0-A95D-D1CF405D4364}" destId="{43FBAB2B-ED0E-497C-8535-D5596B060577}" srcOrd="3" destOrd="0" presId="urn:microsoft.com/office/officeart/2017/3/layout/HorizontalPathTimeline"/>
    <dgm:cxn modelId="{9EA0FEE3-993F-4B6E-AE99-4619636C9C8B}" type="presParOf" srcId="{A55B0272-CFC1-4CA0-A95D-D1CF405D4364}" destId="{2068DAC0-2030-426E-91F0-1F0A2A91D58A}" srcOrd="4" destOrd="0" presId="urn:microsoft.com/office/officeart/2017/3/layout/HorizontalPathTimeline"/>
    <dgm:cxn modelId="{1B1C1C5E-82A6-4DDE-ABE9-49D27AAEE78A}" type="presParOf" srcId="{837D9FC4-0E07-41BF-B8DD-F53DEFF7D7CF}" destId="{8C93103C-1903-483B-8E5B-8E67B32E322B}" srcOrd="5" destOrd="0" presId="urn:microsoft.com/office/officeart/2017/3/layout/HorizontalPathTimeline"/>
    <dgm:cxn modelId="{EE45409E-338D-45FB-B3B1-D2DE6D6C37A1}" type="presParOf" srcId="{837D9FC4-0E07-41BF-B8DD-F53DEFF7D7CF}" destId="{DA1A5FBC-8069-432C-B8E4-968712141579}" srcOrd="6" destOrd="0" presId="urn:microsoft.com/office/officeart/2017/3/layout/HorizontalPathTimeline"/>
    <dgm:cxn modelId="{053EA0E4-6993-4814-9423-6512A74AFA36}" type="presParOf" srcId="{DA1A5FBC-8069-432C-B8E4-968712141579}" destId="{3C463C66-9ADC-4007-AB59-350FF8DF913D}" srcOrd="0" destOrd="0" presId="urn:microsoft.com/office/officeart/2017/3/layout/HorizontalPathTimeline"/>
    <dgm:cxn modelId="{CE95D6F9-C981-48AF-A410-01794B85B7A8}" type="presParOf" srcId="{DA1A5FBC-8069-432C-B8E4-968712141579}" destId="{4BA2D4A9-07D6-49B6-A774-ACC64156DE93}" srcOrd="1" destOrd="0" presId="urn:microsoft.com/office/officeart/2017/3/layout/HorizontalPathTimeline"/>
    <dgm:cxn modelId="{FA905E24-FF16-4BE2-8074-85440ADDB26C}" type="presParOf" srcId="{4BA2D4A9-07D6-49B6-A774-ACC64156DE93}" destId="{DE6CB7B7-9B48-40EE-A459-C820C9DAE061}" srcOrd="0" destOrd="0" presId="urn:microsoft.com/office/officeart/2017/3/layout/HorizontalPathTimeline"/>
    <dgm:cxn modelId="{09C97B1A-802F-4716-942A-CCAEE9B95BC5}" type="presParOf" srcId="{4BA2D4A9-07D6-49B6-A774-ACC64156DE93}" destId="{0639A2AC-2D5C-4A0C-8061-80504A1E5000}" srcOrd="1" destOrd="0" presId="urn:microsoft.com/office/officeart/2017/3/layout/HorizontalPathTimeline"/>
    <dgm:cxn modelId="{E1AA733A-CCDF-4F07-B653-EBF2FF9FAAE7}" type="presParOf" srcId="{DA1A5FBC-8069-432C-B8E4-968712141579}" destId="{5D2993E7-AA05-4BAD-999F-A3621312A07D}" srcOrd="2" destOrd="0" presId="urn:microsoft.com/office/officeart/2017/3/layout/HorizontalPathTimeline"/>
    <dgm:cxn modelId="{D5678A04-60F7-4691-8BE5-B2569711E590}" type="presParOf" srcId="{DA1A5FBC-8069-432C-B8E4-968712141579}" destId="{6E075ABB-8F4C-4E0B-BA85-3C26F50483F8}" srcOrd="3" destOrd="0" presId="urn:microsoft.com/office/officeart/2017/3/layout/HorizontalPathTimeline"/>
    <dgm:cxn modelId="{D64C3F18-8964-490D-B2DC-19FCAB59DE2E}" type="presParOf" srcId="{DA1A5FBC-8069-432C-B8E4-968712141579}" destId="{6611065E-4A38-40B2-93F5-0A2578E9C10F}" srcOrd="4" destOrd="0" presId="urn:microsoft.com/office/officeart/2017/3/layout/HorizontalPathTimeline"/>
    <dgm:cxn modelId="{E374095F-DAE0-4C20-A355-6DBF1C1981EC}" type="presParOf" srcId="{837D9FC4-0E07-41BF-B8DD-F53DEFF7D7CF}" destId="{5CC7A92F-AAFC-4145-AFB4-D1D0A9DF0E53}" srcOrd="7" destOrd="0" presId="urn:microsoft.com/office/officeart/2017/3/layout/HorizontalPathTimeline"/>
    <dgm:cxn modelId="{BC5672A5-F3A0-47C3-8C32-678FAC63A8FC}" type="presParOf" srcId="{837D9FC4-0E07-41BF-B8DD-F53DEFF7D7CF}" destId="{9693D41C-1E51-4D48-BCDE-1ADDFAEC87BC}" srcOrd="8" destOrd="0" presId="urn:microsoft.com/office/officeart/2017/3/layout/HorizontalPathTimeline"/>
    <dgm:cxn modelId="{01810E9A-4474-494C-847A-709A8E66AC4C}" type="presParOf" srcId="{9693D41C-1E51-4D48-BCDE-1ADDFAEC87BC}" destId="{392DDC6F-C0F7-4F0B-89ED-5C45A6447B4E}" srcOrd="0" destOrd="0" presId="urn:microsoft.com/office/officeart/2017/3/layout/HorizontalPathTimeline"/>
    <dgm:cxn modelId="{3AEEAEED-B035-43A1-AF53-AD4C87130C1B}" type="presParOf" srcId="{9693D41C-1E51-4D48-BCDE-1ADDFAEC87BC}" destId="{4DA2411E-2FC2-488F-BC3A-51D7DC9F0EBF}" srcOrd="1" destOrd="0" presId="urn:microsoft.com/office/officeart/2017/3/layout/HorizontalPathTimeline"/>
    <dgm:cxn modelId="{8BA5883B-71F7-4553-83A3-C9A6953F1957}" type="presParOf" srcId="{4DA2411E-2FC2-488F-BC3A-51D7DC9F0EBF}" destId="{37617CD2-DBD5-4A73-B2BE-B90A694A7974}" srcOrd="0" destOrd="0" presId="urn:microsoft.com/office/officeart/2017/3/layout/HorizontalPathTimeline"/>
    <dgm:cxn modelId="{7115EFFA-172B-400C-B48C-7036B6DCA4A2}" type="presParOf" srcId="{4DA2411E-2FC2-488F-BC3A-51D7DC9F0EBF}" destId="{733C9571-7E65-49C2-B860-EC3EE13C45EF}" srcOrd="1" destOrd="0" presId="urn:microsoft.com/office/officeart/2017/3/layout/HorizontalPathTimeline"/>
    <dgm:cxn modelId="{E647F270-B1F1-4F33-99FB-38D83842F5A7}" type="presParOf" srcId="{9693D41C-1E51-4D48-BCDE-1ADDFAEC87BC}" destId="{FDF074F6-54B4-4A1A-AA95-273338F8A7F9}" srcOrd="2" destOrd="0" presId="urn:microsoft.com/office/officeart/2017/3/layout/HorizontalPathTimeline"/>
    <dgm:cxn modelId="{E7A80660-0989-43C7-B726-5EF340DA85B1}" type="presParOf" srcId="{9693D41C-1E51-4D48-BCDE-1ADDFAEC87BC}" destId="{3905E260-80DE-4D7B-8444-C0647B6604D8}" srcOrd="3" destOrd="0" presId="urn:microsoft.com/office/officeart/2017/3/layout/HorizontalPathTimeline"/>
    <dgm:cxn modelId="{CFE44B1F-64F6-46B0-9F7B-EA961E9B786D}" type="presParOf" srcId="{9693D41C-1E51-4D48-BCDE-1ADDFAEC87BC}" destId="{2D62E884-68AE-4213-8CEF-333AC01CA636}" srcOrd="4" destOrd="0" presId="urn:microsoft.com/office/officeart/2017/3/layout/HorizontalPathTimeline"/>
    <dgm:cxn modelId="{FF477FE1-60BD-43B9-9478-CFF21303488F}" type="presParOf" srcId="{837D9FC4-0E07-41BF-B8DD-F53DEFF7D7CF}" destId="{243B8C50-BC57-489D-8949-4A44BF1F8FF2}" srcOrd="9" destOrd="0" presId="urn:microsoft.com/office/officeart/2017/3/layout/HorizontalPathTimeline"/>
    <dgm:cxn modelId="{E1B2A9C8-458D-4FAD-BE8C-2A7E3122CCDA}" type="presParOf" srcId="{837D9FC4-0E07-41BF-B8DD-F53DEFF7D7CF}" destId="{670B1C07-649E-451F-AFB9-0417340A79B4}" srcOrd="10" destOrd="0" presId="urn:microsoft.com/office/officeart/2017/3/layout/HorizontalPathTimeline"/>
    <dgm:cxn modelId="{BB877F99-D785-4435-BAE3-B5D119AB77C5}" type="presParOf" srcId="{670B1C07-649E-451F-AFB9-0417340A79B4}" destId="{B181F2F9-8AC1-408A-83FB-DA7C6759ABA7}" srcOrd="0" destOrd="0" presId="urn:microsoft.com/office/officeart/2017/3/layout/HorizontalPathTimeline"/>
    <dgm:cxn modelId="{0080A62E-8BA6-48ED-895D-6B83ECEF22D4}" type="presParOf" srcId="{670B1C07-649E-451F-AFB9-0417340A79B4}" destId="{E78DECE1-D215-4ABF-B9E1-1C42ECE6104A}" srcOrd="1" destOrd="0" presId="urn:microsoft.com/office/officeart/2017/3/layout/HorizontalPathTimeline"/>
    <dgm:cxn modelId="{5B2A2017-28F0-4E55-A417-B4F38948A80B}" type="presParOf" srcId="{E78DECE1-D215-4ABF-B9E1-1C42ECE6104A}" destId="{CB255062-63CB-4634-B208-89344DA3B8C8}" srcOrd="0" destOrd="0" presId="urn:microsoft.com/office/officeart/2017/3/layout/HorizontalPathTimeline"/>
    <dgm:cxn modelId="{1A837F96-E7E9-455B-AE2B-C6BF7505D559}" type="presParOf" srcId="{E78DECE1-D215-4ABF-B9E1-1C42ECE6104A}" destId="{DE0C5C77-5CE5-40AD-B48B-7E64FB9BD9FF}" srcOrd="1" destOrd="0" presId="urn:microsoft.com/office/officeart/2017/3/layout/HorizontalPathTimeline"/>
    <dgm:cxn modelId="{14E97B81-9749-4E84-9830-100358ED4038}" type="presParOf" srcId="{670B1C07-649E-451F-AFB9-0417340A79B4}" destId="{114512F8-58AC-4E3C-B999-A57DF0B10183}" srcOrd="2" destOrd="0" presId="urn:microsoft.com/office/officeart/2017/3/layout/HorizontalPathTimeline"/>
    <dgm:cxn modelId="{9FB563C2-26AA-4804-B6BE-0A443D925975}" type="presParOf" srcId="{670B1C07-649E-451F-AFB9-0417340A79B4}" destId="{B790548E-3EF6-4F85-B0A8-3C1B75F89337}" srcOrd="3" destOrd="0" presId="urn:microsoft.com/office/officeart/2017/3/layout/HorizontalPathTimeline"/>
    <dgm:cxn modelId="{A4409189-7527-4F62-A5E8-7282645CBAD9}" type="presParOf" srcId="{670B1C07-649E-451F-AFB9-0417340A79B4}" destId="{3616F66C-ADB5-46BE-9058-3BA7635D6D5D}" srcOrd="4" destOrd="0" presId="urn:microsoft.com/office/officeart/2017/3/layout/HorizontalPathTimeline"/>
    <dgm:cxn modelId="{4282B008-6E47-4617-B320-A32A7171E2C7}" type="presParOf" srcId="{837D9FC4-0E07-41BF-B8DD-F53DEFF7D7CF}" destId="{B850B6BA-125D-4509-9FA6-EE58C0C887D7}" srcOrd="11" destOrd="0" presId="urn:microsoft.com/office/officeart/2017/3/layout/HorizontalPathTimeline"/>
    <dgm:cxn modelId="{4DAEB651-EE05-48C9-9505-A71599A4FEB8}" type="presParOf" srcId="{837D9FC4-0E07-41BF-B8DD-F53DEFF7D7CF}" destId="{5964B85F-9AE6-418B-A450-0A2F04709F95}" srcOrd="12" destOrd="0" presId="urn:microsoft.com/office/officeart/2017/3/layout/HorizontalPathTimeline"/>
    <dgm:cxn modelId="{8C7D7750-DDA4-4020-8333-BEB9A7855AF3}" type="presParOf" srcId="{5964B85F-9AE6-418B-A450-0A2F04709F95}" destId="{D1484ED9-8853-4EB7-90A3-2E8BDD8F4A5A}" srcOrd="0" destOrd="0" presId="urn:microsoft.com/office/officeart/2017/3/layout/HorizontalPathTimeline"/>
    <dgm:cxn modelId="{EFDC8DAF-6059-43F3-B35E-8746EEC5006F}" type="presParOf" srcId="{5964B85F-9AE6-418B-A450-0A2F04709F95}" destId="{4313EFE7-E789-4B4A-A5C6-FD94187A9CA4}" srcOrd="1" destOrd="0" presId="urn:microsoft.com/office/officeart/2017/3/layout/HorizontalPathTimeline"/>
    <dgm:cxn modelId="{8F537541-D202-4607-A23D-363B458B36A8}" type="presParOf" srcId="{4313EFE7-E789-4B4A-A5C6-FD94187A9CA4}" destId="{B996DFC8-4F40-42F8-9864-4FA7BCB3F189}" srcOrd="0" destOrd="0" presId="urn:microsoft.com/office/officeart/2017/3/layout/HorizontalPathTimeline"/>
    <dgm:cxn modelId="{B97C981E-DC4A-46E0-B374-3C4CB85E33FC}" type="presParOf" srcId="{4313EFE7-E789-4B4A-A5C6-FD94187A9CA4}" destId="{6AEC5003-6D79-462E-86E8-F8C3BB25E60D}" srcOrd="1" destOrd="0" presId="urn:microsoft.com/office/officeart/2017/3/layout/HorizontalPathTimeline"/>
    <dgm:cxn modelId="{F1AF5211-2EDD-4A70-B6D1-2DDC80BCA430}" type="presParOf" srcId="{5964B85F-9AE6-418B-A450-0A2F04709F95}" destId="{61FAA6BD-C9D9-4DEF-A675-B7153F49845C}" srcOrd="2" destOrd="0" presId="urn:microsoft.com/office/officeart/2017/3/layout/HorizontalPathTimeline"/>
    <dgm:cxn modelId="{E8632A79-6019-4BC0-BA81-C4BE23C2908F}" type="presParOf" srcId="{5964B85F-9AE6-418B-A450-0A2F04709F95}" destId="{24038E20-6BC6-4577-BB2C-365D5348AD15}" srcOrd="3" destOrd="0" presId="urn:microsoft.com/office/officeart/2017/3/layout/HorizontalPathTimeline"/>
    <dgm:cxn modelId="{EB9B97D3-840D-45C6-BCD2-35BFB1473097}" type="presParOf" srcId="{5964B85F-9AE6-418B-A450-0A2F04709F95}" destId="{3DA113AB-8BA5-4DF0-8846-E3DF5ED2AA71}" srcOrd="4" destOrd="0" presId="urn:microsoft.com/office/officeart/2017/3/layout/HorizontalPathTimeline"/>
    <dgm:cxn modelId="{6BAD72BB-D375-40BB-9EBE-354CEEE804C2}" type="presParOf" srcId="{837D9FC4-0E07-41BF-B8DD-F53DEFF7D7CF}" destId="{C5021812-BFDF-48C6-9EDC-53B38F13250D}" srcOrd="13" destOrd="0" presId="urn:microsoft.com/office/officeart/2017/3/layout/HorizontalPathTimeline"/>
    <dgm:cxn modelId="{8E016B24-EBAB-4821-B719-830481A41FB1}" type="presParOf" srcId="{837D9FC4-0E07-41BF-B8DD-F53DEFF7D7CF}" destId="{B1C06AF8-BEE8-49E6-A43D-61F7A5C53A97}" srcOrd="14" destOrd="0" presId="urn:microsoft.com/office/officeart/2017/3/layout/HorizontalPathTimeline"/>
    <dgm:cxn modelId="{D20F1BE5-78FC-40DC-BBAB-AE1FE6A9049F}" type="presParOf" srcId="{B1C06AF8-BEE8-49E6-A43D-61F7A5C53A97}" destId="{F4850701-0E65-40CC-A16E-7547336D3842}" srcOrd="0" destOrd="0" presId="urn:microsoft.com/office/officeart/2017/3/layout/HorizontalPathTimeline"/>
    <dgm:cxn modelId="{8BE9CBFE-1128-4BB1-AE05-875926744445}" type="presParOf" srcId="{B1C06AF8-BEE8-49E6-A43D-61F7A5C53A97}" destId="{EAA35B76-E5E0-459B-8E5A-510A9708EC45}" srcOrd="1" destOrd="0" presId="urn:microsoft.com/office/officeart/2017/3/layout/HorizontalPathTimeline"/>
    <dgm:cxn modelId="{8962FAE0-1EC7-45EB-B22D-146D5CA51E28}" type="presParOf" srcId="{EAA35B76-E5E0-459B-8E5A-510A9708EC45}" destId="{7E529504-730C-4B6F-91E2-E7E4857D447A}" srcOrd="0" destOrd="0" presId="urn:microsoft.com/office/officeart/2017/3/layout/HorizontalPathTimeline"/>
    <dgm:cxn modelId="{4D697283-CCBE-40D2-982E-0E4CA5F2170A}" type="presParOf" srcId="{EAA35B76-E5E0-459B-8E5A-510A9708EC45}" destId="{04C699DA-B240-48B9-B0E1-E2C587EB575C}" srcOrd="1" destOrd="0" presId="urn:microsoft.com/office/officeart/2017/3/layout/HorizontalPathTimeline"/>
    <dgm:cxn modelId="{0BF9CC54-40E8-4250-84A5-BDF167AECF7E}" type="presParOf" srcId="{B1C06AF8-BEE8-49E6-A43D-61F7A5C53A97}" destId="{CB3023FB-E1DF-44B5-AB59-951F3980C167}" srcOrd="2" destOrd="0" presId="urn:microsoft.com/office/officeart/2017/3/layout/HorizontalPathTimeline"/>
    <dgm:cxn modelId="{E495B82D-C1F4-4166-8D53-08A923DB8537}" type="presParOf" srcId="{B1C06AF8-BEE8-49E6-A43D-61F7A5C53A97}" destId="{20C95A48-CBAE-4CD5-BC95-EF70251B53A3}" srcOrd="3" destOrd="0" presId="urn:microsoft.com/office/officeart/2017/3/layout/HorizontalPathTimeline"/>
    <dgm:cxn modelId="{E2D9CD4E-E659-4FE1-A1A1-2AD720B04296}" type="presParOf" srcId="{B1C06AF8-BEE8-49E6-A43D-61F7A5C53A97}" destId="{EC35A2A4-B040-4B33-A97E-B4C3147B6D80}" srcOrd="4" destOrd="0" presId="urn:microsoft.com/office/officeart/2017/3/layout/HorizontalPathTimeline"/>
    <dgm:cxn modelId="{A3A1E545-4163-4137-869E-566DE1E2B08D}" type="presParOf" srcId="{837D9FC4-0E07-41BF-B8DD-F53DEFF7D7CF}" destId="{6BD0D945-CBF4-403E-92E8-4D6FB2D5DCA2}" srcOrd="15" destOrd="0" presId="urn:microsoft.com/office/officeart/2017/3/layout/HorizontalPathTimeline"/>
    <dgm:cxn modelId="{9F914002-CFD6-474F-9379-0FC04A77489E}" type="presParOf" srcId="{837D9FC4-0E07-41BF-B8DD-F53DEFF7D7CF}" destId="{6A8C0654-173D-44A9-A4DC-EF5ADE4BB91B}" srcOrd="16" destOrd="0" presId="urn:microsoft.com/office/officeart/2017/3/layout/HorizontalPathTimeline"/>
    <dgm:cxn modelId="{076E4276-FCA1-4FB6-8051-B4C7662DF820}" type="presParOf" srcId="{6A8C0654-173D-44A9-A4DC-EF5ADE4BB91B}" destId="{15D61CF0-F1E9-4BF6-816D-B63FE15FE092}" srcOrd="0" destOrd="0" presId="urn:microsoft.com/office/officeart/2017/3/layout/HorizontalPathTimeline"/>
    <dgm:cxn modelId="{B50AC061-BD31-4E0A-97F7-7B73E331E609}" type="presParOf" srcId="{6A8C0654-173D-44A9-A4DC-EF5ADE4BB91B}" destId="{B3D75C6D-C099-417F-98E7-42C45B00D18D}" srcOrd="1" destOrd="0" presId="urn:microsoft.com/office/officeart/2017/3/layout/HorizontalPathTimeline"/>
    <dgm:cxn modelId="{88F1C56E-9C13-4562-A6B5-350BFD678F19}" type="presParOf" srcId="{B3D75C6D-C099-417F-98E7-42C45B00D18D}" destId="{3BE6AC2D-798C-44B0-AC21-9A9FDBAC6553}" srcOrd="0" destOrd="0" presId="urn:microsoft.com/office/officeart/2017/3/layout/HorizontalPathTimeline"/>
    <dgm:cxn modelId="{7FE5705E-474C-4CCA-973B-7C13AFDDED44}" type="presParOf" srcId="{B3D75C6D-C099-417F-98E7-42C45B00D18D}" destId="{12704397-B6EC-474B-AAC3-1A3E5CF2C4C0}" srcOrd="1" destOrd="0" presId="urn:microsoft.com/office/officeart/2017/3/layout/HorizontalPathTimeline"/>
    <dgm:cxn modelId="{3EEA15F9-86A9-49C3-B025-F44983ABBB0F}" type="presParOf" srcId="{6A8C0654-173D-44A9-A4DC-EF5ADE4BB91B}" destId="{1AA05F70-07D9-4175-9DE3-82E1BC161499}" srcOrd="2" destOrd="0" presId="urn:microsoft.com/office/officeart/2017/3/layout/HorizontalPathTimeline"/>
    <dgm:cxn modelId="{53020973-F4FC-471D-A6B4-54D771FEA481}" type="presParOf" srcId="{6A8C0654-173D-44A9-A4DC-EF5ADE4BB91B}" destId="{6A55877C-219D-4E7D-806F-4F4E6DF93ED6}" srcOrd="3" destOrd="0" presId="urn:microsoft.com/office/officeart/2017/3/layout/HorizontalPathTimeline"/>
    <dgm:cxn modelId="{A632EB7A-80A6-4C4E-8C2E-B7B73B4A08FF}" type="presParOf" srcId="{6A8C0654-173D-44A9-A4DC-EF5ADE4BB91B}" destId="{1CFFD88A-CB92-4E88-A44B-AF2CC7FC015D}" srcOrd="4" destOrd="0" presId="urn:microsoft.com/office/officeart/2017/3/layout/HorizontalPathTimeline"/>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88A5E72-0D8E-4447-8725-6EAE62D3BC11}"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162774CA-B944-4DFE-8AAE-75312F4DAEE2}">
      <dgm:prSet/>
      <dgm:spPr/>
      <dgm:t>
        <a:bodyPr/>
        <a:lstStyle/>
        <a:p>
          <a:r>
            <a:rPr lang="en-US"/>
            <a:t>“[T]he novelty of the issue presented in this case [is] whether, on the facts in this case, the trial court erred by finding Christopher's maintenance of the Life Insurance Policy disturbed Parris's peace).”</a:t>
          </a:r>
        </a:p>
      </dgm:t>
    </dgm:pt>
    <dgm:pt modelId="{87C554CB-76C1-4F92-8E7F-8CED40277825}" type="parTrans" cxnId="{CD689091-A611-414E-8756-70F48D777CF4}">
      <dgm:prSet/>
      <dgm:spPr/>
      <dgm:t>
        <a:bodyPr/>
        <a:lstStyle/>
        <a:p>
          <a:endParaRPr lang="en-US"/>
        </a:p>
      </dgm:t>
    </dgm:pt>
    <dgm:pt modelId="{42A70BC0-6247-46C1-8BA9-F01AF71F8955}" type="sibTrans" cxnId="{CD689091-A611-414E-8756-70F48D777CF4}">
      <dgm:prSet/>
      <dgm:spPr/>
      <dgm:t>
        <a:bodyPr/>
        <a:lstStyle/>
        <a:p>
          <a:endParaRPr lang="en-US"/>
        </a:p>
      </dgm:t>
    </dgm:pt>
    <dgm:pt modelId="{F2206BD0-8A39-4A6D-9FC2-6877F4EE88B4}">
      <dgm:prSet/>
      <dgm:spPr/>
      <dgm:t>
        <a:bodyPr/>
        <a:lstStyle/>
        <a:p>
          <a:r>
            <a:rPr lang="en-US"/>
            <a:t>“’Bearing in mind that "[w]hat disturbs the peace of a person depends on each case’ (K.L. v. R.H. (2021) 70 Cal.App.5th 965, 981)“</a:t>
          </a:r>
        </a:p>
      </dgm:t>
    </dgm:pt>
    <dgm:pt modelId="{F9257E79-7530-424F-9D3E-0F268E230428}" type="parTrans" cxnId="{1FEEFB70-932A-4972-A11E-937F9952D170}">
      <dgm:prSet/>
      <dgm:spPr/>
      <dgm:t>
        <a:bodyPr/>
        <a:lstStyle/>
        <a:p>
          <a:endParaRPr lang="en-US"/>
        </a:p>
      </dgm:t>
    </dgm:pt>
    <dgm:pt modelId="{97933CA5-9E00-4F2B-9629-F9538203D9EE}" type="sibTrans" cxnId="{1FEEFB70-932A-4972-A11E-937F9952D170}">
      <dgm:prSet/>
      <dgm:spPr/>
      <dgm:t>
        <a:bodyPr/>
        <a:lstStyle/>
        <a:p>
          <a:endParaRPr lang="en-US"/>
        </a:p>
      </dgm:t>
    </dgm:pt>
    <dgm:pt modelId="{7FDE969D-8574-4FBC-905A-321CBE4E9C1D}">
      <dgm:prSet/>
      <dgm:spPr/>
      <dgm:t>
        <a:bodyPr/>
        <a:lstStyle/>
        <a:p>
          <a:r>
            <a:rPr lang="en-US"/>
            <a:t>“[T]he trial court could reasonably find Parris was afraid of Christopher. It could also find Parris's discovery of the Life Insurance Policy's $4 million death benefit increased her fear because she learned Christopher had a significant financial incentive to kill her, and that she feared for her safety as a result.” </a:t>
          </a:r>
        </a:p>
      </dgm:t>
    </dgm:pt>
    <dgm:pt modelId="{56E6C1AC-2A09-476D-96FF-DAEEADE510BB}" type="parTrans" cxnId="{675C8997-30AB-43C3-9A17-BC447EFA7770}">
      <dgm:prSet/>
      <dgm:spPr/>
      <dgm:t>
        <a:bodyPr/>
        <a:lstStyle/>
        <a:p>
          <a:endParaRPr lang="en-US"/>
        </a:p>
      </dgm:t>
    </dgm:pt>
    <dgm:pt modelId="{1D382EE7-5E6D-43FD-8F69-4F916D5D2B06}" type="sibTrans" cxnId="{675C8997-30AB-43C3-9A17-BC447EFA7770}">
      <dgm:prSet/>
      <dgm:spPr/>
      <dgm:t>
        <a:bodyPr/>
        <a:lstStyle/>
        <a:p>
          <a:endParaRPr lang="en-US"/>
        </a:p>
      </dgm:t>
    </dgm:pt>
    <dgm:pt modelId="{5E7050F5-992D-4A71-BD2D-F8A8426C06BC}" type="pres">
      <dgm:prSet presAssocID="{A88A5E72-0D8E-4447-8725-6EAE62D3BC11}" presName="linear" presStyleCnt="0">
        <dgm:presLayoutVars>
          <dgm:animLvl val="lvl"/>
          <dgm:resizeHandles val="exact"/>
        </dgm:presLayoutVars>
      </dgm:prSet>
      <dgm:spPr/>
    </dgm:pt>
    <dgm:pt modelId="{17C181A9-D536-474A-AE13-A03654F72442}" type="pres">
      <dgm:prSet presAssocID="{162774CA-B944-4DFE-8AAE-75312F4DAEE2}" presName="parentText" presStyleLbl="node1" presStyleIdx="0" presStyleCnt="2">
        <dgm:presLayoutVars>
          <dgm:chMax val="0"/>
          <dgm:bulletEnabled val="1"/>
        </dgm:presLayoutVars>
      </dgm:prSet>
      <dgm:spPr/>
    </dgm:pt>
    <dgm:pt modelId="{9FDB8D1C-8350-4EE5-A444-466E20F3DE5F}" type="pres">
      <dgm:prSet presAssocID="{162774CA-B944-4DFE-8AAE-75312F4DAEE2}" presName="childText" presStyleLbl="revTx" presStyleIdx="0" presStyleCnt="1">
        <dgm:presLayoutVars>
          <dgm:bulletEnabled val="1"/>
        </dgm:presLayoutVars>
      </dgm:prSet>
      <dgm:spPr/>
    </dgm:pt>
    <dgm:pt modelId="{0762C640-DE83-4E8F-9DB0-AA0275F745A0}" type="pres">
      <dgm:prSet presAssocID="{7FDE969D-8574-4FBC-905A-321CBE4E9C1D}" presName="parentText" presStyleLbl="node1" presStyleIdx="1" presStyleCnt="2">
        <dgm:presLayoutVars>
          <dgm:chMax val="0"/>
          <dgm:bulletEnabled val="1"/>
        </dgm:presLayoutVars>
      </dgm:prSet>
      <dgm:spPr/>
    </dgm:pt>
  </dgm:ptLst>
  <dgm:cxnLst>
    <dgm:cxn modelId="{B8D8731D-D946-4AE1-951C-7D9EAEEE1AC7}" type="presOf" srcId="{7FDE969D-8574-4FBC-905A-321CBE4E9C1D}" destId="{0762C640-DE83-4E8F-9DB0-AA0275F745A0}" srcOrd="0" destOrd="0" presId="urn:microsoft.com/office/officeart/2005/8/layout/vList2"/>
    <dgm:cxn modelId="{853A3B2A-0B27-4CEE-B6C5-B0DF047DC8A4}" type="presOf" srcId="{A88A5E72-0D8E-4447-8725-6EAE62D3BC11}" destId="{5E7050F5-992D-4A71-BD2D-F8A8426C06BC}" srcOrd="0" destOrd="0" presId="urn:microsoft.com/office/officeart/2005/8/layout/vList2"/>
    <dgm:cxn modelId="{1FEEFB70-932A-4972-A11E-937F9952D170}" srcId="{162774CA-B944-4DFE-8AAE-75312F4DAEE2}" destId="{F2206BD0-8A39-4A6D-9FC2-6877F4EE88B4}" srcOrd="0" destOrd="0" parTransId="{F9257E79-7530-424F-9D3E-0F268E230428}" sibTransId="{97933CA5-9E00-4F2B-9629-F9538203D9EE}"/>
    <dgm:cxn modelId="{CD689091-A611-414E-8756-70F48D777CF4}" srcId="{A88A5E72-0D8E-4447-8725-6EAE62D3BC11}" destId="{162774CA-B944-4DFE-8AAE-75312F4DAEE2}" srcOrd="0" destOrd="0" parTransId="{87C554CB-76C1-4F92-8E7F-8CED40277825}" sibTransId="{42A70BC0-6247-46C1-8BA9-F01AF71F8955}"/>
    <dgm:cxn modelId="{675C8997-30AB-43C3-9A17-BC447EFA7770}" srcId="{A88A5E72-0D8E-4447-8725-6EAE62D3BC11}" destId="{7FDE969D-8574-4FBC-905A-321CBE4E9C1D}" srcOrd="1" destOrd="0" parTransId="{56E6C1AC-2A09-476D-96FF-DAEEADE510BB}" sibTransId="{1D382EE7-5E6D-43FD-8F69-4F916D5D2B06}"/>
    <dgm:cxn modelId="{E59A4DDD-EC9D-40BC-BF92-D023979D30FB}" type="presOf" srcId="{162774CA-B944-4DFE-8AAE-75312F4DAEE2}" destId="{17C181A9-D536-474A-AE13-A03654F72442}" srcOrd="0" destOrd="0" presId="urn:microsoft.com/office/officeart/2005/8/layout/vList2"/>
    <dgm:cxn modelId="{62E32AFE-C24A-4E43-8CBF-74C9EDDB5E84}" type="presOf" srcId="{F2206BD0-8A39-4A6D-9FC2-6877F4EE88B4}" destId="{9FDB8D1C-8350-4EE5-A444-466E20F3DE5F}" srcOrd="0" destOrd="0" presId="urn:microsoft.com/office/officeart/2005/8/layout/vList2"/>
    <dgm:cxn modelId="{D008ED3E-BA6E-4769-887F-6C3B05FD0EA2}" type="presParOf" srcId="{5E7050F5-992D-4A71-BD2D-F8A8426C06BC}" destId="{17C181A9-D536-474A-AE13-A03654F72442}" srcOrd="0" destOrd="0" presId="urn:microsoft.com/office/officeart/2005/8/layout/vList2"/>
    <dgm:cxn modelId="{5BC1CE6E-5DCB-4C7B-A9CC-759C20203077}" type="presParOf" srcId="{5E7050F5-992D-4A71-BD2D-F8A8426C06BC}" destId="{9FDB8D1C-8350-4EE5-A444-466E20F3DE5F}" srcOrd="1" destOrd="0" presId="urn:microsoft.com/office/officeart/2005/8/layout/vList2"/>
    <dgm:cxn modelId="{665D565A-69EA-4D81-B1EE-B0278E959EA1}" type="presParOf" srcId="{5E7050F5-992D-4A71-BD2D-F8A8426C06BC}" destId="{0762C640-DE83-4E8F-9DB0-AA0275F745A0}"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44D5478-F311-4027-84DD-FB48FD4FF478}" type="doc">
      <dgm:prSet loTypeId="urn:microsoft.com/office/officeart/2005/8/layout/vList2" loCatId="list" qsTypeId="urn:microsoft.com/office/officeart/2005/8/quickstyle/simple4" qsCatId="simple" csTypeId="urn:microsoft.com/office/officeart/2005/8/colors/colorful2" csCatId="colorful" phldr="1"/>
      <dgm:spPr/>
      <dgm:t>
        <a:bodyPr/>
        <a:lstStyle/>
        <a:p>
          <a:endParaRPr lang="en-US"/>
        </a:p>
      </dgm:t>
    </dgm:pt>
    <dgm:pt modelId="{FFAD21CC-BFDA-424C-94B5-0AE5A24C5F42}">
      <dgm:prSet/>
      <dgm:spPr/>
      <dgm:t>
        <a:bodyPr/>
        <a:lstStyle/>
        <a:p>
          <a:r>
            <a:rPr lang="en-US" dirty="0"/>
            <a:t>Bail	</a:t>
          </a:r>
        </a:p>
      </dgm:t>
    </dgm:pt>
    <dgm:pt modelId="{1D1C3C70-BD7D-41B8-96CC-992EFDE71114}" type="parTrans" cxnId="{FC2A11AA-FD79-43E0-967E-FDAA932FED58}">
      <dgm:prSet/>
      <dgm:spPr/>
      <dgm:t>
        <a:bodyPr/>
        <a:lstStyle/>
        <a:p>
          <a:endParaRPr lang="en-US"/>
        </a:p>
      </dgm:t>
    </dgm:pt>
    <dgm:pt modelId="{4FD67708-A6E3-4798-A0E3-0CB2FD3FC536}" type="sibTrans" cxnId="{FC2A11AA-FD79-43E0-967E-FDAA932FED58}">
      <dgm:prSet/>
      <dgm:spPr/>
      <dgm:t>
        <a:bodyPr/>
        <a:lstStyle/>
        <a:p>
          <a:endParaRPr lang="en-US"/>
        </a:p>
      </dgm:t>
    </dgm:pt>
    <dgm:pt modelId="{05034384-39A3-42C9-B2E8-AC82F7160E46}">
      <dgm:prSet/>
      <dgm:spPr/>
      <dgm:t>
        <a:bodyPr/>
        <a:lstStyle/>
        <a:p>
          <a:r>
            <a:rPr lang="en-US" dirty="0"/>
            <a:t>Crimes</a:t>
          </a:r>
        </a:p>
      </dgm:t>
    </dgm:pt>
    <dgm:pt modelId="{314A55F0-7587-41C8-B370-750668D7EC5B}" type="parTrans" cxnId="{10EC72DA-F138-4BB8-AB49-BBD881D4815E}">
      <dgm:prSet/>
      <dgm:spPr/>
      <dgm:t>
        <a:bodyPr/>
        <a:lstStyle/>
        <a:p>
          <a:endParaRPr lang="en-US"/>
        </a:p>
      </dgm:t>
    </dgm:pt>
    <dgm:pt modelId="{7F6E21BE-A2EB-4A36-BEA8-0FA955B04EE4}" type="sibTrans" cxnId="{10EC72DA-F138-4BB8-AB49-BBD881D4815E}">
      <dgm:prSet/>
      <dgm:spPr/>
      <dgm:t>
        <a:bodyPr/>
        <a:lstStyle/>
        <a:p>
          <a:endParaRPr lang="en-US"/>
        </a:p>
      </dgm:t>
    </dgm:pt>
    <dgm:pt modelId="{C92F26E4-E6EC-4886-A5BF-D587D1366F43}">
      <dgm:prSet/>
      <dgm:spPr/>
      <dgm:t>
        <a:bodyPr/>
        <a:lstStyle/>
        <a:p>
          <a:r>
            <a:rPr lang="en-US" dirty="0"/>
            <a:t>Mental Health</a:t>
          </a:r>
        </a:p>
      </dgm:t>
    </dgm:pt>
    <dgm:pt modelId="{D593E04F-674B-4F77-8681-101A0D1290EF}" type="parTrans" cxnId="{9944895D-C2C2-46CE-AAE1-98E7D9867E21}">
      <dgm:prSet/>
      <dgm:spPr/>
      <dgm:t>
        <a:bodyPr/>
        <a:lstStyle/>
        <a:p>
          <a:endParaRPr lang="en-US"/>
        </a:p>
      </dgm:t>
    </dgm:pt>
    <dgm:pt modelId="{71910FDC-F586-4C73-A988-1D52B75CAAF4}" type="sibTrans" cxnId="{9944895D-C2C2-46CE-AAE1-98E7D9867E21}">
      <dgm:prSet/>
      <dgm:spPr/>
      <dgm:t>
        <a:bodyPr/>
        <a:lstStyle/>
        <a:p>
          <a:endParaRPr lang="en-US"/>
        </a:p>
      </dgm:t>
    </dgm:pt>
    <dgm:pt modelId="{E9C520F0-7664-4FC1-8DD6-4D88014D5AE2}">
      <dgm:prSet/>
      <dgm:spPr/>
      <dgm:t>
        <a:bodyPr/>
        <a:lstStyle/>
        <a:p>
          <a:r>
            <a:rPr lang="en-US" dirty="0"/>
            <a:t>Evidence</a:t>
          </a:r>
        </a:p>
      </dgm:t>
    </dgm:pt>
    <dgm:pt modelId="{07435E3D-27C6-4D94-A6F8-23B89555C316}" type="parTrans" cxnId="{3C84187F-33BD-499B-9E03-C7E482975E41}">
      <dgm:prSet/>
      <dgm:spPr/>
      <dgm:t>
        <a:bodyPr/>
        <a:lstStyle/>
        <a:p>
          <a:endParaRPr lang="en-US"/>
        </a:p>
      </dgm:t>
    </dgm:pt>
    <dgm:pt modelId="{55D4ACC9-5637-45D1-ADBC-423908135793}" type="sibTrans" cxnId="{3C84187F-33BD-499B-9E03-C7E482975E41}">
      <dgm:prSet/>
      <dgm:spPr/>
      <dgm:t>
        <a:bodyPr/>
        <a:lstStyle/>
        <a:p>
          <a:endParaRPr lang="en-US"/>
        </a:p>
      </dgm:t>
    </dgm:pt>
    <dgm:pt modelId="{0640A769-A8CC-4712-B9DA-BAE9CCEEA397}">
      <dgm:prSet/>
      <dgm:spPr/>
      <dgm:t>
        <a:bodyPr/>
        <a:lstStyle/>
        <a:p>
          <a:r>
            <a:rPr lang="en-US" dirty="0"/>
            <a:t>Sentencing</a:t>
          </a:r>
        </a:p>
      </dgm:t>
    </dgm:pt>
    <dgm:pt modelId="{AB33DA92-4E28-4E6C-8F98-CAB09360E95E}" type="parTrans" cxnId="{FC85DA5A-2AF0-4A44-AF2E-E946B7C2874A}">
      <dgm:prSet/>
      <dgm:spPr/>
      <dgm:t>
        <a:bodyPr/>
        <a:lstStyle/>
        <a:p>
          <a:endParaRPr lang="en-US"/>
        </a:p>
      </dgm:t>
    </dgm:pt>
    <dgm:pt modelId="{333836F3-44FE-4686-9A1B-F109A0FCE6E0}" type="sibTrans" cxnId="{FC85DA5A-2AF0-4A44-AF2E-E946B7C2874A}">
      <dgm:prSet/>
      <dgm:spPr/>
      <dgm:t>
        <a:bodyPr/>
        <a:lstStyle/>
        <a:p>
          <a:endParaRPr lang="en-US"/>
        </a:p>
      </dgm:t>
    </dgm:pt>
    <dgm:pt modelId="{F9C0B81A-B98E-4393-8F68-03B12FAF0D4B}">
      <dgm:prSet/>
      <dgm:spPr/>
      <dgm:t>
        <a:bodyPr/>
        <a:lstStyle/>
        <a:p>
          <a:r>
            <a:rPr lang="en-US" dirty="0"/>
            <a:t>Resentencing</a:t>
          </a:r>
        </a:p>
      </dgm:t>
    </dgm:pt>
    <dgm:pt modelId="{14B9EBB4-DBC1-418B-8B83-09D0F94B9F9C}" type="parTrans" cxnId="{1427F407-047A-41C2-8291-E9700FCE1E48}">
      <dgm:prSet/>
      <dgm:spPr/>
      <dgm:t>
        <a:bodyPr/>
        <a:lstStyle/>
        <a:p>
          <a:endParaRPr lang="en-US"/>
        </a:p>
      </dgm:t>
    </dgm:pt>
    <dgm:pt modelId="{8E8C03C4-F7CE-4DF8-A1FA-BC3574286513}" type="sibTrans" cxnId="{1427F407-047A-41C2-8291-E9700FCE1E48}">
      <dgm:prSet/>
      <dgm:spPr/>
      <dgm:t>
        <a:bodyPr/>
        <a:lstStyle/>
        <a:p>
          <a:endParaRPr lang="en-US"/>
        </a:p>
      </dgm:t>
    </dgm:pt>
    <dgm:pt modelId="{B5E04333-54A3-4C5F-878A-E01A191EB6E0}">
      <dgm:prSet/>
      <dgm:spPr/>
      <dgm:t>
        <a:bodyPr/>
        <a:lstStyle/>
        <a:p>
          <a:r>
            <a:rPr lang="en-US" dirty="0"/>
            <a:t>Record Clearing</a:t>
          </a:r>
        </a:p>
      </dgm:t>
    </dgm:pt>
    <dgm:pt modelId="{34A52064-AC32-4CE7-9F5C-A9A15A03AAD4}" type="parTrans" cxnId="{30A94C19-FF45-4104-9756-A7DCC1DEC600}">
      <dgm:prSet/>
      <dgm:spPr/>
      <dgm:t>
        <a:bodyPr/>
        <a:lstStyle/>
        <a:p>
          <a:endParaRPr lang="en-US"/>
        </a:p>
      </dgm:t>
    </dgm:pt>
    <dgm:pt modelId="{B8DF963B-D6C9-4731-9842-56736FDBB87F}" type="sibTrans" cxnId="{30A94C19-FF45-4104-9756-A7DCC1DEC600}">
      <dgm:prSet/>
      <dgm:spPr/>
      <dgm:t>
        <a:bodyPr/>
        <a:lstStyle/>
        <a:p>
          <a:endParaRPr lang="en-US"/>
        </a:p>
      </dgm:t>
    </dgm:pt>
    <dgm:pt modelId="{1E462469-A1B6-4C1A-BE18-2AB5F735D696}">
      <dgm:prSet/>
      <dgm:spPr/>
      <dgm:t>
        <a:bodyPr/>
        <a:lstStyle/>
        <a:p>
          <a:r>
            <a:rPr lang="en-US" dirty="0"/>
            <a:t>Keeping Up-to-Date</a:t>
          </a:r>
        </a:p>
      </dgm:t>
    </dgm:pt>
    <dgm:pt modelId="{82460A57-25D9-42CA-B317-50D7F23B5AE0}" type="parTrans" cxnId="{BC785494-5370-446B-9B64-B85DB9C360E1}">
      <dgm:prSet/>
      <dgm:spPr/>
      <dgm:t>
        <a:bodyPr/>
        <a:lstStyle/>
        <a:p>
          <a:endParaRPr lang="en-US"/>
        </a:p>
      </dgm:t>
    </dgm:pt>
    <dgm:pt modelId="{C7B90406-4C44-4C66-AD3A-0C71E00E8A6B}" type="sibTrans" cxnId="{BC785494-5370-446B-9B64-B85DB9C360E1}">
      <dgm:prSet/>
      <dgm:spPr/>
      <dgm:t>
        <a:bodyPr/>
        <a:lstStyle/>
        <a:p>
          <a:endParaRPr lang="en-US"/>
        </a:p>
      </dgm:t>
    </dgm:pt>
    <dgm:pt modelId="{7962BED5-71C9-4BD7-9276-3D24A0187691}" type="pres">
      <dgm:prSet presAssocID="{444D5478-F311-4027-84DD-FB48FD4FF478}" presName="linear" presStyleCnt="0">
        <dgm:presLayoutVars>
          <dgm:animLvl val="lvl"/>
          <dgm:resizeHandles val="exact"/>
        </dgm:presLayoutVars>
      </dgm:prSet>
      <dgm:spPr/>
    </dgm:pt>
    <dgm:pt modelId="{8FFDED92-0951-4DB6-9E8F-26A6BA8350AF}" type="pres">
      <dgm:prSet presAssocID="{FFAD21CC-BFDA-424C-94B5-0AE5A24C5F42}" presName="parentText" presStyleLbl="node1" presStyleIdx="0" presStyleCnt="8" custLinFactY="5895" custLinFactNeighborX="-640" custLinFactNeighborY="100000">
        <dgm:presLayoutVars>
          <dgm:chMax val="0"/>
          <dgm:bulletEnabled val="1"/>
        </dgm:presLayoutVars>
      </dgm:prSet>
      <dgm:spPr/>
    </dgm:pt>
    <dgm:pt modelId="{5520340A-2DFF-49EC-AE44-C6E8536D001E}" type="pres">
      <dgm:prSet presAssocID="{4FD67708-A6E3-4798-A0E3-0CB2FD3FC536}" presName="spacer" presStyleCnt="0"/>
      <dgm:spPr/>
    </dgm:pt>
    <dgm:pt modelId="{AAAC7E61-1340-4D16-890E-919152ADE7CD}" type="pres">
      <dgm:prSet presAssocID="{05034384-39A3-42C9-B2E8-AC82F7160E46}" presName="parentText" presStyleLbl="node1" presStyleIdx="1" presStyleCnt="8" custLinFactY="1779" custLinFactNeighborY="100000">
        <dgm:presLayoutVars>
          <dgm:chMax val="0"/>
          <dgm:bulletEnabled val="1"/>
        </dgm:presLayoutVars>
      </dgm:prSet>
      <dgm:spPr/>
    </dgm:pt>
    <dgm:pt modelId="{8AF47D3F-6A92-4802-8CDC-B2DC869AA8B6}" type="pres">
      <dgm:prSet presAssocID="{7F6E21BE-A2EB-4A36-BEA8-0FA955B04EE4}" presName="spacer" presStyleCnt="0"/>
      <dgm:spPr/>
    </dgm:pt>
    <dgm:pt modelId="{C2992B14-B0EE-4442-966A-4DA708669DB8}" type="pres">
      <dgm:prSet presAssocID="{C92F26E4-E6EC-4886-A5BF-D587D1366F43}" presName="parentText" presStyleLbl="node1" presStyleIdx="2" presStyleCnt="8">
        <dgm:presLayoutVars>
          <dgm:chMax val="0"/>
          <dgm:bulletEnabled val="1"/>
        </dgm:presLayoutVars>
      </dgm:prSet>
      <dgm:spPr/>
    </dgm:pt>
    <dgm:pt modelId="{A9B455F0-57A0-450E-8AB5-276427938F5A}" type="pres">
      <dgm:prSet presAssocID="{71910FDC-F586-4C73-A988-1D52B75CAAF4}" presName="spacer" presStyleCnt="0"/>
      <dgm:spPr/>
    </dgm:pt>
    <dgm:pt modelId="{C4B784C7-D885-48E4-9BFA-65EEACD2C530}" type="pres">
      <dgm:prSet presAssocID="{E9C520F0-7664-4FC1-8DD6-4D88014D5AE2}" presName="parentText" presStyleLbl="node1" presStyleIdx="3" presStyleCnt="8">
        <dgm:presLayoutVars>
          <dgm:chMax val="0"/>
          <dgm:bulletEnabled val="1"/>
        </dgm:presLayoutVars>
      </dgm:prSet>
      <dgm:spPr/>
    </dgm:pt>
    <dgm:pt modelId="{A53E7A0D-A7FD-4F34-AC31-4646566097C7}" type="pres">
      <dgm:prSet presAssocID="{55D4ACC9-5637-45D1-ADBC-423908135793}" presName="spacer" presStyleCnt="0"/>
      <dgm:spPr/>
    </dgm:pt>
    <dgm:pt modelId="{346F5B00-5572-4A16-8591-1F3BE60347DE}" type="pres">
      <dgm:prSet presAssocID="{0640A769-A8CC-4712-B9DA-BAE9CCEEA397}" presName="parentText" presStyleLbl="node1" presStyleIdx="4" presStyleCnt="8">
        <dgm:presLayoutVars>
          <dgm:chMax val="0"/>
          <dgm:bulletEnabled val="1"/>
        </dgm:presLayoutVars>
      </dgm:prSet>
      <dgm:spPr/>
    </dgm:pt>
    <dgm:pt modelId="{FCF7BA16-29EB-4FDD-9967-F1DE6B845806}" type="pres">
      <dgm:prSet presAssocID="{333836F3-44FE-4686-9A1B-F109A0FCE6E0}" presName="spacer" presStyleCnt="0"/>
      <dgm:spPr/>
    </dgm:pt>
    <dgm:pt modelId="{6382B74E-53A8-48ED-8727-03CE26A7D14C}" type="pres">
      <dgm:prSet presAssocID="{F9C0B81A-B98E-4393-8F68-03B12FAF0D4B}" presName="parentText" presStyleLbl="node1" presStyleIdx="5" presStyleCnt="8">
        <dgm:presLayoutVars>
          <dgm:chMax val="0"/>
          <dgm:bulletEnabled val="1"/>
        </dgm:presLayoutVars>
      </dgm:prSet>
      <dgm:spPr/>
    </dgm:pt>
    <dgm:pt modelId="{2C4FC59D-1EF1-446A-A985-39407B939D84}" type="pres">
      <dgm:prSet presAssocID="{8E8C03C4-F7CE-4DF8-A1FA-BC3574286513}" presName="spacer" presStyleCnt="0"/>
      <dgm:spPr/>
    </dgm:pt>
    <dgm:pt modelId="{499B6B9E-716E-4173-9F6F-7B93AEF2ED65}" type="pres">
      <dgm:prSet presAssocID="{B5E04333-54A3-4C5F-878A-E01A191EB6E0}" presName="parentText" presStyleLbl="node1" presStyleIdx="6" presStyleCnt="8">
        <dgm:presLayoutVars>
          <dgm:chMax val="0"/>
          <dgm:bulletEnabled val="1"/>
        </dgm:presLayoutVars>
      </dgm:prSet>
      <dgm:spPr/>
    </dgm:pt>
    <dgm:pt modelId="{86C52C3F-F050-4682-8D1F-A6D2E5F1A8A2}" type="pres">
      <dgm:prSet presAssocID="{B8DF963B-D6C9-4731-9842-56736FDBB87F}" presName="spacer" presStyleCnt="0"/>
      <dgm:spPr/>
    </dgm:pt>
    <dgm:pt modelId="{6C76C129-2C3E-45DF-90BC-73719AB8AA04}" type="pres">
      <dgm:prSet presAssocID="{1E462469-A1B6-4C1A-BE18-2AB5F735D696}" presName="parentText" presStyleLbl="node1" presStyleIdx="7" presStyleCnt="8">
        <dgm:presLayoutVars>
          <dgm:chMax val="0"/>
          <dgm:bulletEnabled val="1"/>
        </dgm:presLayoutVars>
      </dgm:prSet>
      <dgm:spPr/>
    </dgm:pt>
  </dgm:ptLst>
  <dgm:cxnLst>
    <dgm:cxn modelId="{1427F407-047A-41C2-8291-E9700FCE1E48}" srcId="{444D5478-F311-4027-84DD-FB48FD4FF478}" destId="{F9C0B81A-B98E-4393-8F68-03B12FAF0D4B}" srcOrd="5" destOrd="0" parTransId="{14B9EBB4-DBC1-418B-8B83-09D0F94B9F9C}" sibTransId="{8E8C03C4-F7CE-4DF8-A1FA-BC3574286513}"/>
    <dgm:cxn modelId="{B16FAD09-9143-4A41-9976-86C915F338D7}" type="presOf" srcId="{FFAD21CC-BFDA-424C-94B5-0AE5A24C5F42}" destId="{8FFDED92-0951-4DB6-9E8F-26A6BA8350AF}" srcOrd="0" destOrd="0" presId="urn:microsoft.com/office/officeart/2005/8/layout/vList2"/>
    <dgm:cxn modelId="{DD78E415-427B-4458-BC97-10F4D2C4FE06}" type="presOf" srcId="{05034384-39A3-42C9-B2E8-AC82F7160E46}" destId="{AAAC7E61-1340-4D16-890E-919152ADE7CD}" srcOrd="0" destOrd="0" presId="urn:microsoft.com/office/officeart/2005/8/layout/vList2"/>
    <dgm:cxn modelId="{30A94C19-FF45-4104-9756-A7DCC1DEC600}" srcId="{444D5478-F311-4027-84DD-FB48FD4FF478}" destId="{B5E04333-54A3-4C5F-878A-E01A191EB6E0}" srcOrd="6" destOrd="0" parTransId="{34A52064-AC32-4CE7-9F5C-A9A15A03AAD4}" sibTransId="{B8DF963B-D6C9-4731-9842-56736FDBB87F}"/>
    <dgm:cxn modelId="{E9745830-1076-434D-BA85-78C03927C52D}" type="presOf" srcId="{F9C0B81A-B98E-4393-8F68-03B12FAF0D4B}" destId="{6382B74E-53A8-48ED-8727-03CE26A7D14C}" srcOrd="0" destOrd="0" presId="urn:microsoft.com/office/officeart/2005/8/layout/vList2"/>
    <dgm:cxn modelId="{9944895D-C2C2-46CE-AAE1-98E7D9867E21}" srcId="{444D5478-F311-4027-84DD-FB48FD4FF478}" destId="{C92F26E4-E6EC-4886-A5BF-D587D1366F43}" srcOrd="2" destOrd="0" parTransId="{D593E04F-674B-4F77-8681-101A0D1290EF}" sibTransId="{71910FDC-F586-4C73-A988-1D52B75CAAF4}"/>
    <dgm:cxn modelId="{BB787542-CCFF-40A7-B3B7-7D4B7F4AC3E1}" type="presOf" srcId="{E9C520F0-7664-4FC1-8DD6-4D88014D5AE2}" destId="{C4B784C7-D885-48E4-9BFA-65EEACD2C530}" srcOrd="0" destOrd="0" presId="urn:microsoft.com/office/officeart/2005/8/layout/vList2"/>
    <dgm:cxn modelId="{23755B70-0148-47F8-BC61-D09D766EB896}" type="presOf" srcId="{1E462469-A1B6-4C1A-BE18-2AB5F735D696}" destId="{6C76C129-2C3E-45DF-90BC-73719AB8AA04}" srcOrd="0" destOrd="0" presId="urn:microsoft.com/office/officeart/2005/8/layout/vList2"/>
    <dgm:cxn modelId="{FC85DA5A-2AF0-4A44-AF2E-E946B7C2874A}" srcId="{444D5478-F311-4027-84DD-FB48FD4FF478}" destId="{0640A769-A8CC-4712-B9DA-BAE9CCEEA397}" srcOrd="4" destOrd="0" parTransId="{AB33DA92-4E28-4E6C-8F98-CAB09360E95E}" sibTransId="{333836F3-44FE-4686-9A1B-F109A0FCE6E0}"/>
    <dgm:cxn modelId="{3C84187F-33BD-499B-9E03-C7E482975E41}" srcId="{444D5478-F311-4027-84DD-FB48FD4FF478}" destId="{E9C520F0-7664-4FC1-8DD6-4D88014D5AE2}" srcOrd="3" destOrd="0" parTransId="{07435E3D-27C6-4D94-A6F8-23B89555C316}" sibTransId="{55D4ACC9-5637-45D1-ADBC-423908135793}"/>
    <dgm:cxn modelId="{BC785494-5370-446B-9B64-B85DB9C360E1}" srcId="{444D5478-F311-4027-84DD-FB48FD4FF478}" destId="{1E462469-A1B6-4C1A-BE18-2AB5F735D696}" srcOrd="7" destOrd="0" parTransId="{82460A57-25D9-42CA-B317-50D7F23B5AE0}" sibTransId="{C7B90406-4C44-4C66-AD3A-0C71E00E8A6B}"/>
    <dgm:cxn modelId="{FE1D85A4-5981-4D98-B07B-F3D1AAACBE2F}" type="presOf" srcId="{C92F26E4-E6EC-4886-A5BF-D587D1366F43}" destId="{C2992B14-B0EE-4442-966A-4DA708669DB8}" srcOrd="0" destOrd="0" presId="urn:microsoft.com/office/officeart/2005/8/layout/vList2"/>
    <dgm:cxn modelId="{5C4A72A5-2E82-48E7-9CF1-6FB49A32F3C1}" type="presOf" srcId="{0640A769-A8CC-4712-B9DA-BAE9CCEEA397}" destId="{346F5B00-5572-4A16-8591-1F3BE60347DE}" srcOrd="0" destOrd="0" presId="urn:microsoft.com/office/officeart/2005/8/layout/vList2"/>
    <dgm:cxn modelId="{FC2A11AA-FD79-43E0-967E-FDAA932FED58}" srcId="{444D5478-F311-4027-84DD-FB48FD4FF478}" destId="{FFAD21CC-BFDA-424C-94B5-0AE5A24C5F42}" srcOrd="0" destOrd="0" parTransId="{1D1C3C70-BD7D-41B8-96CC-992EFDE71114}" sibTransId="{4FD67708-A6E3-4798-A0E3-0CB2FD3FC536}"/>
    <dgm:cxn modelId="{10EC72DA-F138-4BB8-AB49-BBD881D4815E}" srcId="{444D5478-F311-4027-84DD-FB48FD4FF478}" destId="{05034384-39A3-42C9-B2E8-AC82F7160E46}" srcOrd="1" destOrd="0" parTransId="{314A55F0-7587-41C8-B370-750668D7EC5B}" sibTransId="{7F6E21BE-A2EB-4A36-BEA8-0FA955B04EE4}"/>
    <dgm:cxn modelId="{EA1A22DB-B144-4CA4-B482-80EA711852AA}" type="presOf" srcId="{444D5478-F311-4027-84DD-FB48FD4FF478}" destId="{7962BED5-71C9-4BD7-9276-3D24A0187691}" srcOrd="0" destOrd="0" presId="urn:microsoft.com/office/officeart/2005/8/layout/vList2"/>
    <dgm:cxn modelId="{F6C517DD-3CFA-47C4-8FDA-43D682F8E61B}" type="presOf" srcId="{B5E04333-54A3-4C5F-878A-E01A191EB6E0}" destId="{499B6B9E-716E-4173-9F6F-7B93AEF2ED65}" srcOrd="0" destOrd="0" presId="urn:microsoft.com/office/officeart/2005/8/layout/vList2"/>
    <dgm:cxn modelId="{DD095306-148A-46C9-B82C-DAC41F6D8F97}" type="presParOf" srcId="{7962BED5-71C9-4BD7-9276-3D24A0187691}" destId="{8FFDED92-0951-4DB6-9E8F-26A6BA8350AF}" srcOrd="0" destOrd="0" presId="urn:microsoft.com/office/officeart/2005/8/layout/vList2"/>
    <dgm:cxn modelId="{18AE3191-9D2C-4857-AADE-7E670B5D20B6}" type="presParOf" srcId="{7962BED5-71C9-4BD7-9276-3D24A0187691}" destId="{5520340A-2DFF-49EC-AE44-C6E8536D001E}" srcOrd="1" destOrd="0" presId="urn:microsoft.com/office/officeart/2005/8/layout/vList2"/>
    <dgm:cxn modelId="{765CE681-C3F1-45A2-99B6-3066656D1F43}" type="presParOf" srcId="{7962BED5-71C9-4BD7-9276-3D24A0187691}" destId="{AAAC7E61-1340-4D16-890E-919152ADE7CD}" srcOrd="2" destOrd="0" presId="urn:microsoft.com/office/officeart/2005/8/layout/vList2"/>
    <dgm:cxn modelId="{FD99B197-EC1B-43D0-A56A-491FAB36897C}" type="presParOf" srcId="{7962BED5-71C9-4BD7-9276-3D24A0187691}" destId="{8AF47D3F-6A92-4802-8CDC-B2DC869AA8B6}" srcOrd="3" destOrd="0" presId="urn:microsoft.com/office/officeart/2005/8/layout/vList2"/>
    <dgm:cxn modelId="{48BE9CDD-76AF-4D11-B5CB-72F1DD5ECCD3}" type="presParOf" srcId="{7962BED5-71C9-4BD7-9276-3D24A0187691}" destId="{C2992B14-B0EE-4442-966A-4DA708669DB8}" srcOrd="4" destOrd="0" presId="urn:microsoft.com/office/officeart/2005/8/layout/vList2"/>
    <dgm:cxn modelId="{C5CBDDA7-D020-4533-907E-EF855B47BEC7}" type="presParOf" srcId="{7962BED5-71C9-4BD7-9276-3D24A0187691}" destId="{A9B455F0-57A0-450E-8AB5-276427938F5A}" srcOrd="5" destOrd="0" presId="urn:microsoft.com/office/officeart/2005/8/layout/vList2"/>
    <dgm:cxn modelId="{DB75C00E-9598-4992-90DE-26C2F8702198}" type="presParOf" srcId="{7962BED5-71C9-4BD7-9276-3D24A0187691}" destId="{C4B784C7-D885-48E4-9BFA-65EEACD2C530}" srcOrd="6" destOrd="0" presId="urn:microsoft.com/office/officeart/2005/8/layout/vList2"/>
    <dgm:cxn modelId="{73584879-806B-4F4E-A1A2-28A1CBF97631}" type="presParOf" srcId="{7962BED5-71C9-4BD7-9276-3D24A0187691}" destId="{A53E7A0D-A7FD-4F34-AC31-4646566097C7}" srcOrd="7" destOrd="0" presId="urn:microsoft.com/office/officeart/2005/8/layout/vList2"/>
    <dgm:cxn modelId="{662C4A9C-7C33-48E0-B708-D0D5A159A175}" type="presParOf" srcId="{7962BED5-71C9-4BD7-9276-3D24A0187691}" destId="{346F5B00-5572-4A16-8591-1F3BE60347DE}" srcOrd="8" destOrd="0" presId="urn:microsoft.com/office/officeart/2005/8/layout/vList2"/>
    <dgm:cxn modelId="{6EFC4A4B-9F27-42DD-9991-4245C43BE33E}" type="presParOf" srcId="{7962BED5-71C9-4BD7-9276-3D24A0187691}" destId="{FCF7BA16-29EB-4FDD-9967-F1DE6B845806}" srcOrd="9" destOrd="0" presId="urn:microsoft.com/office/officeart/2005/8/layout/vList2"/>
    <dgm:cxn modelId="{0C8EB3DB-A06D-4F99-8E02-521434434DE3}" type="presParOf" srcId="{7962BED5-71C9-4BD7-9276-3D24A0187691}" destId="{6382B74E-53A8-48ED-8727-03CE26A7D14C}" srcOrd="10" destOrd="0" presId="urn:microsoft.com/office/officeart/2005/8/layout/vList2"/>
    <dgm:cxn modelId="{011FA1B5-17E7-4377-90EC-F9D501E20CDD}" type="presParOf" srcId="{7962BED5-71C9-4BD7-9276-3D24A0187691}" destId="{2C4FC59D-1EF1-446A-A985-39407B939D84}" srcOrd="11" destOrd="0" presId="urn:microsoft.com/office/officeart/2005/8/layout/vList2"/>
    <dgm:cxn modelId="{73D41F99-463D-4A88-B3D8-558B5F1508BF}" type="presParOf" srcId="{7962BED5-71C9-4BD7-9276-3D24A0187691}" destId="{499B6B9E-716E-4173-9F6F-7B93AEF2ED65}" srcOrd="12" destOrd="0" presId="urn:microsoft.com/office/officeart/2005/8/layout/vList2"/>
    <dgm:cxn modelId="{406D88BA-A698-414A-95F0-F35084D3970A}" type="presParOf" srcId="{7962BED5-71C9-4BD7-9276-3D24A0187691}" destId="{86C52C3F-F050-4682-8D1F-A6D2E5F1A8A2}" srcOrd="13" destOrd="0" presId="urn:microsoft.com/office/officeart/2005/8/layout/vList2"/>
    <dgm:cxn modelId="{DBA8C23F-9DAA-4661-895F-A2DAB61E1BD2}" type="presParOf" srcId="{7962BED5-71C9-4BD7-9276-3D24A0187691}" destId="{6C76C129-2C3E-45DF-90BC-73719AB8AA04}" srcOrd="1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C7CF4E-8EAB-40FB-844A-9AD7D5193B99}">
      <dsp:nvSpPr>
        <dsp:cNvPr id="0" name=""/>
        <dsp:cNvSpPr/>
      </dsp:nvSpPr>
      <dsp:spPr>
        <a:xfrm>
          <a:off x="0" y="148170"/>
          <a:ext cx="6451943" cy="1363635"/>
        </a:xfrm>
        <a:prstGeom prst="round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b="1" kern="1200" dirty="0">
              <a:solidFill>
                <a:schemeClr val="tx1"/>
              </a:solidFill>
              <a:latin typeface="Georgia" panose="02040502050405020303" pitchFamily="18" charset="0"/>
            </a:rPr>
            <a:t>IRMO Brown &amp; Yana (2006) 37 Cal.4th 947</a:t>
          </a:r>
        </a:p>
        <a:p>
          <a:pPr marL="0" lvl="0" indent="0" algn="l" defTabSz="622300">
            <a:lnSpc>
              <a:spcPct val="90000"/>
            </a:lnSpc>
            <a:spcBef>
              <a:spcPct val="0"/>
            </a:spcBef>
            <a:spcAft>
              <a:spcPct val="35000"/>
            </a:spcAft>
            <a:buNone/>
          </a:pPr>
          <a:r>
            <a:rPr lang="en-US" sz="1400" kern="1200" dirty="0">
              <a:latin typeface="Georgia" panose="02040502050405020303" pitchFamily="18" charset="0"/>
            </a:rPr>
            <a:t>- M had sole legal; M sought to relocate with C </a:t>
          </a:r>
        </a:p>
        <a:p>
          <a:pPr marL="0" lvl="0" indent="0" algn="l" defTabSz="622300">
            <a:lnSpc>
              <a:spcPct val="90000"/>
            </a:lnSpc>
            <a:spcBef>
              <a:spcPct val="0"/>
            </a:spcBef>
            <a:spcAft>
              <a:spcPct val="35000"/>
            </a:spcAft>
            <a:buNone/>
          </a:pPr>
          <a:r>
            <a:rPr lang="en-US" sz="1400" kern="1200" dirty="0">
              <a:latin typeface="Georgia" panose="02040502050405020303" pitchFamily="18" charset="0"/>
            </a:rPr>
            <a:t>- F opposed the </a:t>
          </a:r>
          <a:r>
            <a:rPr lang="en-US" sz="1400" kern="1200" dirty="0" err="1">
              <a:latin typeface="Georgia" panose="02040502050405020303" pitchFamily="18" charset="0"/>
            </a:rPr>
            <a:t>move:M</a:t>
          </a:r>
          <a:r>
            <a:rPr lang="en-US" sz="1400" kern="1200" dirty="0">
              <a:latin typeface="Georgia" panose="02040502050405020303" pitchFamily="18" charset="0"/>
            </a:rPr>
            <a:t> argued F’s opposition irrelevant</a:t>
          </a:r>
        </a:p>
        <a:p>
          <a:pPr marL="0" lvl="0" indent="0" algn="l" defTabSz="622300">
            <a:lnSpc>
              <a:spcPct val="90000"/>
            </a:lnSpc>
            <a:spcBef>
              <a:spcPct val="0"/>
            </a:spcBef>
            <a:spcAft>
              <a:spcPct val="35000"/>
            </a:spcAft>
            <a:buNone/>
          </a:pPr>
          <a:r>
            <a:rPr lang="en-US" sz="1400" kern="1200" dirty="0">
              <a:latin typeface="Georgia" panose="02040502050405020303" pitchFamily="18" charset="0"/>
            </a:rPr>
            <a:t>- COA: H can obtain change in custody by showing a change in circumstances</a:t>
          </a:r>
        </a:p>
      </dsp:txBody>
      <dsp:txXfrm>
        <a:off x="66567" y="214737"/>
        <a:ext cx="6318809" cy="1230501"/>
      </dsp:txXfrm>
    </dsp:sp>
    <dsp:sp modelId="{6F7CEDA4-91B0-4DD2-9AD4-32919501913D}">
      <dsp:nvSpPr>
        <dsp:cNvPr id="0" name=""/>
        <dsp:cNvSpPr/>
      </dsp:nvSpPr>
      <dsp:spPr>
        <a:xfrm>
          <a:off x="0" y="1552126"/>
          <a:ext cx="6451943" cy="1363635"/>
        </a:xfrm>
        <a:prstGeom prst="roundRect">
          <a:avLst/>
        </a:prstGeom>
        <a:solidFill>
          <a:schemeClr val="accent1">
            <a:lumMod val="75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b="1" kern="1200" dirty="0">
              <a:solidFill>
                <a:schemeClr val="tx1"/>
              </a:solidFill>
              <a:latin typeface="Georgia" panose="02040502050405020303" pitchFamily="18" charset="0"/>
            </a:rPr>
            <a:t>IRMO </a:t>
          </a:r>
          <a:r>
            <a:rPr lang="en-US" sz="1400" b="1" kern="1200" dirty="0" err="1">
              <a:solidFill>
                <a:schemeClr val="tx1"/>
              </a:solidFill>
              <a:latin typeface="Georgia" panose="02040502050405020303" pitchFamily="18" charset="0"/>
            </a:rPr>
            <a:t>Furie</a:t>
          </a:r>
          <a:r>
            <a:rPr lang="en-US" sz="1400" b="1" kern="1200" dirty="0">
              <a:solidFill>
                <a:schemeClr val="tx1"/>
              </a:solidFill>
              <a:latin typeface="Georgia" panose="02040502050405020303" pitchFamily="18" charset="0"/>
            </a:rPr>
            <a:t> (2017) 16 Cal.App.5</a:t>
          </a:r>
          <a:r>
            <a:rPr lang="en-US" sz="1400" b="1" kern="1200" baseline="30000" dirty="0">
              <a:solidFill>
                <a:schemeClr val="tx1"/>
              </a:solidFill>
              <a:latin typeface="Georgia" panose="02040502050405020303" pitchFamily="18" charset="0"/>
            </a:rPr>
            <a:t>th</a:t>
          </a:r>
          <a:r>
            <a:rPr lang="en-US" sz="1400" b="1" kern="1200" dirty="0">
              <a:solidFill>
                <a:schemeClr val="tx1"/>
              </a:solidFill>
              <a:latin typeface="Georgia" panose="02040502050405020303" pitchFamily="18" charset="0"/>
            </a:rPr>
            <a:t> 816</a:t>
          </a:r>
        </a:p>
        <a:p>
          <a:pPr marL="0" lvl="0" indent="0" algn="l" defTabSz="622300">
            <a:lnSpc>
              <a:spcPct val="90000"/>
            </a:lnSpc>
            <a:spcBef>
              <a:spcPct val="0"/>
            </a:spcBef>
            <a:spcAft>
              <a:spcPct val="35000"/>
            </a:spcAft>
            <a:buNone/>
          </a:pPr>
          <a:r>
            <a:rPr lang="en-US" sz="1400" kern="1200" dirty="0">
              <a:latin typeface="Georgia" panose="02040502050405020303" pitchFamily="18" charset="0"/>
            </a:rPr>
            <a:t>- M and F shared joint legal</a:t>
          </a:r>
        </a:p>
        <a:p>
          <a:pPr marL="0" lvl="0" indent="0" algn="l" defTabSz="622300">
            <a:lnSpc>
              <a:spcPct val="90000"/>
            </a:lnSpc>
            <a:spcBef>
              <a:spcPct val="0"/>
            </a:spcBef>
            <a:spcAft>
              <a:spcPct val="35000"/>
            </a:spcAft>
            <a:buNone/>
          </a:pPr>
          <a:r>
            <a:rPr lang="en-US" sz="1400" kern="1200" dirty="0">
              <a:latin typeface="Georgia" panose="02040502050405020303" pitchFamily="18" charset="0"/>
            </a:rPr>
            <a:t>- Court awarded W decisions over orthodontia by best interest standard</a:t>
          </a:r>
        </a:p>
        <a:p>
          <a:pPr marL="0" lvl="0" indent="0" algn="l" defTabSz="622300">
            <a:lnSpc>
              <a:spcPct val="90000"/>
            </a:lnSpc>
            <a:spcBef>
              <a:spcPct val="0"/>
            </a:spcBef>
            <a:spcAft>
              <a:spcPct val="35000"/>
            </a:spcAft>
            <a:buNone/>
          </a:pPr>
          <a:r>
            <a:rPr lang="en-US" sz="1400" kern="1200" dirty="0">
              <a:latin typeface="Georgia" panose="02040502050405020303" pitchFamily="18" charset="0"/>
            </a:rPr>
            <a:t>- COA: No CIC needed because order did not “rise to the level of a change in legal custody.”</a:t>
          </a:r>
        </a:p>
      </dsp:txBody>
      <dsp:txXfrm>
        <a:off x="66567" y="1618693"/>
        <a:ext cx="6318809" cy="1230501"/>
      </dsp:txXfrm>
    </dsp:sp>
    <dsp:sp modelId="{A93F781C-D8BD-46F0-A4A6-898AEC6E0D0B}">
      <dsp:nvSpPr>
        <dsp:cNvPr id="0" name=""/>
        <dsp:cNvSpPr/>
      </dsp:nvSpPr>
      <dsp:spPr>
        <a:xfrm>
          <a:off x="0" y="2956081"/>
          <a:ext cx="6451943" cy="1363635"/>
        </a:xfrm>
        <a:prstGeom prst="roundRect">
          <a:avLst/>
        </a:prstGeom>
        <a:solidFill>
          <a:schemeClr val="accent1">
            <a:lumMod val="50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b="1" kern="1200" dirty="0">
              <a:solidFill>
                <a:schemeClr val="tx1"/>
              </a:solidFill>
              <a:latin typeface="Georgia" panose="02040502050405020303" pitchFamily="18" charset="0"/>
            </a:rPr>
            <a:t>Enrique M. v. Angelina V. (2004) 121 Cal. App</a:t>
          </a:r>
          <a:r>
            <a:rPr lang="en-US" sz="1400" b="1" kern="1200" dirty="0">
              <a:solidFill>
                <a:schemeClr val="accent1">
                  <a:lumMod val="50000"/>
                </a:schemeClr>
              </a:solidFill>
              <a:latin typeface="Georgia" panose="02040502050405020303" pitchFamily="18" charset="0"/>
            </a:rPr>
            <a:t>.4</a:t>
          </a:r>
          <a:r>
            <a:rPr lang="en-US" sz="1400" b="1" kern="1200" baseline="30000" dirty="0">
              <a:solidFill>
                <a:schemeClr val="accent1">
                  <a:lumMod val="50000"/>
                </a:schemeClr>
              </a:solidFill>
              <a:latin typeface="Georgia" panose="02040502050405020303" pitchFamily="18" charset="0"/>
            </a:rPr>
            <a:t>th</a:t>
          </a:r>
          <a:r>
            <a:rPr lang="en-US" sz="1400" b="1" kern="1200" dirty="0">
              <a:solidFill>
                <a:schemeClr val="accent1">
                  <a:lumMod val="50000"/>
                </a:schemeClr>
              </a:solidFill>
              <a:latin typeface="Georgia" panose="02040502050405020303" pitchFamily="18" charset="0"/>
            </a:rPr>
            <a:t> 1371</a:t>
          </a:r>
        </a:p>
        <a:p>
          <a:pPr marL="0" lvl="0" indent="0" algn="l" defTabSz="622300">
            <a:lnSpc>
              <a:spcPct val="90000"/>
            </a:lnSpc>
            <a:spcBef>
              <a:spcPct val="0"/>
            </a:spcBef>
            <a:spcAft>
              <a:spcPct val="35000"/>
            </a:spcAft>
            <a:buNone/>
          </a:pPr>
          <a:r>
            <a:rPr lang="en-US" sz="1400" kern="1200" dirty="0">
              <a:latin typeface="Georgia" panose="02040502050405020303" pitchFamily="18" charset="0"/>
            </a:rPr>
            <a:t>- F and M share joint legal; F moves away; F seeks orders re C’s education</a:t>
          </a:r>
        </a:p>
        <a:p>
          <a:pPr marL="0" lvl="0" indent="0" algn="l" defTabSz="622300">
            <a:lnSpc>
              <a:spcPct val="90000"/>
            </a:lnSpc>
            <a:spcBef>
              <a:spcPct val="0"/>
            </a:spcBef>
            <a:spcAft>
              <a:spcPct val="35000"/>
            </a:spcAft>
            <a:buNone/>
          </a:pPr>
          <a:r>
            <a:rPr lang="en-US" sz="1400" kern="1200" dirty="0">
              <a:latin typeface="Georgia" panose="02040502050405020303" pitchFamily="18" charset="0"/>
            </a:rPr>
            <a:t>- Trial Court denied F’s request; Trial Court applies CIC standard</a:t>
          </a:r>
        </a:p>
        <a:p>
          <a:pPr marL="0" lvl="0" indent="0" algn="l" defTabSz="622300">
            <a:lnSpc>
              <a:spcPct val="90000"/>
            </a:lnSpc>
            <a:spcBef>
              <a:spcPct val="0"/>
            </a:spcBef>
            <a:spcAft>
              <a:spcPct val="35000"/>
            </a:spcAft>
            <a:buNone/>
          </a:pPr>
          <a:r>
            <a:rPr lang="en-US" sz="1400" kern="1200" dirty="0">
              <a:latin typeface="Georgia" panose="02040502050405020303" pitchFamily="18" charset="0"/>
            </a:rPr>
            <a:t>- COA reverses: No CIC because no change in custody; more akin to change in visitation </a:t>
          </a:r>
        </a:p>
      </dsp:txBody>
      <dsp:txXfrm>
        <a:off x="66567" y="3022648"/>
        <a:ext cx="6318809" cy="123050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F23CB7-E30A-4DFE-BA1C-83BFF1300C28}">
      <dsp:nvSpPr>
        <dsp:cNvPr id="0" name=""/>
        <dsp:cNvSpPr/>
      </dsp:nvSpPr>
      <dsp:spPr>
        <a:xfrm>
          <a:off x="0" y="870589"/>
          <a:ext cx="2776686" cy="1763195"/>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560A1C3-87DA-4260-B454-D7B0C0DF36EE}">
      <dsp:nvSpPr>
        <dsp:cNvPr id="0" name=""/>
        <dsp:cNvSpPr/>
      </dsp:nvSpPr>
      <dsp:spPr>
        <a:xfrm>
          <a:off x="308520" y="1163684"/>
          <a:ext cx="2776686" cy="1763195"/>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Parents make legal custody decisions.</a:t>
          </a:r>
        </a:p>
      </dsp:txBody>
      <dsp:txXfrm>
        <a:off x="360162" y="1215326"/>
        <a:ext cx="2673402" cy="1659911"/>
      </dsp:txXfrm>
    </dsp:sp>
    <dsp:sp modelId="{1E38C63A-4FE2-4DFD-81C2-4C980F63388E}">
      <dsp:nvSpPr>
        <dsp:cNvPr id="0" name=""/>
        <dsp:cNvSpPr/>
      </dsp:nvSpPr>
      <dsp:spPr>
        <a:xfrm>
          <a:off x="3393727" y="870589"/>
          <a:ext cx="2776686" cy="1763195"/>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30ABA25-1B9E-4136-A746-7F7207761CC4}">
      <dsp:nvSpPr>
        <dsp:cNvPr id="0" name=""/>
        <dsp:cNvSpPr/>
      </dsp:nvSpPr>
      <dsp:spPr>
        <a:xfrm>
          <a:off x="3702248" y="1163684"/>
          <a:ext cx="2776686" cy="1763195"/>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kern="1200" dirty="0"/>
            <a:t>The judicial officer cannot make the legal custody decision.</a:t>
          </a:r>
          <a:r>
            <a:rPr lang="en-US" sz="1800" kern="1200" dirty="0">
              <a:latin typeface="Corbel" panose="020B0503020204020204"/>
            </a:rPr>
            <a:t> </a:t>
          </a:r>
          <a:r>
            <a:rPr lang="en-US" sz="1800" kern="1200" dirty="0"/>
            <a:t> The judicial officer selects who makes the legal custody decisions.</a:t>
          </a:r>
        </a:p>
      </dsp:txBody>
      <dsp:txXfrm>
        <a:off x="3753890" y="1215326"/>
        <a:ext cx="2673402" cy="1659911"/>
      </dsp:txXfrm>
    </dsp:sp>
    <dsp:sp modelId="{9218DF2F-01AB-451B-BF79-54A3CC4F3D21}">
      <dsp:nvSpPr>
        <dsp:cNvPr id="0" name=""/>
        <dsp:cNvSpPr/>
      </dsp:nvSpPr>
      <dsp:spPr>
        <a:xfrm>
          <a:off x="6787455" y="870589"/>
          <a:ext cx="2776686" cy="1763195"/>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F6E9663-568D-404B-85D5-949AD23007CE}">
      <dsp:nvSpPr>
        <dsp:cNvPr id="0" name=""/>
        <dsp:cNvSpPr/>
      </dsp:nvSpPr>
      <dsp:spPr>
        <a:xfrm>
          <a:off x="7095976" y="1163684"/>
          <a:ext cx="2776686" cy="1763195"/>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If a person seeking relief is requesting a “new custody arrangement”, then the change in circumstances standard applies.</a:t>
          </a:r>
        </a:p>
      </dsp:txBody>
      <dsp:txXfrm>
        <a:off x="7147618" y="1215326"/>
        <a:ext cx="2673402" cy="165991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AED83B-3449-45FA-AED9-6C8A0F226A3D}">
      <dsp:nvSpPr>
        <dsp:cNvPr id="0" name=""/>
        <dsp:cNvSpPr/>
      </dsp:nvSpPr>
      <dsp:spPr>
        <a:xfrm>
          <a:off x="198610" y="2039241"/>
          <a:ext cx="1579240" cy="4291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666750">
            <a:lnSpc>
              <a:spcPct val="90000"/>
            </a:lnSpc>
            <a:spcBef>
              <a:spcPct val="0"/>
            </a:spcBef>
            <a:spcAft>
              <a:spcPct val="35000"/>
            </a:spcAft>
            <a:buNone/>
            <a:defRPr b="1"/>
          </a:pPr>
          <a:r>
            <a:rPr lang="en-US" sz="1500" kern="1200" dirty="0"/>
            <a:t>Oct. 2017</a:t>
          </a:r>
        </a:p>
      </dsp:txBody>
      <dsp:txXfrm>
        <a:off x="198610" y="2039241"/>
        <a:ext cx="1579240" cy="429114"/>
      </dsp:txXfrm>
    </dsp:sp>
    <dsp:sp modelId="{BE45699D-2247-42DA-90C3-2480EB41855A}">
      <dsp:nvSpPr>
        <dsp:cNvPr id="0" name=""/>
        <dsp:cNvSpPr/>
      </dsp:nvSpPr>
      <dsp:spPr>
        <a:xfrm>
          <a:off x="0" y="1822785"/>
          <a:ext cx="9872663" cy="151898"/>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61F963D-FA2A-45FE-99F5-BFAA72210DC0}">
      <dsp:nvSpPr>
        <dsp:cNvPr id="0" name=""/>
        <dsp:cNvSpPr/>
      </dsp:nvSpPr>
      <dsp:spPr>
        <a:xfrm>
          <a:off x="119648" y="647468"/>
          <a:ext cx="1737164" cy="529747"/>
        </a:xfrm>
        <a:prstGeom prst="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4775" tIns="104775" rIns="104775" bIns="104775" numCol="1" spcCol="1270" anchor="ctr" anchorCtr="0">
          <a:noAutofit/>
        </a:bodyPr>
        <a:lstStyle/>
        <a:p>
          <a:pPr marL="0" lvl="0" indent="0" algn="l" defTabSz="488950">
            <a:lnSpc>
              <a:spcPct val="90000"/>
            </a:lnSpc>
            <a:spcBef>
              <a:spcPct val="0"/>
            </a:spcBef>
            <a:spcAft>
              <a:spcPct val="35000"/>
            </a:spcAft>
            <a:buNone/>
          </a:pPr>
          <a:r>
            <a:rPr lang="en-US" sz="1100" kern="1200" dirty="0"/>
            <a:t>H and W begin dating</a:t>
          </a:r>
        </a:p>
      </dsp:txBody>
      <dsp:txXfrm>
        <a:off x="119648" y="647468"/>
        <a:ext cx="1737164" cy="529747"/>
      </dsp:txXfrm>
    </dsp:sp>
    <dsp:sp modelId="{A00F5CD0-7662-4006-BF6D-F8429AD1CE15}">
      <dsp:nvSpPr>
        <dsp:cNvPr id="0" name=""/>
        <dsp:cNvSpPr/>
      </dsp:nvSpPr>
      <dsp:spPr>
        <a:xfrm>
          <a:off x="988230" y="1177215"/>
          <a:ext cx="0" cy="645569"/>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ln>
        <a:effectLst/>
      </dsp:spPr>
      <dsp:style>
        <a:lnRef idx="2">
          <a:scrgbClr r="0" g="0" b="0"/>
        </a:lnRef>
        <a:fillRef idx="1">
          <a:scrgbClr r="0" g="0" b="0"/>
        </a:fillRef>
        <a:effectRef idx="0">
          <a:scrgbClr r="0" g="0" b="0"/>
        </a:effectRef>
        <a:fontRef idx="minor">
          <a:schemeClr val="lt1"/>
        </a:fontRef>
      </dsp:style>
    </dsp:sp>
    <dsp:sp modelId="{58A2DF0D-AD20-4107-B86A-F91F5B90F6AF}">
      <dsp:nvSpPr>
        <dsp:cNvPr id="0" name=""/>
        <dsp:cNvSpPr/>
      </dsp:nvSpPr>
      <dsp:spPr>
        <a:xfrm>
          <a:off x="1185635" y="1329114"/>
          <a:ext cx="1579240" cy="4291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666750">
            <a:lnSpc>
              <a:spcPct val="90000"/>
            </a:lnSpc>
            <a:spcBef>
              <a:spcPct val="0"/>
            </a:spcBef>
            <a:spcAft>
              <a:spcPct val="35000"/>
            </a:spcAft>
            <a:buNone/>
            <a:defRPr b="1"/>
          </a:pPr>
          <a:r>
            <a:rPr lang="en-US" sz="1500" kern="1200" dirty="0"/>
            <a:t>Feb. 2019</a:t>
          </a:r>
        </a:p>
      </dsp:txBody>
      <dsp:txXfrm>
        <a:off x="1185635" y="1329114"/>
        <a:ext cx="1579240" cy="429114"/>
      </dsp:txXfrm>
    </dsp:sp>
    <dsp:sp modelId="{DA8AC12C-46A0-446F-A7E0-C0D165155D9B}">
      <dsp:nvSpPr>
        <dsp:cNvPr id="0" name=""/>
        <dsp:cNvSpPr/>
      </dsp:nvSpPr>
      <dsp:spPr>
        <a:xfrm>
          <a:off x="1106673" y="2620254"/>
          <a:ext cx="1737164" cy="529747"/>
        </a:xfrm>
        <a:prstGeom prst="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4775" tIns="104775" rIns="104775" bIns="104775" numCol="1" spcCol="1270" anchor="ctr" anchorCtr="0">
          <a:noAutofit/>
        </a:bodyPr>
        <a:lstStyle/>
        <a:p>
          <a:pPr marL="0" lvl="0" indent="0" algn="l" defTabSz="488950">
            <a:lnSpc>
              <a:spcPct val="90000"/>
            </a:lnSpc>
            <a:spcBef>
              <a:spcPct val="0"/>
            </a:spcBef>
            <a:spcAft>
              <a:spcPct val="35000"/>
            </a:spcAft>
            <a:buNone/>
          </a:pPr>
          <a:r>
            <a:rPr lang="en-US" sz="1100" kern="1200" dirty="0"/>
            <a:t>H and W get engaged</a:t>
          </a:r>
        </a:p>
      </dsp:txBody>
      <dsp:txXfrm>
        <a:off x="1106673" y="2620254"/>
        <a:ext cx="1737164" cy="529747"/>
      </dsp:txXfrm>
    </dsp:sp>
    <dsp:sp modelId="{57DBDE19-A9A1-4F2E-9EF0-D9AF3D40E038}">
      <dsp:nvSpPr>
        <dsp:cNvPr id="0" name=""/>
        <dsp:cNvSpPr/>
      </dsp:nvSpPr>
      <dsp:spPr>
        <a:xfrm>
          <a:off x="1975255" y="1974684"/>
          <a:ext cx="0" cy="645569"/>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ln>
        <a:effectLst/>
      </dsp:spPr>
      <dsp:style>
        <a:lnRef idx="2">
          <a:scrgbClr r="0" g="0" b="0"/>
        </a:lnRef>
        <a:fillRef idx="1">
          <a:scrgbClr r="0" g="0" b="0"/>
        </a:fillRef>
        <a:effectRef idx="0">
          <a:scrgbClr r="0" g="0" b="0"/>
        </a:effectRef>
        <a:fontRef idx="minor">
          <a:schemeClr val="lt1"/>
        </a:fontRef>
      </dsp:style>
    </dsp:sp>
    <dsp:sp modelId="{ED554C2C-7F8D-4257-80CF-A358BD94AD56}">
      <dsp:nvSpPr>
        <dsp:cNvPr id="0" name=""/>
        <dsp:cNvSpPr/>
      </dsp:nvSpPr>
      <dsp:spPr>
        <a:xfrm>
          <a:off x="940762" y="1851266"/>
          <a:ext cx="94936" cy="94936"/>
        </a:xfrm>
        <a:prstGeom prst="ellipse">
          <a:avLst/>
        </a:prstGeom>
        <a:solidFill>
          <a:schemeClr val="lt1">
            <a:alpha val="90000"/>
            <a:hueOff val="0"/>
            <a:satOff val="0"/>
            <a:lumOff val="0"/>
            <a:alphaOff val="0"/>
          </a:schemeClr>
        </a:solidFill>
        <a:ln w="19050" cap="flat" cmpd="sng" algn="ctr">
          <a:noFill/>
          <a:prstDash val="solid"/>
        </a:ln>
        <a:effectLst/>
      </dsp:spPr>
      <dsp:style>
        <a:lnRef idx="2">
          <a:scrgbClr r="0" g="0" b="0"/>
        </a:lnRef>
        <a:fillRef idx="1">
          <a:scrgbClr r="0" g="0" b="0"/>
        </a:fillRef>
        <a:effectRef idx="0">
          <a:scrgbClr r="0" g="0" b="0"/>
        </a:effectRef>
        <a:fontRef idx="minor"/>
      </dsp:style>
    </dsp:sp>
    <dsp:sp modelId="{726C9FB6-6508-4DFE-83B1-A662EED83A72}">
      <dsp:nvSpPr>
        <dsp:cNvPr id="0" name=""/>
        <dsp:cNvSpPr/>
      </dsp:nvSpPr>
      <dsp:spPr>
        <a:xfrm>
          <a:off x="1927787" y="1851266"/>
          <a:ext cx="94936" cy="94936"/>
        </a:xfrm>
        <a:prstGeom prst="ellipse">
          <a:avLst/>
        </a:prstGeom>
        <a:solidFill>
          <a:schemeClr val="lt1">
            <a:alpha val="90000"/>
            <a:hueOff val="0"/>
            <a:satOff val="0"/>
            <a:lumOff val="0"/>
            <a:alphaOff val="0"/>
          </a:schemeClr>
        </a:solidFill>
        <a:ln w="19050" cap="flat" cmpd="sng" algn="ctr">
          <a:noFill/>
          <a:prstDash val="solid"/>
        </a:ln>
        <a:effectLst/>
      </dsp:spPr>
      <dsp:style>
        <a:lnRef idx="2">
          <a:scrgbClr r="0" g="0" b="0"/>
        </a:lnRef>
        <a:fillRef idx="1">
          <a:scrgbClr r="0" g="0" b="0"/>
        </a:fillRef>
        <a:effectRef idx="0">
          <a:scrgbClr r="0" g="0" b="0"/>
        </a:effectRef>
        <a:fontRef idx="minor"/>
      </dsp:style>
    </dsp:sp>
    <dsp:sp modelId="{4A80D76C-6945-4A58-B047-8E273CF2F664}">
      <dsp:nvSpPr>
        <dsp:cNvPr id="0" name=""/>
        <dsp:cNvSpPr/>
      </dsp:nvSpPr>
      <dsp:spPr>
        <a:xfrm>
          <a:off x="2172660" y="2039241"/>
          <a:ext cx="1579240" cy="4291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666750">
            <a:lnSpc>
              <a:spcPct val="90000"/>
            </a:lnSpc>
            <a:spcBef>
              <a:spcPct val="0"/>
            </a:spcBef>
            <a:spcAft>
              <a:spcPct val="35000"/>
            </a:spcAft>
            <a:buNone/>
            <a:defRPr b="1"/>
          </a:pPr>
          <a:r>
            <a:rPr lang="en-US" sz="1500" kern="1200" dirty="0"/>
            <a:t>Mar. 2019</a:t>
          </a:r>
        </a:p>
      </dsp:txBody>
      <dsp:txXfrm>
        <a:off x="2172660" y="2039241"/>
        <a:ext cx="1579240" cy="429114"/>
      </dsp:txXfrm>
    </dsp:sp>
    <dsp:sp modelId="{C43C5658-3023-4C65-8718-E6608377E55D}">
      <dsp:nvSpPr>
        <dsp:cNvPr id="0" name=""/>
        <dsp:cNvSpPr/>
      </dsp:nvSpPr>
      <dsp:spPr>
        <a:xfrm>
          <a:off x="2093698" y="498477"/>
          <a:ext cx="1737164" cy="678738"/>
        </a:xfrm>
        <a:prstGeom prst="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4775" tIns="104775" rIns="104775" bIns="104775" numCol="1" spcCol="1270" anchor="ctr" anchorCtr="0">
          <a:noAutofit/>
        </a:bodyPr>
        <a:lstStyle/>
        <a:p>
          <a:pPr marL="0" lvl="0" indent="0" algn="l" defTabSz="488950">
            <a:lnSpc>
              <a:spcPct val="90000"/>
            </a:lnSpc>
            <a:spcBef>
              <a:spcPct val="0"/>
            </a:spcBef>
            <a:spcAft>
              <a:spcPct val="35000"/>
            </a:spcAft>
            <a:buNone/>
          </a:pPr>
          <a:r>
            <a:rPr lang="en-US" sz="1100" kern="1200" dirty="0"/>
            <a:t>H buys $4MM life insurance policy on W’s life for H’s benefit</a:t>
          </a:r>
        </a:p>
      </dsp:txBody>
      <dsp:txXfrm>
        <a:off x="2093698" y="498477"/>
        <a:ext cx="1737164" cy="678738"/>
      </dsp:txXfrm>
    </dsp:sp>
    <dsp:sp modelId="{A3727987-CD6E-4AAE-AD26-F166D4302BAE}">
      <dsp:nvSpPr>
        <dsp:cNvPr id="0" name=""/>
        <dsp:cNvSpPr/>
      </dsp:nvSpPr>
      <dsp:spPr>
        <a:xfrm>
          <a:off x="2962280" y="1177215"/>
          <a:ext cx="0" cy="645569"/>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ln>
        <a:effectLst/>
      </dsp:spPr>
      <dsp:style>
        <a:lnRef idx="2">
          <a:scrgbClr r="0" g="0" b="0"/>
        </a:lnRef>
        <a:fillRef idx="1">
          <a:scrgbClr r="0" g="0" b="0"/>
        </a:fillRef>
        <a:effectRef idx="0">
          <a:scrgbClr r="0" g="0" b="0"/>
        </a:effectRef>
        <a:fontRef idx="minor">
          <a:schemeClr val="lt1"/>
        </a:fontRef>
      </dsp:style>
    </dsp:sp>
    <dsp:sp modelId="{3C463C66-9ADC-4007-AB59-350FF8DF913D}">
      <dsp:nvSpPr>
        <dsp:cNvPr id="0" name=""/>
        <dsp:cNvSpPr/>
      </dsp:nvSpPr>
      <dsp:spPr>
        <a:xfrm>
          <a:off x="3159686" y="1329114"/>
          <a:ext cx="1579240" cy="4291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666750">
            <a:lnSpc>
              <a:spcPct val="90000"/>
            </a:lnSpc>
            <a:spcBef>
              <a:spcPct val="0"/>
            </a:spcBef>
            <a:spcAft>
              <a:spcPct val="35000"/>
            </a:spcAft>
            <a:buNone/>
            <a:defRPr b="1"/>
          </a:pPr>
          <a:r>
            <a:rPr lang="en-US" sz="1500" kern="1200" dirty="0"/>
            <a:t>May 2019</a:t>
          </a:r>
        </a:p>
      </dsp:txBody>
      <dsp:txXfrm>
        <a:off x="3159686" y="1329114"/>
        <a:ext cx="1579240" cy="429114"/>
      </dsp:txXfrm>
    </dsp:sp>
    <dsp:sp modelId="{DE6CB7B7-9B48-40EE-A459-C820C9DAE061}">
      <dsp:nvSpPr>
        <dsp:cNvPr id="0" name=""/>
        <dsp:cNvSpPr/>
      </dsp:nvSpPr>
      <dsp:spPr>
        <a:xfrm>
          <a:off x="3080723" y="2620254"/>
          <a:ext cx="1737164" cy="529747"/>
        </a:xfrm>
        <a:prstGeom prst="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4775" tIns="104775" rIns="104775" bIns="104775" numCol="1" spcCol="1270" anchor="ctr" anchorCtr="0">
          <a:noAutofit/>
        </a:bodyPr>
        <a:lstStyle/>
        <a:p>
          <a:pPr marL="0" lvl="0" indent="0" algn="l" defTabSz="488950">
            <a:lnSpc>
              <a:spcPct val="90000"/>
            </a:lnSpc>
            <a:spcBef>
              <a:spcPct val="0"/>
            </a:spcBef>
            <a:spcAft>
              <a:spcPct val="35000"/>
            </a:spcAft>
            <a:buNone/>
          </a:pPr>
          <a:r>
            <a:rPr lang="en-US" sz="1100" kern="1200" dirty="0"/>
            <a:t>H and W marry</a:t>
          </a:r>
        </a:p>
      </dsp:txBody>
      <dsp:txXfrm>
        <a:off x="3080723" y="2620254"/>
        <a:ext cx="1737164" cy="529747"/>
      </dsp:txXfrm>
    </dsp:sp>
    <dsp:sp modelId="{5D2993E7-AA05-4BAD-999F-A3621312A07D}">
      <dsp:nvSpPr>
        <dsp:cNvPr id="0" name=""/>
        <dsp:cNvSpPr/>
      </dsp:nvSpPr>
      <dsp:spPr>
        <a:xfrm>
          <a:off x="3949306" y="1974684"/>
          <a:ext cx="0" cy="645569"/>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ln>
        <a:effectLst/>
      </dsp:spPr>
      <dsp:style>
        <a:lnRef idx="2">
          <a:scrgbClr r="0" g="0" b="0"/>
        </a:lnRef>
        <a:fillRef idx="1">
          <a:scrgbClr r="0" g="0" b="0"/>
        </a:fillRef>
        <a:effectRef idx="0">
          <a:scrgbClr r="0" g="0" b="0"/>
        </a:effectRef>
        <a:fontRef idx="minor">
          <a:schemeClr val="lt1"/>
        </a:fontRef>
      </dsp:style>
    </dsp:sp>
    <dsp:sp modelId="{43FBAB2B-ED0E-497C-8535-D5596B060577}">
      <dsp:nvSpPr>
        <dsp:cNvPr id="0" name=""/>
        <dsp:cNvSpPr/>
      </dsp:nvSpPr>
      <dsp:spPr>
        <a:xfrm>
          <a:off x="2914812" y="1851266"/>
          <a:ext cx="94936" cy="94936"/>
        </a:xfrm>
        <a:prstGeom prst="ellipse">
          <a:avLst/>
        </a:prstGeom>
        <a:solidFill>
          <a:schemeClr val="lt1">
            <a:alpha val="90000"/>
            <a:hueOff val="0"/>
            <a:satOff val="0"/>
            <a:lumOff val="0"/>
            <a:alphaOff val="0"/>
          </a:schemeClr>
        </a:solidFill>
        <a:ln w="19050" cap="flat" cmpd="sng" algn="ctr">
          <a:noFill/>
          <a:prstDash val="solid"/>
        </a:ln>
        <a:effectLst/>
      </dsp:spPr>
      <dsp:style>
        <a:lnRef idx="2">
          <a:scrgbClr r="0" g="0" b="0"/>
        </a:lnRef>
        <a:fillRef idx="1">
          <a:scrgbClr r="0" g="0" b="0"/>
        </a:fillRef>
        <a:effectRef idx="0">
          <a:scrgbClr r="0" g="0" b="0"/>
        </a:effectRef>
        <a:fontRef idx="minor"/>
      </dsp:style>
    </dsp:sp>
    <dsp:sp modelId="{6E075ABB-8F4C-4E0B-BA85-3C26F50483F8}">
      <dsp:nvSpPr>
        <dsp:cNvPr id="0" name=""/>
        <dsp:cNvSpPr/>
      </dsp:nvSpPr>
      <dsp:spPr>
        <a:xfrm>
          <a:off x="3901837" y="1851266"/>
          <a:ext cx="94936" cy="94936"/>
        </a:xfrm>
        <a:prstGeom prst="ellipse">
          <a:avLst/>
        </a:prstGeom>
        <a:solidFill>
          <a:schemeClr val="lt1">
            <a:alpha val="90000"/>
            <a:hueOff val="0"/>
            <a:satOff val="0"/>
            <a:lumOff val="0"/>
            <a:alphaOff val="0"/>
          </a:schemeClr>
        </a:solidFill>
        <a:ln w="19050" cap="flat" cmpd="sng" algn="ctr">
          <a:noFill/>
          <a:prstDash val="solid"/>
        </a:ln>
        <a:effectLst/>
      </dsp:spPr>
      <dsp:style>
        <a:lnRef idx="2">
          <a:scrgbClr r="0" g="0" b="0"/>
        </a:lnRef>
        <a:fillRef idx="1">
          <a:scrgbClr r="0" g="0" b="0"/>
        </a:fillRef>
        <a:effectRef idx="0">
          <a:scrgbClr r="0" g="0" b="0"/>
        </a:effectRef>
        <a:fontRef idx="minor"/>
      </dsp:style>
    </dsp:sp>
    <dsp:sp modelId="{392DDC6F-C0F7-4F0B-89ED-5C45A6447B4E}">
      <dsp:nvSpPr>
        <dsp:cNvPr id="0" name=""/>
        <dsp:cNvSpPr/>
      </dsp:nvSpPr>
      <dsp:spPr>
        <a:xfrm>
          <a:off x="4146711" y="2039241"/>
          <a:ext cx="1579240" cy="4291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666750">
            <a:lnSpc>
              <a:spcPct val="90000"/>
            </a:lnSpc>
            <a:spcBef>
              <a:spcPct val="0"/>
            </a:spcBef>
            <a:spcAft>
              <a:spcPct val="35000"/>
            </a:spcAft>
            <a:buNone/>
            <a:defRPr b="1"/>
          </a:pPr>
          <a:r>
            <a:rPr lang="en-US" sz="1500" kern="1200" dirty="0"/>
            <a:t>July 2019</a:t>
          </a:r>
        </a:p>
      </dsp:txBody>
      <dsp:txXfrm>
        <a:off x="4146711" y="2039241"/>
        <a:ext cx="1579240" cy="429114"/>
      </dsp:txXfrm>
    </dsp:sp>
    <dsp:sp modelId="{37617CD2-DBD5-4A73-B2BE-B90A694A7974}">
      <dsp:nvSpPr>
        <dsp:cNvPr id="0" name=""/>
        <dsp:cNvSpPr/>
      </dsp:nvSpPr>
      <dsp:spPr>
        <a:xfrm>
          <a:off x="4067749" y="647468"/>
          <a:ext cx="1737164" cy="529747"/>
        </a:xfrm>
        <a:prstGeom prst="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4775" tIns="104775" rIns="104775" bIns="104775" numCol="1" spcCol="1270" anchor="ctr" anchorCtr="0">
          <a:noAutofit/>
        </a:bodyPr>
        <a:lstStyle/>
        <a:p>
          <a:pPr marL="0" lvl="0" indent="0" algn="l" defTabSz="488950">
            <a:lnSpc>
              <a:spcPct val="90000"/>
            </a:lnSpc>
            <a:spcBef>
              <a:spcPct val="0"/>
            </a:spcBef>
            <a:spcAft>
              <a:spcPct val="35000"/>
            </a:spcAft>
            <a:buNone/>
          </a:pPr>
          <a:r>
            <a:rPr lang="en-US" sz="1100" kern="1200" dirty="0"/>
            <a:t>Date of Separation incident in Los Angeles</a:t>
          </a:r>
        </a:p>
      </dsp:txBody>
      <dsp:txXfrm>
        <a:off x="4067749" y="647468"/>
        <a:ext cx="1737164" cy="529747"/>
      </dsp:txXfrm>
    </dsp:sp>
    <dsp:sp modelId="{FDF074F6-54B4-4A1A-AA95-273338F8A7F9}">
      <dsp:nvSpPr>
        <dsp:cNvPr id="0" name=""/>
        <dsp:cNvSpPr/>
      </dsp:nvSpPr>
      <dsp:spPr>
        <a:xfrm>
          <a:off x="4936331" y="1177215"/>
          <a:ext cx="0" cy="645569"/>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ln>
        <a:effectLst/>
      </dsp:spPr>
      <dsp:style>
        <a:lnRef idx="2">
          <a:scrgbClr r="0" g="0" b="0"/>
        </a:lnRef>
        <a:fillRef idx="1">
          <a:scrgbClr r="0" g="0" b="0"/>
        </a:fillRef>
        <a:effectRef idx="0">
          <a:scrgbClr r="0" g="0" b="0"/>
        </a:effectRef>
        <a:fontRef idx="minor">
          <a:schemeClr val="lt1"/>
        </a:fontRef>
      </dsp:style>
    </dsp:sp>
    <dsp:sp modelId="{B181F2F9-8AC1-408A-83FB-DA7C6759ABA7}">
      <dsp:nvSpPr>
        <dsp:cNvPr id="0" name=""/>
        <dsp:cNvSpPr/>
      </dsp:nvSpPr>
      <dsp:spPr>
        <a:xfrm>
          <a:off x="5133736" y="1329114"/>
          <a:ext cx="1579240" cy="4291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666750">
            <a:lnSpc>
              <a:spcPct val="90000"/>
            </a:lnSpc>
            <a:spcBef>
              <a:spcPct val="0"/>
            </a:spcBef>
            <a:spcAft>
              <a:spcPct val="35000"/>
            </a:spcAft>
            <a:buNone/>
            <a:defRPr b="1"/>
          </a:pPr>
          <a:r>
            <a:rPr lang="en-US" sz="1500" kern="1200" dirty="0"/>
            <a:t>Nov. 2019</a:t>
          </a:r>
        </a:p>
      </dsp:txBody>
      <dsp:txXfrm>
        <a:off x="5133736" y="1329114"/>
        <a:ext cx="1579240" cy="429114"/>
      </dsp:txXfrm>
    </dsp:sp>
    <dsp:sp modelId="{CB255062-63CB-4634-B208-89344DA3B8C8}">
      <dsp:nvSpPr>
        <dsp:cNvPr id="0" name=""/>
        <dsp:cNvSpPr/>
      </dsp:nvSpPr>
      <dsp:spPr>
        <a:xfrm>
          <a:off x="5054774" y="2620254"/>
          <a:ext cx="1737164" cy="529747"/>
        </a:xfrm>
        <a:prstGeom prst="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4775" tIns="104775" rIns="104775" bIns="104775" numCol="1" spcCol="1270" anchor="ctr" anchorCtr="0">
          <a:noAutofit/>
        </a:bodyPr>
        <a:lstStyle/>
        <a:p>
          <a:pPr marL="0" lvl="0" indent="0" algn="l" defTabSz="488950">
            <a:lnSpc>
              <a:spcPct val="90000"/>
            </a:lnSpc>
            <a:spcBef>
              <a:spcPct val="0"/>
            </a:spcBef>
            <a:spcAft>
              <a:spcPct val="35000"/>
            </a:spcAft>
            <a:buNone/>
          </a:pPr>
          <a:r>
            <a:rPr lang="en-US" sz="1100" kern="1200" dirty="0"/>
            <a:t>W files for and receives TRO against H</a:t>
          </a:r>
        </a:p>
      </dsp:txBody>
      <dsp:txXfrm>
        <a:off x="5054774" y="2620254"/>
        <a:ext cx="1737164" cy="529747"/>
      </dsp:txXfrm>
    </dsp:sp>
    <dsp:sp modelId="{114512F8-58AC-4E3C-B999-A57DF0B10183}">
      <dsp:nvSpPr>
        <dsp:cNvPr id="0" name=""/>
        <dsp:cNvSpPr/>
      </dsp:nvSpPr>
      <dsp:spPr>
        <a:xfrm>
          <a:off x="5923356" y="1974684"/>
          <a:ext cx="0" cy="645569"/>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ln>
        <a:effectLst/>
      </dsp:spPr>
      <dsp:style>
        <a:lnRef idx="2">
          <a:scrgbClr r="0" g="0" b="0"/>
        </a:lnRef>
        <a:fillRef idx="1">
          <a:scrgbClr r="0" g="0" b="0"/>
        </a:fillRef>
        <a:effectRef idx="0">
          <a:scrgbClr r="0" g="0" b="0"/>
        </a:effectRef>
        <a:fontRef idx="minor">
          <a:schemeClr val="lt1"/>
        </a:fontRef>
      </dsp:style>
    </dsp:sp>
    <dsp:sp modelId="{3905E260-80DE-4D7B-8444-C0647B6604D8}">
      <dsp:nvSpPr>
        <dsp:cNvPr id="0" name=""/>
        <dsp:cNvSpPr/>
      </dsp:nvSpPr>
      <dsp:spPr>
        <a:xfrm>
          <a:off x="4888863" y="1851266"/>
          <a:ext cx="94936" cy="94936"/>
        </a:xfrm>
        <a:prstGeom prst="ellipse">
          <a:avLst/>
        </a:prstGeom>
        <a:solidFill>
          <a:schemeClr val="lt1">
            <a:alpha val="90000"/>
            <a:hueOff val="0"/>
            <a:satOff val="0"/>
            <a:lumOff val="0"/>
            <a:alphaOff val="0"/>
          </a:schemeClr>
        </a:solidFill>
        <a:ln w="19050" cap="flat" cmpd="sng" algn="ctr">
          <a:noFill/>
          <a:prstDash val="solid"/>
        </a:ln>
        <a:effectLst/>
      </dsp:spPr>
      <dsp:style>
        <a:lnRef idx="2">
          <a:scrgbClr r="0" g="0" b="0"/>
        </a:lnRef>
        <a:fillRef idx="1">
          <a:scrgbClr r="0" g="0" b="0"/>
        </a:fillRef>
        <a:effectRef idx="0">
          <a:scrgbClr r="0" g="0" b="0"/>
        </a:effectRef>
        <a:fontRef idx="minor"/>
      </dsp:style>
    </dsp:sp>
    <dsp:sp modelId="{B790548E-3EF6-4F85-B0A8-3C1B75F89337}">
      <dsp:nvSpPr>
        <dsp:cNvPr id="0" name=""/>
        <dsp:cNvSpPr/>
      </dsp:nvSpPr>
      <dsp:spPr>
        <a:xfrm>
          <a:off x="5875888" y="1851266"/>
          <a:ext cx="94936" cy="94936"/>
        </a:xfrm>
        <a:prstGeom prst="ellipse">
          <a:avLst/>
        </a:prstGeom>
        <a:solidFill>
          <a:schemeClr val="lt1">
            <a:alpha val="90000"/>
            <a:hueOff val="0"/>
            <a:satOff val="0"/>
            <a:lumOff val="0"/>
            <a:alphaOff val="0"/>
          </a:schemeClr>
        </a:solidFill>
        <a:ln w="19050" cap="flat" cmpd="sng" algn="ctr">
          <a:noFill/>
          <a:prstDash val="solid"/>
        </a:ln>
        <a:effectLst/>
      </dsp:spPr>
      <dsp:style>
        <a:lnRef idx="2">
          <a:scrgbClr r="0" g="0" b="0"/>
        </a:lnRef>
        <a:fillRef idx="1">
          <a:scrgbClr r="0" g="0" b="0"/>
        </a:fillRef>
        <a:effectRef idx="0">
          <a:scrgbClr r="0" g="0" b="0"/>
        </a:effectRef>
        <a:fontRef idx="minor"/>
      </dsp:style>
    </dsp:sp>
    <dsp:sp modelId="{D1484ED9-8853-4EB7-90A3-2E8BDD8F4A5A}">
      <dsp:nvSpPr>
        <dsp:cNvPr id="0" name=""/>
        <dsp:cNvSpPr/>
      </dsp:nvSpPr>
      <dsp:spPr>
        <a:xfrm>
          <a:off x="6120761" y="2039241"/>
          <a:ext cx="1579240" cy="4291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666750">
            <a:lnSpc>
              <a:spcPct val="90000"/>
            </a:lnSpc>
            <a:spcBef>
              <a:spcPct val="0"/>
            </a:spcBef>
            <a:spcAft>
              <a:spcPct val="35000"/>
            </a:spcAft>
            <a:buNone/>
            <a:defRPr b="1"/>
          </a:pPr>
          <a:r>
            <a:rPr lang="en-US" sz="1500" kern="1200" dirty="0"/>
            <a:t>1 Apr. 2020</a:t>
          </a:r>
        </a:p>
      </dsp:txBody>
      <dsp:txXfrm>
        <a:off x="6120761" y="2039241"/>
        <a:ext cx="1579240" cy="429114"/>
      </dsp:txXfrm>
    </dsp:sp>
    <dsp:sp modelId="{B996DFC8-4F40-42F8-9864-4FA7BCB3F189}">
      <dsp:nvSpPr>
        <dsp:cNvPr id="0" name=""/>
        <dsp:cNvSpPr/>
      </dsp:nvSpPr>
      <dsp:spPr>
        <a:xfrm>
          <a:off x="6041799" y="647468"/>
          <a:ext cx="1737164" cy="529747"/>
        </a:xfrm>
        <a:prstGeom prst="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4775" tIns="104775" rIns="104775" bIns="104775" numCol="1" spcCol="1270" anchor="ctr" anchorCtr="0">
          <a:noAutofit/>
        </a:bodyPr>
        <a:lstStyle/>
        <a:p>
          <a:pPr marL="0" lvl="0" indent="0" algn="l" defTabSz="488950">
            <a:lnSpc>
              <a:spcPct val="90000"/>
            </a:lnSpc>
            <a:spcBef>
              <a:spcPct val="0"/>
            </a:spcBef>
            <a:spcAft>
              <a:spcPct val="35000"/>
            </a:spcAft>
            <a:buNone/>
          </a:pPr>
          <a:r>
            <a:rPr lang="en-US" sz="1100" kern="1200" dirty="0"/>
            <a:t>H files for and receives TRO against W</a:t>
          </a:r>
        </a:p>
      </dsp:txBody>
      <dsp:txXfrm>
        <a:off x="6041799" y="647468"/>
        <a:ext cx="1737164" cy="529747"/>
      </dsp:txXfrm>
    </dsp:sp>
    <dsp:sp modelId="{61FAA6BD-C9D9-4DEF-A675-B7153F49845C}">
      <dsp:nvSpPr>
        <dsp:cNvPr id="0" name=""/>
        <dsp:cNvSpPr/>
      </dsp:nvSpPr>
      <dsp:spPr>
        <a:xfrm>
          <a:off x="6910382" y="1177215"/>
          <a:ext cx="0" cy="645569"/>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ln>
        <a:effectLst/>
      </dsp:spPr>
      <dsp:style>
        <a:lnRef idx="2">
          <a:scrgbClr r="0" g="0" b="0"/>
        </a:lnRef>
        <a:fillRef idx="1">
          <a:scrgbClr r="0" g="0" b="0"/>
        </a:fillRef>
        <a:effectRef idx="0">
          <a:scrgbClr r="0" g="0" b="0"/>
        </a:effectRef>
        <a:fontRef idx="minor">
          <a:schemeClr val="lt1"/>
        </a:fontRef>
      </dsp:style>
    </dsp:sp>
    <dsp:sp modelId="{F4850701-0E65-40CC-A16E-7547336D3842}">
      <dsp:nvSpPr>
        <dsp:cNvPr id="0" name=""/>
        <dsp:cNvSpPr/>
      </dsp:nvSpPr>
      <dsp:spPr>
        <a:xfrm>
          <a:off x="7107787" y="1329114"/>
          <a:ext cx="1579240" cy="4291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666750">
            <a:lnSpc>
              <a:spcPct val="90000"/>
            </a:lnSpc>
            <a:spcBef>
              <a:spcPct val="0"/>
            </a:spcBef>
            <a:spcAft>
              <a:spcPct val="35000"/>
            </a:spcAft>
            <a:buNone/>
            <a:defRPr b="1"/>
          </a:pPr>
          <a:r>
            <a:rPr lang="en-US" sz="1500" kern="1200" dirty="0"/>
            <a:t>May–June 2021</a:t>
          </a:r>
        </a:p>
      </dsp:txBody>
      <dsp:txXfrm>
        <a:off x="7107787" y="1329114"/>
        <a:ext cx="1579240" cy="429114"/>
      </dsp:txXfrm>
    </dsp:sp>
    <dsp:sp modelId="{7E529504-730C-4B6F-91E2-E7E4857D447A}">
      <dsp:nvSpPr>
        <dsp:cNvPr id="0" name=""/>
        <dsp:cNvSpPr/>
      </dsp:nvSpPr>
      <dsp:spPr>
        <a:xfrm>
          <a:off x="7028825" y="2620254"/>
          <a:ext cx="1737164" cy="993275"/>
        </a:xfrm>
        <a:prstGeom prst="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4775" tIns="104775" rIns="104775" bIns="104775" numCol="1" spcCol="1270" anchor="ctr" anchorCtr="0">
          <a:noAutofit/>
        </a:bodyPr>
        <a:lstStyle/>
        <a:p>
          <a:pPr marL="0" lvl="0" indent="0" algn="l" defTabSz="488950" rtl="0">
            <a:lnSpc>
              <a:spcPct val="90000"/>
            </a:lnSpc>
            <a:spcBef>
              <a:spcPct val="0"/>
            </a:spcBef>
            <a:spcAft>
              <a:spcPct val="35000"/>
            </a:spcAft>
            <a:buNone/>
          </a:pPr>
          <a:r>
            <a:rPr lang="en-US" sz="1100" kern="1200" dirty="0"/>
            <a:t>Trial on Mutual DVRO [5 year ROAH </a:t>
          </a:r>
          <a:r>
            <a:rPr lang="en-US" sz="1100" kern="1200" dirty="0">
              <a:latin typeface="Corbel" panose="020B0503020204020204"/>
            </a:rPr>
            <a:t>against H and</a:t>
          </a:r>
          <a:r>
            <a:rPr lang="en-US" sz="1100" kern="1200" dirty="0"/>
            <a:t> H to change beneficiary to life insurance </a:t>
          </a:r>
          <a:r>
            <a:rPr lang="en-US" sz="1100" kern="1200" dirty="0">
              <a:latin typeface="Corbel" panose="020B0503020204020204"/>
            </a:rPr>
            <a:t>to charity</a:t>
          </a:r>
          <a:r>
            <a:rPr lang="en-US" sz="1100" kern="1200" dirty="0"/>
            <a:t> of W’s choice]</a:t>
          </a:r>
        </a:p>
      </dsp:txBody>
      <dsp:txXfrm>
        <a:off x="7028825" y="2620254"/>
        <a:ext cx="1737164" cy="993275"/>
      </dsp:txXfrm>
    </dsp:sp>
    <dsp:sp modelId="{CB3023FB-E1DF-44B5-AB59-951F3980C167}">
      <dsp:nvSpPr>
        <dsp:cNvPr id="0" name=""/>
        <dsp:cNvSpPr/>
      </dsp:nvSpPr>
      <dsp:spPr>
        <a:xfrm>
          <a:off x="7897407" y="1974684"/>
          <a:ext cx="0" cy="645569"/>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ln>
        <a:effectLst/>
      </dsp:spPr>
      <dsp:style>
        <a:lnRef idx="2">
          <a:scrgbClr r="0" g="0" b="0"/>
        </a:lnRef>
        <a:fillRef idx="1">
          <a:scrgbClr r="0" g="0" b="0"/>
        </a:fillRef>
        <a:effectRef idx="0">
          <a:scrgbClr r="0" g="0" b="0"/>
        </a:effectRef>
        <a:fontRef idx="minor">
          <a:schemeClr val="lt1"/>
        </a:fontRef>
      </dsp:style>
    </dsp:sp>
    <dsp:sp modelId="{24038E20-6BC6-4577-BB2C-365D5348AD15}">
      <dsp:nvSpPr>
        <dsp:cNvPr id="0" name=""/>
        <dsp:cNvSpPr/>
      </dsp:nvSpPr>
      <dsp:spPr>
        <a:xfrm>
          <a:off x="6862913" y="1851266"/>
          <a:ext cx="94936" cy="94936"/>
        </a:xfrm>
        <a:prstGeom prst="ellipse">
          <a:avLst/>
        </a:prstGeom>
        <a:solidFill>
          <a:schemeClr val="lt1">
            <a:alpha val="90000"/>
            <a:hueOff val="0"/>
            <a:satOff val="0"/>
            <a:lumOff val="0"/>
            <a:alphaOff val="0"/>
          </a:schemeClr>
        </a:solidFill>
        <a:ln w="19050" cap="flat" cmpd="sng" algn="ctr">
          <a:noFill/>
          <a:prstDash val="solid"/>
        </a:ln>
        <a:effectLst/>
      </dsp:spPr>
      <dsp:style>
        <a:lnRef idx="2">
          <a:scrgbClr r="0" g="0" b="0"/>
        </a:lnRef>
        <a:fillRef idx="1">
          <a:scrgbClr r="0" g="0" b="0"/>
        </a:fillRef>
        <a:effectRef idx="0">
          <a:scrgbClr r="0" g="0" b="0"/>
        </a:effectRef>
        <a:fontRef idx="minor"/>
      </dsp:style>
    </dsp:sp>
    <dsp:sp modelId="{20C95A48-CBAE-4CD5-BC95-EF70251B53A3}">
      <dsp:nvSpPr>
        <dsp:cNvPr id="0" name=""/>
        <dsp:cNvSpPr/>
      </dsp:nvSpPr>
      <dsp:spPr>
        <a:xfrm>
          <a:off x="7849938" y="1851266"/>
          <a:ext cx="94936" cy="94936"/>
        </a:xfrm>
        <a:prstGeom prst="ellipse">
          <a:avLst/>
        </a:prstGeom>
        <a:solidFill>
          <a:schemeClr val="lt1">
            <a:alpha val="90000"/>
            <a:hueOff val="0"/>
            <a:satOff val="0"/>
            <a:lumOff val="0"/>
            <a:alphaOff val="0"/>
          </a:schemeClr>
        </a:solidFill>
        <a:ln w="19050" cap="flat" cmpd="sng" algn="ctr">
          <a:noFill/>
          <a:prstDash val="solid"/>
        </a:ln>
        <a:effectLst/>
      </dsp:spPr>
      <dsp:style>
        <a:lnRef idx="2">
          <a:scrgbClr r="0" g="0" b="0"/>
        </a:lnRef>
        <a:fillRef idx="1">
          <a:scrgbClr r="0" g="0" b="0"/>
        </a:fillRef>
        <a:effectRef idx="0">
          <a:scrgbClr r="0" g="0" b="0"/>
        </a:effectRef>
        <a:fontRef idx="minor"/>
      </dsp:style>
    </dsp:sp>
    <dsp:sp modelId="{15D61CF0-F1E9-4BF6-816D-B63FE15FE092}">
      <dsp:nvSpPr>
        <dsp:cNvPr id="0" name=""/>
        <dsp:cNvSpPr/>
      </dsp:nvSpPr>
      <dsp:spPr>
        <a:xfrm>
          <a:off x="8094812" y="2039241"/>
          <a:ext cx="1579240" cy="4291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666750">
            <a:lnSpc>
              <a:spcPct val="90000"/>
            </a:lnSpc>
            <a:spcBef>
              <a:spcPct val="0"/>
            </a:spcBef>
            <a:spcAft>
              <a:spcPct val="35000"/>
            </a:spcAft>
            <a:buNone/>
            <a:defRPr b="1"/>
          </a:pPr>
          <a:r>
            <a:rPr lang="en-US" sz="1500" kern="1200" dirty="0"/>
            <a:t>July 2021</a:t>
          </a:r>
        </a:p>
      </dsp:txBody>
      <dsp:txXfrm>
        <a:off x="8094812" y="2039241"/>
        <a:ext cx="1579240" cy="429114"/>
      </dsp:txXfrm>
    </dsp:sp>
    <dsp:sp modelId="{3BE6AC2D-798C-44B0-AC21-9A9FDBAC6553}">
      <dsp:nvSpPr>
        <dsp:cNvPr id="0" name=""/>
        <dsp:cNvSpPr/>
      </dsp:nvSpPr>
      <dsp:spPr>
        <a:xfrm>
          <a:off x="8015850" y="349485"/>
          <a:ext cx="1737164" cy="827729"/>
        </a:xfrm>
        <a:prstGeom prst="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4775" tIns="104775" rIns="104775" bIns="104775" numCol="1" spcCol="1270" anchor="ctr" anchorCtr="0">
          <a:noAutofit/>
        </a:bodyPr>
        <a:lstStyle/>
        <a:p>
          <a:pPr marL="0" lvl="0" indent="0" algn="l" defTabSz="488950" rtl="0">
            <a:lnSpc>
              <a:spcPct val="90000"/>
            </a:lnSpc>
            <a:spcBef>
              <a:spcPct val="0"/>
            </a:spcBef>
            <a:spcAft>
              <a:spcPct val="35000"/>
            </a:spcAft>
            <a:buNone/>
          </a:pPr>
          <a:r>
            <a:rPr lang="en-US" sz="1100" kern="1200" dirty="0"/>
            <a:t>Hearing on FC6344 attorney fee award [Court granted </a:t>
          </a:r>
          <a:r>
            <a:rPr lang="en-US" sz="1100" kern="1200" dirty="0">
              <a:latin typeface="Corbel" panose="020B0503020204020204"/>
            </a:rPr>
            <a:t>W $200k</a:t>
          </a:r>
          <a:r>
            <a:rPr lang="en-US" sz="1100" kern="1200" dirty="0"/>
            <a:t> in atty fees.]</a:t>
          </a:r>
        </a:p>
      </dsp:txBody>
      <dsp:txXfrm>
        <a:off x="8015850" y="349485"/>
        <a:ext cx="1737164" cy="827729"/>
      </dsp:txXfrm>
    </dsp:sp>
    <dsp:sp modelId="{1AA05F70-07D9-4175-9DE3-82E1BC161499}">
      <dsp:nvSpPr>
        <dsp:cNvPr id="0" name=""/>
        <dsp:cNvSpPr/>
      </dsp:nvSpPr>
      <dsp:spPr>
        <a:xfrm>
          <a:off x="8884432" y="1177215"/>
          <a:ext cx="0" cy="645569"/>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ln>
        <a:effectLst/>
      </dsp:spPr>
      <dsp:style>
        <a:lnRef idx="2">
          <a:scrgbClr r="0" g="0" b="0"/>
        </a:lnRef>
        <a:fillRef idx="1">
          <a:scrgbClr r="0" g="0" b="0"/>
        </a:fillRef>
        <a:effectRef idx="0">
          <a:scrgbClr r="0" g="0" b="0"/>
        </a:effectRef>
        <a:fontRef idx="minor">
          <a:schemeClr val="lt1"/>
        </a:fontRef>
      </dsp:style>
    </dsp:sp>
    <dsp:sp modelId="{6A55877C-219D-4E7D-806F-4F4E6DF93ED6}">
      <dsp:nvSpPr>
        <dsp:cNvPr id="0" name=""/>
        <dsp:cNvSpPr/>
      </dsp:nvSpPr>
      <dsp:spPr>
        <a:xfrm>
          <a:off x="8836964" y="1851266"/>
          <a:ext cx="94936" cy="94936"/>
        </a:xfrm>
        <a:prstGeom prst="ellipse">
          <a:avLst/>
        </a:prstGeom>
        <a:solidFill>
          <a:schemeClr val="lt1">
            <a:alpha val="90000"/>
            <a:hueOff val="0"/>
            <a:satOff val="0"/>
            <a:lumOff val="0"/>
            <a:alphaOff val="0"/>
          </a:schemeClr>
        </a:solidFill>
        <a:ln w="19050" cap="flat" cmpd="sng" algn="ctr">
          <a:no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C181A9-D536-474A-AE13-A03654F72442}">
      <dsp:nvSpPr>
        <dsp:cNvPr id="0" name=""/>
        <dsp:cNvSpPr/>
      </dsp:nvSpPr>
      <dsp:spPr>
        <a:xfrm>
          <a:off x="0" y="113153"/>
          <a:ext cx="9872871" cy="1620486"/>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“[T]he novelty of the issue presented in this case [is] whether, on the facts in this case, the trial court erred by finding Christopher's maintenance of the Life Insurance Policy disturbed Parris's peace).”</a:t>
          </a:r>
        </a:p>
      </dsp:txBody>
      <dsp:txXfrm>
        <a:off x="79106" y="192259"/>
        <a:ext cx="9714659" cy="1462274"/>
      </dsp:txXfrm>
    </dsp:sp>
    <dsp:sp modelId="{9FDB8D1C-8350-4EE5-A444-466E20F3DE5F}">
      <dsp:nvSpPr>
        <dsp:cNvPr id="0" name=""/>
        <dsp:cNvSpPr/>
      </dsp:nvSpPr>
      <dsp:spPr>
        <a:xfrm>
          <a:off x="0" y="1733640"/>
          <a:ext cx="9872871" cy="5713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13464" tIns="29210" rIns="163576" bIns="29210" numCol="1" spcCol="1270" anchor="t" anchorCtr="0">
          <a:noAutofit/>
        </a:bodyPr>
        <a:lstStyle/>
        <a:p>
          <a:pPr marL="171450" lvl="1" indent="-171450" algn="l" defTabSz="800100">
            <a:lnSpc>
              <a:spcPct val="90000"/>
            </a:lnSpc>
            <a:spcBef>
              <a:spcPct val="0"/>
            </a:spcBef>
            <a:spcAft>
              <a:spcPct val="20000"/>
            </a:spcAft>
            <a:buChar char="•"/>
          </a:pPr>
          <a:r>
            <a:rPr lang="en-US" sz="1800" kern="1200"/>
            <a:t>“’Bearing in mind that "[w]hat disturbs the peace of a person depends on each case’ (K.L. v. R.H. (2021) 70 Cal.App.5th 965, 981)“</a:t>
          </a:r>
        </a:p>
      </dsp:txBody>
      <dsp:txXfrm>
        <a:off x="0" y="1733640"/>
        <a:ext cx="9872871" cy="571320"/>
      </dsp:txXfrm>
    </dsp:sp>
    <dsp:sp modelId="{0762C640-DE83-4E8F-9DB0-AA0275F745A0}">
      <dsp:nvSpPr>
        <dsp:cNvPr id="0" name=""/>
        <dsp:cNvSpPr/>
      </dsp:nvSpPr>
      <dsp:spPr>
        <a:xfrm>
          <a:off x="0" y="2304960"/>
          <a:ext cx="9872871" cy="1620486"/>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“[T]he trial court could reasonably find Parris was afraid of Christopher. It could also find Parris's discovery of the Life Insurance Policy's $4 million death benefit increased her fear because she learned Christopher had a significant financial incentive to kill her, and that she feared for her safety as a result.” </a:t>
          </a:r>
        </a:p>
      </dsp:txBody>
      <dsp:txXfrm>
        <a:off x="79106" y="2384066"/>
        <a:ext cx="9714659" cy="146227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FDED92-0951-4DB6-9E8F-26A6BA8350AF}">
      <dsp:nvSpPr>
        <dsp:cNvPr id="0" name=""/>
        <dsp:cNvSpPr/>
      </dsp:nvSpPr>
      <dsp:spPr>
        <a:xfrm>
          <a:off x="0" y="103696"/>
          <a:ext cx="6628804" cy="561599"/>
        </a:xfrm>
        <a:prstGeom prst="roundRect">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Bail	</a:t>
          </a:r>
        </a:p>
      </dsp:txBody>
      <dsp:txXfrm>
        <a:off x="27415" y="131111"/>
        <a:ext cx="6573974" cy="506769"/>
      </dsp:txXfrm>
    </dsp:sp>
    <dsp:sp modelId="{AAAC7E61-1340-4D16-890E-919152ADE7CD}">
      <dsp:nvSpPr>
        <dsp:cNvPr id="0" name=""/>
        <dsp:cNvSpPr/>
      </dsp:nvSpPr>
      <dsp:spPr>
        <a:xfrm>
          <a:off x="0" y="711301"/>
          <a:ext cx="6628804" cy="561599"/>
        </a:xfrm>
        <a:prstGeom prst="roundRect">
          <a:avLst/>
        </a:prstGeom>
        <a:gradFill rotWithShape="0">
          <a:gsLst>
            <a:gs pos="0">
              <a:schemeClr val="accent2">
                <a:hueOff val="-423469"/>
                <a:satOff val="2029"/>
                <a:lumOff val="1877"/>
                <a:alphaOff val="0"/>
                <a:tint val="96000"/>
                <a:lumMod val="100000"/>
              </a:schemeClr>
            </a:gs>
            <a:gs pos="78000">
              <a:schemeClr val="accent2">
                <a:hueOff val="-423469"/>
                <a:satOff val="2029"/>
                <a:lumOff val="1877"/>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Crimes</a:t>
          </a:r>
        </a:p>
      </dsp:txBody>
      <dsp:txXfrm>
        <a:off x="27415" y="738716"/>
        <a:ext cx="6573974" cy="506769"/>
      </dsp:txXfrm>
    </dsp:sp>
    <dsp:sp modelId="{C2992B14-B0EE-4442-966A-4DA708669DB8}">
      <dsp:nvSpPr>
        <dsp:cNvPr id="0" name=""/>
        <dsp:cNvSpPr/>
      </dsp:nvSpPr>
      <dsp:spPr>
        <a:xfrm>
          <a:off x="0" y="1262910"/>
          <a:ext cx="6628804" cy="561599"/>
        </a:xfrm>
        <a:prstGeom prst="roundRect">
          <a:avLst/>
        </a:prstGeom>
        <a:gradFill rotWithShape="0">
          <a:gsLst>
            <a:gs pos="0">
              <a:schemeClr val="accent2">
                <a:hueOff val="-846939"/>
                <a:satOff val="4057"/>
                <a:lumOff val="3753"/>
                <a:alphaOff val="0"/>
                <a:tint val="96000"/>
                <a:lumMod val="100000"/>
              </a:schemeClr>
            </a:gs>
            <a:gs pos="78000">
              <a:schemeClr val="accent2">
                <a:hueOff val="-846939"/>
                <a:satOff val="4057"/>
                <a:lumOff val="3753"/>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Mental Health</a:t>
          </a:r>
        </a:p>
      </dsp:txBody>
      <dsp:txXfrm>
        <a:off x="27415" y="1290325"/>
        <a:ext cx="6573974" cy="506769"/>
      </dsp:txXfrm>
    </dsp:sp>
    <dsp:sp modelId="{C4B784C7-D885-48E4-9BFA-65EEACD2C530}">
      <dsp:nvSpPr>
        <dsp:cNvPr id="0" name=""/>
        <dsp:cNvSpPr/>
      </dsp:nvSpPr>
      <dsp:spPr>
        <a:xfrm>
          <a:off x="0" y="1893630"/>
          <a:ext cx="6628804" cy="561599"/>
        </a:xfrm>
        <a:prstGeom prst="roundRect">
          <a:avLst/>
        </a:prstGeom>
        <a:gradFill rotWithShape="0">
          <a:gsLst>
            <a:gs pos="0">
              <a:schemeClr val="accent2">
                <a:hueOff val="-1270408"/>
                <a:satOff val="6086"/>
                <a:lumOff val="5630"/>
                <a:alphaOff val="0"/>
                <a:tint val="96000"/>
                <a:lumMod val="100000"/>
              </a:schemeClr>
            </a:gs>
            <a:gs pos="78000">
              <a:schemeClr val="accent2">
                <a:hueOff val="-1270408"/>
                <a:satOff val="6086"/>
                <a:lumOff val="563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Evidence</a:t>
          </a:r>
        </a:p>
      </dsp:txBody>
      <dsp:txXfrm>
        <a:off x="27415" y="1921045"/>
        <a:ext cx="6573974" cy="506769"/>
      </dsp:txXfrm>
    </dsp:sp>
    <dsp:sp modelId="{346F5B00-5572-4A16-8591-1F3BE60347DE}">
      <dsp:nvSpPr>
        <dsp:cNvPr id="0" name=""/>
        <dsp:cNvSpPr/>
      </dsp:nvSpPr>
      <dsp:spPr>
        <a:xfrm>
          <a:off x="0" y="2524350"/>
          <a:ext cx="6628804" cy="561599"/>
        </a:xfrm>
        <a:prstGeom prst="roundRect">
          <a:avLst/>
        </a:prstGeom>
        <a:gradFill rotWithShape="0">
          <a:gsLst>
            <a:gs pos="0">
              <a:schemeClr val="accent2">
                <a:hueOff val="-1693878"/>
                <a:satOff val="8114"/>
                <a:lumOff val="7507"/>
                <a:alphaOff val="0"/>
                <a:tint val="96000"/>
                <a:lumMod val="100000"/>
              </a:schemeClr>
            </a:gs>
            <a:gs pos="78000">
              <a:schemeClr val="accent2">
                <a:hueOff val="-1693878"/>
                <a:satOff val="8114"/>
                <a:lumOff val="7507"/>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Sentencing</a:t>
          </a:r>
        </a:p>
      </dsp:txBody>
      <dsp:txXfrm>
        <a:off x="27415" y="2551765"/>
        <a:ext cx="6573974" cy="506769"/>
      </dsp:txXfrm>
    </dsp:sp>
    <dsp:sp modelId="{6382B74E-53A8-48ED-8727-03CE26A7D14C}">
      <dsp:nvSpPr>
        <dsp:cNvPr id="0" name=""/>
        <dsp:cNvSpPr/>
      </dsp:nvSpPr>
      <dsp:spPr>
        <a:xfrm>
          <a:off x="0" y="3155070"/>
          <a:ext cx="6628804" cy="561599"/>
        </a:xfrm>
        <a:prstGeom prst="roundRect">
          <a:avLst/>
        </a:prstGeom>
        <a:gradFill rotWithShape="0">
          <a:gsLst>
            <a:gs pos="0">
              <a:schemeClr val="accent2">
                <a:hueOff val="-2117347"/>
                <a:satOff val="10143"/>
                <a:lumOff val="9384"/>
                <a:alphaOff val="0"/>
                <a:tint val="96000"/>
                <a:lumMod val="100000"/>
              </a:schemeClr>
            </a:gs>
            <a:gs pos="78000">
              <a:schemeClr val="accent2">
                <a:hueOff val="-2117347"/>
                <a:satOff val="10143"/>
                <a:lumOff val="9384"/>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Resentencing</a:t>
          </a:r>
        </a:p>
      </dsp:txBody>
      <dsp:txXfrm>
        <a:off x="27415" y="3182485"/>
        <a:ext cx="6573974" cy="506769"/>
      </dsp:txXfrm>
    </dsp:sp>
    <dsp:sp modelId="{499B6B9E-716E-4173-9F6F-7B93AEF2ED65}">
      <dsp:nvSpPr>
        <dsp:cNvPr id="0" name=""/>
        <dsp:cNvSpPr/>
      </dsp:nvSpPr>
      <dsp:spPr>
        <a:xfrm>
          <a:off x="0" y="3785790"/>
          <a:ext cx="6628804" cy="561599"/>
        </a:xfrm>
        <a:prstGeom prst="roundRect">
          <a:avLst/>
        </a:prstGeom>
        <a:gradFill rotWithShape="0">
          <a:gsLst>
            <a:gs pos="0">
              <a:schemeClr val="accent2">
                <a:hueOff val="-2540817"/>
                <a:satOff val="12171"/>
                <a:lumOff val="11260"/>
                <a:alphaOff val="0"/>
                <a:tint val="96000"/>
                <a:lumMod val="100000"/>
              </a:schemeClr>
            </a:gs>
            <a:gs pos="78000">
              <a:schemeClr val="accent2">
                <a:hueOff val="-2540817"/>
                <a:satOff val="12171"/>
                <a:lumOff val="1126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Record Clearing</a:t>
          </a:r>
        </a:p>
      </dsp:txBody>
      <dsp:txXfrm>
        <a:off x="27415" y="3813205"/>
        <a:ext cx="6573974" cy="506769"/>
      </dsp:txXfrm>
    </dsp:sp>
    <dsp:sp modelId="{6C76C129-2C3E-45DF-90BC-73719AB8AA04}">
      <dsp:nvSpPr>
        <dsp:cNvPr id="0" name=""/>
        <dsp:cNvSpPr/>
      </dsp:nvSpPr>
      <dsp:spPr>
        <a:xfrm>
          <a:off x="0" y="4416510"/>
          <a:ext cx="6628804" cy="561599"/>
        </a:xfrm>
        <a:prstGeom prst="roundRect">
          <a:avLst/>
        </a:prstGeom>
        <a:gradFill rotWithShape="0">
          <a:gsLst>
            <a:gs pos="0">
              <a:schemeClr val="accent2">
                <a:hueOff val="-2964286"/>
                <a:satOff val="14200"/>
                <a:lumOff val="13137"/>
                <a:alphaOff val="0"/>
                <a:tint val="96000"/>
                <a:lumMod val="100000"/>
              </a:schemeClr>
            </a:gs>
            <a:gs pos="78000">
              <a:schemeClr val="accent2">
                <a:hueOff val="-2964286"/>
                <a:satOff val="14200"/>
                <a:lumOff val="13137"/>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Keeping Up-to-Date</a:t>
          </a:r>
        </a:p>
      </dsp:txBody>
      <dsp:txXfrm>
        <a:off x="27415" y="4443925"/>
        <a:ext cx="6573974" cy="506769"/>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7/3/layout/HorizontalPathTimeline">
  <dgm:title val="Horizontal Path Timeline"/>
  <dgm:desc val="Use to show a list of events in chronological order. The rectangular shape contains the description while the date is shown near the circular dot along the time line. It's the perfect SmartArt for displaying large amount of text with a short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refType="h" fact="0.04"/>
      <dgm:constr type="ctrY" for="ch" forName="divider" refType="h" fact="0.5"/>
      <dgm:constr type="l" for="ch" forName="divider"/>
      <dgm:constr type="w" for="ch" forName="nodes" refType="w"/>
      <dgm:constr type="h" for="ch" forName="nodes" refType="h"/>
    </dgm:constrLst>
    <dgm:layoutNode name="divider" styleLbl="node1">
      <dgm:alg type="sp"/>
      <dgm:shape xmlns:r="http://schemas.openxmlformats.org/officeDocument/2006/relationships" type="rect" r:blip="" zOrderOff="2">
        <dgm:adjLst/>
      </dgm:shap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hoose name="constrBasedOnChildrenCount">
        <dgm:if name="constrForTwoChildren" axis="ch" ptType="node" func="cnt" op="lte" val="2">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
            <dgm:constr type="w" for="ch" ptType="sibTrans" op="equ"/>
            <dgm:constr type="primFontSz" for="des" forName="L1TextContainer" op="equ"/>
            <dgm:constr type="primFontSz" for="des" forName="L2TextContainer" op="equ"/>
          </dgm:constrLst>
        </dgm:if>
        <dgm:else name="constrForRest">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Lst>
        </dgm:else>
      </dgm:choose>
      <dgm:forEach name="nodesForEach" axis="ch" ptType="node">
        <dgm:layoutNode name="composite">
          <dgm:alg type="composite"/>
          <dgm:shape xmlns:r="http://schemas.openxmlformats.org/officeDocument/2006/relationships" r:blip="">
            <dgm:adjLst/>
          </dgm:shape>
          <dgm:choose name="CaseForPlacingNodesAboveAndBelowDivider">
            <dgm:if name="CaseForPlacingNodeAboveDivider" axis="self" ptType="node" func="posOdd" op="equ" val="1">
              <dgm:constrLst>
                <dgm:constr type="w" for="ch" forName="L1TextContainer" refType="w" fact="0.8"/>
                <dgm:constr type="l" for="ch" forName="L1TextContainer" refType="w" fact="0.1"/>
                <dgm:constr type="t" for="ch" forName="L1TextContainer" refType="h" fact="0.537"/>
                <dgm:constr type="h" for="ch" forName="L1TextContainer" refType="h" fact="0.113"/>
                <dgm:constr type="w" for="ch" forName="L2TextContainerWrapper" refType="w" fact="0.88"/>
                <dgm:constr type="h" for="ch" forName="L2TextContainerWrapper" refType="h" fact="0.31"/>
                <dgm:constr type="b" for="ch" forName="L2TextContainerWrapper" refType="h" fact="0.31"/>
                <dgm:constr type="l" for="ch" forName="L2TextContainerWrapper" refType="w" fact="0.06"/>
                <dgm:constr type="w" for="ch" forName="ConnectLine"/>
                <dgm:constr type="l" for="ch" forName="ConnectLine" refType="w" fact="0.5"/>
                <dgm:constr type="h" for="ch" forName="ConnectLine" refType="h" fact="0.17"/>
                <dgm:constr type="t" for="ch" forName="ConnectLine" refType="h" fact="0.31"/>
                <dgm:constr type="w" for="ch" forName="ConnectorPoint" refType="h" fact="0.025"/>
                <dgm:constr type="h" for="ch" forName="ConnectorPoint" refType="h" fact="0.025"/>
                <dgm:constr type="ctrX" for="ch" forName="ConnectorPoint" refType="w" fact="0.5"/>
                <dgm:constr type="ctrY" for="ch" forName="ConnectorPoint" refType="h" fact="0.5"/>
                <dgm:constr type="w" for="ch" forName="EmptyPlaceHolder" refType="w"/>
                <dgm:constr type="t" for="ch" forName="EmptyPlaceHolder" refType="h" fact="0.65"/>
                <dgm:constr type="h" for="ch" forName="EmptyPlaceHolder" refType="h" fact="0.35"/>
              </dgm:constrLst>
            </dgm:if>
            <dgm:else name="CaseForPlacingNodeBelowDivider">
              <dgm:constrLst>
                <dgm:constr type="w" for="ch" forName="L1TextContainer" refType="w" fact="0.8"/>
                <dgm:constr type="l" for="ch" forName="L1TextContainer" refType="w" fact="0.1"/>
                <dgm:constr type="t" for="ch" forName="L1TextContainer" refType="h" fact="0.35"/>
                <dgm:constr type="h" for="ch" forName="L1TextContainer" refType="h" fact="0.113"/>
                <dgm:constr type="w" for="ch" forName="L2TextContainerWrapper" refType="w" fact="0.88"/>
                <dgm:constr type="h" for="ch" forName="L2TextContainerWrapper" refType="h" fact="0.31"/>
                <dgm:constr type="t" for="ch" forName="L2TextContainerWrapper" refType="h" fact="0.69"/>
                <dgm:constr type="l" for="ch" forName="L2TextContainerWrapper" refType="w" fact="0.06"/>
                <dgm:constr type="w" for="ch" forName="ConnectLine"/>
                <dgm:constr type="l" for="ch" forName="ConnectLine" refType="w" fact="0.5"/>
                <dgm:constr type="h" for="ch" forName="ConnectLine" refType="h" fact="0.17"/>
                <dgm:constr type="t" for="ch" forName="ConnectLine" refType="h" fact="0.52"/>
                <dgm:constr type="w" for="ch" forName="ConnectorPoint" refType="h" fact="0.025"/>
                <dgm:constr type="h" for="ch" forName="ConnectorPoint" refType="h" fact="0.025"/>
                <dgm:constr type="ctrX" for="ch" forName="ConnectorPoint" refType="w" fact="0.5"/>
                <dgm:constr type="ctrY" for="ch" forName="ConnectorPoint" refType="h" fact="0.5"/>
                <dgm:constr type="w" for="ch" forName="EmptyPlaceHolder" refType="w"/>
                <dgm:constr type="h" for="ch" forName="EmptyPlaceHolder" refType="h" fact="0.35"/>
                <dgm:constr type="t" for="ch" forName="EmptyPlaceHolder" refType="h" fact="0"/>
              </dgm:constrLst>
            </dgm:else>
          </dgm:choose>
          <dgm:layoutNode name="L1TextContainer" styleLbl="revTx">
            <dgm:varLst>
              <dgm:chMax val="1"/>
              <dgm:chPref val="1"/>
              <dgm:bulletEnabled val="1"/>
            </dgm:varLst>
            <dgm:choose name="casesForTxtDirLogic">
              <dgm:if name="Name78" axis="self" ptType="node" func="posOdd" op="equ" val="1">
                <dgm:alg type="tx">
                  <dgm:param type="txAnchorHorz" val="ctr"/>
                  <dgm:param type="txAnchorVert" val="t"/>
                  <dgm:param type="parTxLTRAlign" val="ctr"/>
                  <dgm:param type="parTxRTLAlign" val="ctr"/>
                </dgm:alg>
              </dgm:if>
              <dgm:else name="Name89">
                <dgm:alg type="tx">
                  <dgm:param type="txAnchorHorz" val="ctr"/>
                  <dgm:param type="txAnchorVert" val="b"/>
                  <dgm:param type="parTxLTRAlign" val="ctr"/>
                  <dgm:param type="parTxRTLAlign" val="ctr"/>
                </dgm:alg>
              </dgm:else>
            </dgm:choose>
            <dgm:shape xmlns:r="http://schemas.openxmlformats.org/officeDocument/2006/relationships" type="rect" r:blip="">
              <dgm:adjLst/>
            </dgm:shape>
            <dgm:presOf axis="self"/>
            <dgm:constrLst>
              <dgm:constr type="lMarg"/>
              <dgm:constr type="rMarg"/>
              <dgm:constr type="tMarg"/>
              <dgm:constr type="bMarg"/>
            </dgm:constrLst>
            <dgm:ruleLst>
              <dgm:rule type="primFontSz" val="14" fact="NaN" max="NaN"/>
            </dgm:ruleLst>
          </dgm:layoutNode>
          <dgm:layoutNode name="L2TextContainerWrapper" styleLbl="bgAccFollowNode1">
            <dgm:varLst>
              <dgm:chMax val="0"/>
              <dgm:chPref val="0"/>
              <dgm:bulletEnabled val="1"/>
            </dgm:varLst>
            <dgm:alg type="composite"/>
            <dgm:choose name="L2TextContainerConstr">
              <dgm:if name="CaseForPlacingL2TextContaineAboveDivider" axis="self" ptType="node" func="posOdd" op="equ" val="1">
                <dgm:constrLst>
                  <dgm:constr type="h" for="ch" forName="L2TextContainer" refType="h" fact="0.45"/>
                  <dgm:constr type="b" for="ch" forName="L2TextContainer" refType="h"/>
                  <dgm:constr type="h" for="ch" forName="FlexibleEmptyPlaceHolder" refType="h" fact="0.55"/>
                </dgm:constrLst>
              </dgm:if>
              <dgm:else name="CaseForPlacingL2TextContaineBelowDivider">
                <dgm:constrLst>
                  <dgm:constr type="h" for="ch" forName="L2TextContainer" refType="h" fact="0.45"/>
                  <dgm:constr type="h" for="ch" forName="FlexibleEmptyPlaceHolder" refType="h" fact="0.55"/>
                  <dgm:constr type="b" for="ch" forName="FlexibleEmptyPlaceHolder" refType="h"/>
                </dgm:constrLst>
              </dgm:else>
            </dgm:choose>
            <dgm:layoutNode name="L2TextContainer" styleLbl="bgAccFollowNode1">
              <dgm:choose name="L2TextContainerAlgo">
                <dgm:if name="L2TextContainerAlgoLTR" func="var" arg="dir" op="equ" val="norm">
                  <dgm:alg type="tx">
                    <dgm:param type="txAnchorVert" val="mid"/>
                    <dgm:param type="parTxRTLAlign" val="l"/>
                    <dgm:param type="parTxLTRAlign" val="l"/>
                    <dgm:param type="txAnchorVertCh" val="mid"/>
                    <dgm:param type="shpTxRTLAlignCh" val="l"/>
                    <dgm:param type="shpTxLTRAlignCh" val="l"/>
                  </dgm:alg>
                </dgm:if>
                <dgm:else name="L2TextContainerAlgoRTL">
                  <dgm:alg type="tx">
                    <dgm:param type="txAnchorVert" val="mid"/>
                    <dgm:param type="parTxRTLAlign" val="r"/>
                    <dgm:param type="parTxLTRAlign" val="r"/>
                    <dgm:param type="txAnchorVertCh" val="mid"/>
                    <dgm:param type="shpTxRTLAlignCh" val="r"/>
                    <dgm:param type="shpTxLTRAlignCh" val="r"/>
                  </dgm:alg>
                </dgm:else>
              </dgm:choose>
              <dgm:shape xmlns:r="http://schemas.openxmlformats.org/officeDocument/2006/relationships" type="rect" r:blip="">
                <dgm:adjLst/>
              </dgm:shape>
              <dgm:presOf axis="des" ptType="node"/>
              <dgm:constrLst>
                <dgm:constr type="lMarg" refType="primFontSz" fact="0.75"/>
                <dgm:constr type="rMarg" refType="primFontSz" fact="0.75"/>
                <dgm:constr type="tMarg" refType="primFontSz" fact="0.75"/>
                <dgm:constr type="bMarg" refType="primFontSz" fact="0.75"/>
              </dgm:constrLst>
              <dgm:ruleLst>
                <dgm:rule type="h" val="INF" fact="NaN" max="NaN"/>
                <dgm:rule type="primFontSz" val="11" fact="NaN" max="NaN"/>
                <dgm:rule type="secFontSz" val="9" fact="NaN" max="NaN"/>
              </dgm:ruleLst>
            </dgm:layoutNode>
            <dgm:layoutNode name="FlexibleEmptyPlaceHolder">
              <dgm:alg type="sp"/>
              <dgm:shape xmlns:r="http://schemas.openxmlformats.org/officeDocument/2006/relationships" r:blip="">
                <dgm:adjLst/>
              </dgm:shape>
              <dgm:presOf/>
              <dgm:constrLst/>
            </dgm:layoutNode>
          </dgm:layoutNode>
          <dgm:layoutNode name="ConnectLine" styleLbl="alignNode1" moveWith="L2TextContainer">
            <dgm:alg type="sp"/>
            <dgm:shape xmlns:r="http://schemas.openxmlformats.org/officeDocument/2006/relationships" type="line" r:blip="" zOrderOff="-1">
              <dgm:adjLst/>
              <dgm:extLst>
                <a:ext uri="{B698B0E9-8C71-41B9-8309-B3DCBF30829C}">
                  <dgm1612:spPr xmlns:dgm1612="http://schemas.microsoft.com/office/drawing/2016/12/diagram">
                    <a:ln w="6350">
                      <a:prstDash val="dash"/>
                    </a:ln>
                  </dgm1612:spPr>
                </a:ext>
              </dgm:extLst>
            </dgm:shape>
            <dgm:presOf/>
            <dgm:constrLst/>
          </dgm:layoutNode>
          <dgm:layoutNode name="ConnectorPoint" styleLbl="fgAcc1" moveWith="L2TextContainer">
            <dgm:alg type="sp"/>
            <dgm:shape xmlns:r="http://schemas.openxmlformats.org/officeDocument/2006/relationships" type="ellipse" r:blip="" zOrderOff="10">
              <dgm:adjLst/>
              <dgm:extLst>
                <a:ext uri="{B698B0E9-8C71-41B9-8309-B3DCBF30829C}">
                  <dgm1612:spPr xmlns:dgm1612="http://schemas.microsoft.com/office/drawing/2016/12/diagram">
                    <a:ln>
                      <a:noFill/>
                    </a:ln>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Node>
  <dgm:extLst>
    <a:ext uri="{68A01E43-0DF5-4B5B-8FA6-DAF915123BFB}">
      <dgm1612:lstStyle xmlns:dgm1612="http://schemas.microsoft.com/office/drawing/2016/12/diagram">
        <a:lvl1pPr>
          <a:defRPr b="1"/>
        </a:lvl1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F11C973-E627-04A7-4DA0-883E90E585F1}"/>
              </a:ext>
            </a:extLst>
          </p:cNvPr>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0F9E8C2-FEB3-D811-6BC7-C7B5336E831C}"/>
              </a:ext>
            </a:extLst>
          </p:cNvPr>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AA93B8BC-2EC8-429E-A7AC-2858C130FC87}" type="datetimeFigureOut">
              <a:rPr lang="en-US" smtClean="0"/>
              <a:t>11/29/2023</a:t>
            </a:fld>
            <a:endParaRPr lang="en-US"/>
          </a:p>
        </p:txBody>
      </p:sp>
      <p:sp>
        <p:nvSpPr>
          <p:cNvPr id="4" name="Footer Placeholder 3">
            <a:extLst>
              <a:ext uri="{FF2B5EF4-FFF2-40B4-BE49-F238E27FC236}">
                <a16:creationId xmlns:a16="http://schemas.microsoft.com/office/drawing/2014/main" id="{243C449B-7133-8431-1C8E-1AEF443E5AE7}"/>
              </a:ext>
            </a:extLst>
          </p:cNvPr>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FA1153B9-2C4E-2BBA-B271-704A8D4740AE}"/>
              </a:ext>
            </a:extLst>
          </p:cNvPr>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60AFF0D2-E943-4624-99C7-1D313ED4D78C}" type="slidenum">
              <a:rPr lang="en-US" smtClean="0"/>
              <a:t>‹#›</a:t>
            </a:fld>
            <a:endParaRPr lang="en-US"/>
          </a:p>
        </p:txBody>
      </p:sp>
    </p:spTree>
    <p:extLst>
      <p:ext uri="{BB962C8B-B14F-4D97-AF65-F5344CB8AC3E}">
        <p14:creationId xmlns:p14="http://schemas.microsoft.com/office/powerpoint/2010/main" val="142829172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3F6FB5AF-A76C-4472-9AB3-D2D3B9ECB2B2}" type="datetimeFigureOut">
              <a:rPr lang="en-US" smtClean="0"/>
              <a:t>11/29/2023</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301AD4BF-5E71-4DA8-B9CA-31A51AC24954}" type="slidenum">
              <a:rPr lang="en-US" smtClean="0"/>
              <a:t>‹#›</a:t>
            </a:fld>
            <a:endParaRPr lang="en-US"/>
          </a:p>
        </p:txBody>
      </p:sp>
    </p:spTree>
    <p:extLst>
      <p:ext uri="{BB962C8B-B14F-4D97-AF65-F5344CB8AC3E}">
        <p14:creationId xmlns:p14="http://schemas.microsoft.com/office/powerpoint/2010/main" val="32376081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01AD4BF-5E71-4DA8-B9CA-31A51AC24954}" type="slidenum">
              <a:rPr lang="en-US" smtClean="0"/>
              <a:t>1</a:t>
            </a:fld>
            <a:endParaRPr lang="en-US"/>
          </a:p>
        </p:txBody>
      </p:sp>
    </p:spTree>
    <p:extLst>
      <p:ext uri="{BB962C8B-B14F-4D97-AF65-F5344CB8AC3E}">
        <p14:creationId xmlns:p14="http://schemas.microsoft.com/office/powerpoint/2010/main" val="5648442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01AD4BF-5E71-4DA8-B9CA-31A51AC24954}" type="slidenum">
              <a:rPr lang="en-US" smtClean="0"/>
              <a:t>10</a:t>
            </a:fld>
            <a:endParaRPr lang="en-US"/>
          </a:p>
        </p:txBody>
      </p:sp>
    </p:spTree>
    <p:extLst>
      <p:ext uri="{BB962C8B-B14F-4D97-AF65-F5344CB8AC3E}">
        <p14:creationId xmlns:p14="http://schemas.microsoft.com/office/powerpoint/2010/main" val="10138604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01AD4BF-5E71-4DA8-B9CA-31A51AC24954}" type="slidenum">
              <a:rPr lang="en-US" smtClean="0"/>
              <a:t>11</a:t>
            </a:fld>
            <a:endParaRPr lang="en-US"/>
          </a:p>
        </p:txBody>
      </p:sp>
    </p:spTree>
    <p:extLst>
      <p:ext uri="{BB962C8B-B14F-4D97-AF65-F5344CB8AC3E}">
        <p14:creationId xmlns:p14="http://schemas.microsoft.com/office/powerpoint/2010/main" val="15910682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01AD4BF-5E71-4DA8-B9CA-31A51AC24954}" type="slidenum">
              <a:rPr lang="en-US" smtClean="0"/>
              <a:t>12</a:t>
            </a:fld>
            <a:endParaRPr lang="en-US"/>
          </a:p>
        </p:txBody>
      </p:sp>
    </p:spTree>
    <p:extLst>
      <p:ext uri="{BB962C8B-B14F-4D97-AF65-F5344CB8AC3E}">
        <p14:creationId xmlns:p14="http://schemas.microsoft.com/office/powerpoint/2010/main" val="13667238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01AD4BF-5E71-4DA8-B9CA-31A51AC24954}" type="slidenum">
              <a:rPr lang="en-US" smtClean="0"/>
              <a:t>13</a:t>
            </a:fld>
            <a:endParaRPr lang="en-US"/>
          </a:p>
        </p:txBody>
      </p:sp>
    </p:spTree>
    <p:extLst>
      <p:ext uri="{BB962C8B-B14F-4D97-AF65-F5344CB8AC3E}">
        <p14:creationId xmlns:p14="http://schemas.microsoft.com/office/powerpoint/2010/main" val="37472642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01AD4BF-5E71-4DA8-B9CA-31A51AC24954}" type="slidenum">
              <a:rPr lang="en-US" smtClean="0"/>
              <a:t>14</a:t>
            </a:fld>
            <a:endParaRPr lang="en-US"/>
          </a:p>
        </p:txBody>
      </p:sp>
    </p:spTree>
    <p:extLst>
      <p:ext uri="{BB962C8B-B14F-4D97-AF65-F5344CB8AC3E}">
        <p14:creationId xmlns:p14="http://schemas.microsoft.com/office/powerpoint/2010/main" val="38811022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01AD4BF-5E71-4DA8-B9CA-31A51AC24954}" type="slidenum">
              <a:rPr lang="en-US" smtClean="0"/>
              <a:t>15</a:t>
            </a:fld>
            <a:endParaRPr lang="en-US"/>
          </a:p>
        </p:txBody>
      </p:sp>
    </p:spTree>
    <p:extLst>
      <p:ext uri="{BB962C8B-B14F-4D97-AF65-F5344CB8AC3E}">
        <p14:creationId xmlns:p14="http://schemas.microsoft.com/office/powerpoint/2010/main" val="39792544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BE8B2D4-5079-48E1-93E5-A213D808DB0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57958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01AD4BF-5E71-4DA8-B9CA-31A51AC24954}" type="slidenum">
              <a:rPr lang="en-US" smtClean="0"/>
              <a:t>2</a:t>
            </a:fld>
            <a:endParaRPr lang="en-US"/>
          </a:p>
        </p:txBody>
      </p:sp>
    </p:spTree>
    <p:extLst>
      <p:ext uri="{BB962C8B-B14F-4D97-AF65-F5344CB8AC3E}">
        <p14:creationId xmlns:p14="http://schemas.microsoft.com/office/powerpoint/2010/main" val="1323404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01AD4BF-5E71-4DA8-B9CA-31A51AC24954}" type="slidenum">
              <a:rPr lang="en-US" smtClean="0"/>
              <a:t>3</a:t>
            </a:fld>
            <a:endParaRPr lang="en-US"/>
          </a:p>
        </p:txBody>
      </p:sp>
    </p:spTree>
    <p:extLst>
      <p:ext uri="{BB962C8B-B14F-4D97-AF65-F5344CB8AC3E}">
        <p14:creationId xmlns:p14="http://schemas.microsoft.com/office/powerpoint/2010/main" val="33424371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01AD4BF-5E71-4DA8-B9CA-31A51AC24954}" type="slidenum">
              <a:rPr lang="en-US" smtClean="0"/>
              <a:t>4</a:t>
            </a:fld>
            <a:endParaRPr lang="en-US"/>
          </a:p>
        </p:txBody>
      </p:sp>
    </p:spTree>
    <p:extLst>
      <p:ext uri="{BB962C8B-B14F-4D97-AF65-F5344CB8AC3E}">
        <p14:creationId xmlns:p14="http://schemas.microsoft.com/office/powerpoint/2010/main" val="31244652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01AD4BF-5E71-4DA8-B9CA-31A51AC24954}" type="slidenum">
              <a:rPr lang="en-US" smtClean="0"/>
              <a:t>5</a:t>
            </a:fld>
            <a:endParaRPr lang="en-US"/>
          </a:p>
        </p:txBody>
      </p:sp>
    </p:spTree>
    <p:extLst>
      <p:ext uri="{BB962C8B-B14F-4D97-AF65-F5344CB8AC3E}">
        <p14:creationId xmlns:p14="http://schemas.microsoft.com/office/powerpoint/2010/main" val="35989679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01AD4BF-5E71-4DA8-B9CA-31A51AC24954}" type="slidenum">
              <a:rPr lang="en-US" smtClean="0"/>
              <a:t>6</a:t>
            </a:fld>
            <a:endParaRPr lang="en-US"/>
          </a:p>
        </p:txBody>
      </p:sp>
    </p:spTree>
    <p:extLst>
      <p:ext uri="{BB962C8B-B14F-4D97-AF65-F5344CB8AC3E}">
        <p14:creationId xmlns:p14="http://schemas.microsoft.com/office/powerpoint/2010/main" val="20766608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01AD4BF-5E71-4DA8-B9CA-31A51AC24954}" type="slidenum">
              <a:rPr lang="en-US" smtClean="0"/>
              <a:t>7</a:t>
            </a:fld>
            <a:endParaRPr lang="en-US"/>
          </a:p>
        </p:txBody>
      </p:sp>
    </p:spTree>
    <p:extLst>
      <p:ext uri="{BB962C8B-B14F-4D97-AF65-F5344CB8AC3E}">
        <p14:creationId xmlns:p14="http://schemas.microsoft.com/office/powerpoint/2010/main" val="3312795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01AD4BF-5E71-4DA8-B9CA-31A51AC24954}" type="slidenum">
              <a:rPr lang="en-US" smtClean="0"/>
              <a:t>8</a:t>
            </a:fld>
            <a:endParaRPr lang="en-US"/>
          </a:p>
        </p:txBody>
      </p:sp>
    </p:spTree>
    <p:extLst>
      <p:ext uri="{BB962C8B-B14F-4D97-AF65-F5344CB8AC3E}">
        <p14:creationId xmlns:p14="http://schemas.microsoft.com/office/powerpoint/2010/main" val="17344249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01AD4BF-5E71-4DA8-B9CA-31A51AC24954}" type="slidenum">
              <a:rPr lang="en-US" smtClean="0"/>
              <a:t>9</a:t>
            </a:fld>
            <a:endParaRPr lang="en-US"/>
          </a:p>
        </p:txBody>
      </p:sp>
    </p:spTree>
    <p:extLst>
      <p:ext uri="{BB962C8B-B14F-4D97-AF65-F5344CB8AC3E}">
        <p14:creationId xmlns:p14="http://schemas.microsoft.com/office/powerpoint/2010/main" val="41224332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24E9CF-C203-A362-1822-9AF95010068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0CDED9C-1873-97B8-AC77-AEEC4BFE653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2B6D798-2049-968E-30A0-FB8FF50190D3}"/>
              </a:ext>
            </a:extLst>
          </p:cNvPr>
          <p:cNvSpPr>
            <a:spLocks noGrp="1"/>
          </p:cNvSpPr>
          <p:nvPr>
            <p:ph type="dt" sz="half" idx="10"/>
          </p:nvPr>
        </p:nvSpPr>
        <p:spPr/>
        <p:txBody>
          <a:bodyPr/>
          <a:lstStyle/>
          <a:p>
            <a:fld id="{2143572B-28C6-49E9-BA61-5B26C769B8ED}" type="datetimeFigureOut">
              <a:rPr lang="en-US" smtClean="0"/>
              <a:t>11/29/2023</a:t>
            </a:fld>
            <a:endParaRPr lang="en-US"/>
          </a:p>
        </p:txBody>
      </p:sp>
      <p:sp>
        <p:nvSpPr>
          <p:cNvPr id="5" name="Footer Placeholder 4">
            <a:extLst>
              <a:ext uri="{FF2B5EF4-FFF2-40B4-BE49-F238E27FC236}">
                <a16:creationId xmlns:a16="http://schemas.microsoft.com/office/drawing/2014/main" id="{2CB6EF2C-9846-C314-BD68-9B2035DC5DB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073DC3-9DEB-7DFB-A95D-37E02A355292}"/>
              </a:ext>
            </a:extLst>
          </p:cNvPr>
          <p:cNvSpPr>
            <a:spLocks noGrp="1"/>
          </p:cNvSpPr>
          <p:nvPr>
            <p:ph type="sldNum" sz="quarter" idx="12"/>
          </p:nvPr>
        </p:nvSpPr>
        <p:spPr/>
        <p:txBody>
          <a:bodyPr/>
          <a:lstStyle/>
          <a:p>
            <a:fld id="{B0CA93BE-21C9-45D8-8042-BC58EE630DAD}" type="slidenum">
              <a:rPr lang="en-US" smtClean="0"/>
              <a:t>‹#›</a:t>
            </a:fld>
            <a:endParaRPr lang="en-US"/>
          </a:p>
        </p:txBody>
      </p:sp>
    </p:spTree>
    <p:extLst>
      <p:ext uri="{BB962C8B-B14F-4D97-AF65-F5344CB8AC3E}">
        <p14:creationId xmlns:p14="http://schemas.microsoft.com/office/powerpoint/2010/main" val="10884195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B4FB82-4031-D582-D164-C48D658ADD3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D53715A-DF95-CEBD-2CB0-B044627E906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5DB094-A64B-ABAF-F734-AA8AF1A60B10}"/>
              </a:ext>
            </a:extLst>
          </p:cNvPr>
          <p:cNvSpPr>
            <a:spLocks noGrp="1"/>
          </p:cNvSpPr>
          <p:nvPr>
            <p:ph type="dt" sz="half" idx="10"/>
          </p:nvPr>
        </p:nvSpPr>
        <p:spPr/>
        <p:txBody>
          <a:bodyPr/>
          <a:lstStyle/>
          <a:p>
            <a:fld id="{2143572B-28C6-49E9-BA61-5B26C769B8ED}" type="datetimeFigureOut">
              <a:rPr lang="en-US" smtClean="0"/>
              <a:t>11/29/2023</a:t>
            </a:fld>
            <a:endParaRPr lang="en-US"/>
          </a:p>
        </p:txBody>
      </p:sp>
      <p:sp>
        <p:nvSpPr>
          <p:cNvPr id="5" name="Footer Placeholder 4">
            <a:extLst>
              <a:ext uri="{FF2B5EF4-FFF2-40B4-BE49-F238E27FC236}">
                <a16:creationId xmlns:a16="http://schemas.microsoft.com/office/drawing/2014/main" id="{CBF2EC63-D47A-E842-60E4-FB4E50631F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850A94-16CC-B3CB-F6F4-DF974FBF1979}"/>
              </a:ext>
            </a:extLst>
          </p:cNvPr>
          <p:cNvSpPr>
            <a:spLocks noGrp="1"/>
          </p:cNvSpPr>
          <p:nvPr>
            <p:ph type="sldNum" sz="quarter" idx="12"/>
          </p:nvPr>
        </p:nvSpPr>
        <p:spPr/>
        <p:txBody>
          <a:bodyPr/>
          <a:lstStyle/>
          <a:p>
            <a:fld id="{B0CA93BE-21C9-45D8-8042-BC58EE630DAD}" type="slidenum">
              <a:rPr lang="en-US" smtClean="0"/>
              <a:t>‹#›</a:t>
            </a:fld>
            <a:endParaRPr lang="en-US"/>
          </a:p>
        </p:txBody>
      </p:sp>
    </p:spTree>
    <p:extLst>
      <p:ext uri="{BB962C8B-B14F-4D97-AF65-F5344CB8AC3E}">
        <p14:creationId xmlns:p14="http://schemas.microsoft.com/office/powerpoint/2010/main" val="33231075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EF81132-86BC-099C-282E-6006A0FD4A1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5F80026-78B3-7E1A-6581-A87D80D63CE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86F656-C3C0-B2EE-A2A8-840EF62AA3A3}"/>
              </a:ext>
            </a:extLst>
          </p:cNvPr>
          <p:cNvSpPr>
            <a:spLocks noGrp="1"/>
          </p:cNvSpPr>
          <p:nvPr>
            <p:ph type="dt" sz="half" idx="10"/>
          </p:nvPr>
        </p:nvSpPr>
        <p:spPr/>
        <p:txBody>
          <a:bodyPr/>
          <a:lstStyle/>
          <a:p>
            <a:fld id="{2143572B-28C6-49E9-BA61-5B26C769B8ED}" type="datetimeFigureOut">
              <a:rPr lang="en-US" smtClean="0"/>
              <a:t>11/29/2023</a:t>
            </a:fld>
            <a:endParaRPr lang="en-US"/>
          </a:p>
        </p:txBody>
      </p:sp>
      <p:sp>
        <p:nvSpPr>
          <p:cNvPr id="5" name="Footer Placeholder 4">
            <a:extLst>
              <a:ext uri="{FF2B5EF4-FFF2-40B4-BE49-F238E27FC236}">
                <a16:creationId xmlns:a16="http://schemas.microsoft.com/office/drawing/2014/main" id="{FBA1DF94-B33D-184C-688C-A29256B32C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E0312E-ED04-56F2-2734-3EDB53ECE711}"/>
              </a:ext>
            </a:extLst>
          </p:cNvPr>
          <p:cNvSpPr>
            <a:spLocks noGrp="1"/>
          </p:cNvSpPr>
          <p:nvPr>
            <p:ph type="sldNum" sz="quarter" idx="12"/>
          </p:nvPr>
        </p:nvSpPr>
        <p:spPr/>
        <p:txBody>
          <a:bodyPr/>
          <a:lstStyle/>
          <a:p>
            <a:fld id="{B0CA93BE-21C9-45D8-8042-BC58EE630DAD}" type="slidenum">
              <a:rPr lang="en-US" smtClean="0"/>
              <a:t>‹#›</a:t>
            </a:fld>
            <a:endParaRPr lang="en-US"/>
          </a:p>
        </p:txBody>
      </p:sp>
    </p:spTree>
    <p:extLst>
      <p:ext uri="{BB962C8B-B14F-4D97-AF65-F5344CB8AC3E}">
        <p14:creationId xmlns:p14="http://schemas.microsoft.com/office/powerpoint/2010/main" val="42691850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184DA70-C731-4C70-880D-CCD4705E623C}" type="datetime1">
              <a:rPr kumimoji="0" lang="en-US" sz="9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11/29/2023</a:t>
            </a:fld>
            <a:endPar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900" b="0" i="0" u="none" strike="noStrike" kern="1200" cap="none" spc="0" normalizeH="0" baseline="0" noProof="0" smtClean="0">
                <a:ln>
                  <a:noFill/>
                </a:ln>
                <a:solidFill>
                  <a:srgbClr val="90C226"/>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90C226"/>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10206105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9667345-2558-425A-8533-9BFDBCE15005}" type="datetime1">
              <a:rPr kumimoji="0" lang="en-US" sz="9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11/29/2023</a:t>
            </a:fld>
            <a:endPar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endParaRPr>
          </a:p>
        </p:txBody>
      </p:sp>
      <p:sp>
        <p:nvSpPr>
          <p:cNvPr id="3" name="Footer Placeholder 2"/>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900" b="0" i="0" u="none" strike="noStrike" kern="1200" cap="none" spc="0" normalizeH="0" baseline="0" noProof="0" smtClean="0">
                <a:ln>
                  <a:noFill/>
                </a:ln>
                <a:solidFill>
                  <a:srgbClr val="90C226"/>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90C226"/>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26242810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AAAC38D-0552-4C82-B593-E6124DFADBE2}" type="datetime1">
              <a:rPr kumimoji="0" lang="en-US" sz="9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11/29/2023</a:t>
            </a:fld>
            <a:endPar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endParaRPr>
          </a:p>
        </p:txBody>
      </p:sp>
      <p:sp>
        <p:nvSpPr>
          <p:cNvPr id="6" name="Footer Placeholder 5"/>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900" b="0" i="0" u="none" strike="noStrike" kern="1200" cap="none" spc="0" normalizeH="0" baseline="0" noProof="0" smtClean="0">
                <a:ln>
                  <a:noFill/>
                </a:ln>
                <a:solidFill>
                  <a:srgbClr val="90C226"/>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90C226"/>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21056079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sz="7200" b="1" cap="all"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709530" y="3869634"/>
            <a:ext cx="8767860" cy="1388165"/>
          </a:xfrm>
        </p:spPr>
        <p:txBody>
          <a:bodyPr>
            <a:normAutofit/>
          </a:bodyPr>
          <a:lstStyle>
            <a:lvl1pPr marL="0" indent="0" algn="ctr">
              <a:buNone/>
              <a:defRPr sz="2200">
                <a:solidFill>
                  <a:srgbClr val="FFFFFF"/>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solidFill>
                  <a:srgbClr val="FFFFFF"/>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5539117B-1405-4997-81DF-D47685487591}" type="datetime1">
              <a:rPr kumimoji="0" lang="en-US" sz="1200" b="0" i="0" u="none" strike="noStrike" kern="1200" cap="none" spc="0" normalizeH="0" baseline="0" noProof="0" smtClean="0">
                <a:ln>
                  <a:noFill/>
                </a:ln>
                <a:solidFill>
                  <a:srgbClr val="FFFFFF"/>
                </a:solidFill>
                <a:effectLst/>
                <a:uLnTx/>
                <a:uFillTx/>
                <a:latin typeface="Corbel" panose="020B050302020402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11/29/2023</a:t>
            </a:fld>
            <a:endParaRPr kumimoji="0" lang="en-US" sz="12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
        <p:nvSpPr>
          <p:cNvPr id="5" name="Footer Placeholder 4"/>
          <p:cNvSpPr>
            <a:spLocks noGrp="1"/>
          </p:cNvSpPr>
          <p:nvPr>
            <p:ph type="ftr" sz="quarter" idx="11"/>
          </p:nvPr>
        </p:nvSpPr>
        <p:spPr/>
        <p:txBody>
          <a:bodyPr/>
          <a:lstStyle>
            <a:lvl1pPr>
              <a:defRPr>
                <a:solidFill>
                  <a:srgbClr val="FFFFFF"/>
                </a:solidFil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
        <p:nvSpPr>
          <p:cNvPr id="6" name="Slide Number Placeholder 5"/>
          <p:cNvSpPr>
            <a:spLocks noGrp="1"/>
          </p:cNvSpPr>
          <p:nvPr>
            <p:ph type="sldNum" sz="quarter" idx="12"/>
          </p:nvPr>
        </p:nvSpPr>
        <p:spPr/>
        <p:txBody>
          <a:bodyPr/>
          <a:lstStyle>
            <a:lvl1pPr>
              <a:defRPr>
                <a:solidFill>
                  <a:srgbClr val="FFFFFF"/>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4FAB73BC-B049-4115-A692-8D63A059BFB8}" type="slidenum">
              <a:rPr kumimoji="0" lang="en-US" sz="1200" b="0" i="0" u="none" strike="noStrike" kern="1200" cap="none" spc="0" normalizeH="0" baseline="0" noProof="0" smtClean="0">
                <a:ln>
                  <a:noFill/>
                </a:ln>
                <a:solidFill>
                  <a:srgbClr val="FFFFFF"/>
                </a:solidFill>
                <a:effectLst/>
                <a:uLnTx/>
                <a:uFillTx/>
                <a:latin typeface="Corbel" panose="020B0503020204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cxnSp>
        <p:nvCxnSpPr>
          <p:cNvPr id="8" name="Straight Connector 7"/>
          <p:cNvCxnSpPr/>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77403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B2A87957-4685-4AAA-AC15-17027EB8CE3B}" type="datetime1">
              <a:rPr kumimoji="0" lang="en-US" sz="1200" b="0" i="0" u="none" strike="noStrike" kern="1200" cap="none" spc="0" normalizeH="0" baseline="0" noProof="0" smtClean="0">
                <a:ln>
                  <a:noFill/>
                </a:ln>
                <a:solidFill>
                  <a:srgbClr val="A6B727"/>
                </a:solidFill>
                <a:effectLst/>
                <a:uLnTx/>
                <a:uFillTx/>
                <a:latin typeface="Corbel" panose="020B050302020402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11/29/2023</a:t>
            </a:fld>
            <a:endParaRPr kumimoji="0" lang="en-US" sz="1200" b="0" i="0" u="none" strike="noStrike" kern="1200" cap="none" spc="0" normalizeH="0" baseline="0" noProof="0" dirty="0">
              <a:ln>
                <a:noFill/>
              </a:ln>
              <a:solidFill>
                <a:srgbClr val="A6B727"/>
              </a:solidFill>
              <a:effectLst/>
              <a:uLnTx/>
              <a:uFillTx/>
              <a:latin typeface="Corbel" panose="020B050302020402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A6B727"/>
              </a:solidFill>
              <a:effectLst/>
              <a:uLnTx/>
              <a:uFillTx/>
              <a:latin typeface="Corbel" panose="020B0503020204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FAB73BC-B049-4115-A692-8D63A059BFB8}" type="slidenum">
              <a:rPr kumimoji="0" lang="en-US" sz="1200" b="0" i="0" u="none" strike="noStrike" kern="1200" cap="none" spc="0" normalizeH="0" baseline="0" noProof="0" smtClean="0">
                <a:ln>
                  <a:noFill/>
                </a:ln>
                <a:solidFill>
                  <a:srgbClr val="A6B727"/>
                </a:solidFill>
                <a:effectLst/>
                <a:uLnTx/>
                <a:uFillTx/>
                <a:latin typeface="Corbel" panose="020B0503020204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A6B727"/>
              </a:solidFill>
              <a:effectLst/>
              <a:uLnTx/>
              <a:uFillTx/>
              <a:latin typeface="Corbel" panose="020B0503020204020204"/>
              <a:ea typeface="+mn-ea"/>
              <a:cs typeface="+mn-cs"/>
            </a:endParaRPr>
          </a:p>
        </p:txBody>
      </p:sp>
    </p:spTree>
    <p:extLst>
      <p:ext uri="{BB962C8B-B14F-4D97-AF65-F5344CB8AC3E}">
        <p14:creationId xmlns:p14="http://schemas.microsoft.com/office/powerpoint/2010/main" val="23445026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4D47A8BF-B3DA-48FF-989E-13589D6975D0}" type="datetime1">
              <a:rPr kumimoji="0" lang="en-US" sz="1200" b="0" i="0" u="none" strike="noStrike" kern="1200" cap="none" spc="0" normalizeH="0" baseline="0" noProof="0" smtClean="0">
                <a:ln>
                  <a:noFill/>
                </a:ln>
                <a:solidFill>
                  <a:srgbClr val="A6B727"/>
                </a:solidFill>
                <a:effectLst/>
                <a:uLnTx/>
                <a:uFillTx/>
                <a:latin typeface="Corbel" panose="020B050302020402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11/29/2023</a:t>
            </a:fld>
            <a:endParaRPr kumimoji="0" lang="en-US" sz="1200" b="0" i="0" u="none" strike="noStrike" kern="1200" cap="none" spc="0" normalizeH="0" baseline="0" noProof="0" dirty="0">
              <a:ln>
                <a:noFill/>
              </a:ln>
              <a:solidFill>
                <a:srgbClr val="A6B727"/>
              </a:solidFill>
              <a:effectLst/>
              <a:uLnTx/>
              <a:uFillTx/>
              <a:latin typeface="Corbel" panose="020B0503020204020204"/>
              <a:ea typeface="+mn-ea"/>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A6B727"/>
              </a:solidFill>
              <a:effectLst/>
              <a:uLnTx/>
              <a:uFillTx/>
              <a:latin typeface="Corbel" panose="020B050302020402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FAB73BC-B049-4115-A692-8D63A059BFB8}" type="slidenum">
              <a:rPr kumimoji="0" lang="en-US" sz="1200" b="0" i="0" u="none" strike="noStrike" kern="1200" cap="none" spc="0" normalizeH="0" baseline="0" noProof="0" smtClean="0">
                <a:ln>
                  <a:noFill/>
                </a:ln>
                <a:solidFill>
                  <a:srgbClr val="A6B727"/>
                </a:solidFill>
                <a:effectLst/>
                <a:uLnTx/>
                <a:uFillTx/>
                <a:latin typeface="Corbel" panose="020B0503020204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A6B727"/>
              </a:solidFill>
              <a:effectLst/>
              <a:uLnTx/>
              <a:uFillTx/>
              <a:latin typeface="Corbel" panose="020B0503020204020204"/>
              <a:ea typeface="+mn-ea"/>
              <a:cs typeface="+mn-cs"/>
            </a:endParaRPr>
          </a:p>
        </p:txBody>
      </p:sp>
    </p:spTree>
    <p:extLst>
      <p:ext uri="{BB962C8B-B14F-4D97-AF65-F5344CB8AC3E}">
        <p14:creationId xmlns:p14="http://schemas.microsoft.com/office/powerpoint/2010/main" val="22491078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6E41B7-1F5E-3F48-0C12-0435779166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9F5F5D5-D3D3-8F05-64EB-546373D039D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7764D8-F43B-2B93-BBC6-4B633C476A56}"/>
              </a:ext>
            </a:extLst>
          </p:cNvPr>
          <p:cNvSpPr>
            <a:spLocks noGrp="1"/>
          </p:cNvSpPr>
          <p:nvPr>
            <p:ph type="dt" sz="half" idx="10"/>
          </p:nvPr>
        </p:nvSpPr>
        <p:spPr/>
        <p:txBody>
          <a:bodyPr/>
          <a:lstStyle/>
          <a:p>
            <a:fld id="{2143572B-28C6-49E9-BA61-5B26C769B8ED}" type="datetimeFigureOut">
              <a:rPr lang="en-US" smtClean="0"/>
              <a:t>11/29/2023</a:t>
            </a:fld>
            <a:endParaRPr lang="en-US"/>
          </a:p>
        </p:txBody>
      </p:sp>
      <p:sp>
        <p:nvSpPr>
          <p:cNvPr id="5" name="Footer Placeholder 4">
            <a:extLst>
              <a:ext uri="{FF2B5EF4-FFF2-40B4-BE49-F238E27FC236}">
                <a16:creationId xmlns:a16="http://schemas.microsoft.com/office/drawing/2014/main" id="{B9C84213-7E1E-5B7F-96F5-79CF9B2201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8DC247-A4A0-78A1-3075-EF19AA14D863}"/>
              </a:ext>
            </a:extLst>
          </p:cNvPr>
          <p:cNvSpPr>
            <a:spLocks noGrp="1"/>
          </p:cNvSpPr>
          <p:nvPr>
            <p:ph type="sldNum" sz="quarter" idx="12"/>
          </p:nvPr>
        </p:nvSpPr>
        <p:spPr/>
        <p:txBody>
          <a:bodyPr/>
          <a:lstStyle/>
          <a:p>
            <a:fld id="{B0CA93BE-21C9-45D8-8042-BC58EE630DAD}" type="slidenum">
              <a:rPr lang="en-US" smtClean="0"/>
              <a:t>‹#›</a:t>
            </a:fld>
            <a:endParaRPr lang="en-US"/>
          </a:p>
        </p:txBody>
      </p:sp>
    </p:spTree>
    <p:extLst>
      <p:ext uri="{BB962C8B-B14F-4D97-AF65-F5344CB8AC3E}">
        <p14:creationId xmlns:p14="http://schemas.microsoft.com/office/powerpoint/2010/main" val="11363818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ED1C5F-E607-5235-303B-B65869623C5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104F748-31C0-7675-CCD4-02522C2F0D6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79BF690-37E7-8466-0827-DE457E15BFF7}"/>
              </a:ext>
            </a:extLst>
          </p:cNvPr>
          <p:cNvSpPr>
            <a:spLocks noGrp="1"/>
          </p:cNvSpPr>
          <p:nvPr>
            <p:ph type="dt" sz="half" idx="10"/>
          </p:nvPr>
        </p:nvSpPr>
        <p:spPr/>
        <p:txBody>
          <a:bodyPr/>
          <a:lstStyle/>
          <a:p>
            <a:fld id="{2143572B-28C6-49E9-BA61-5B26C769B8ED}" type="datetimeFigureOut">
              <a:rPr lang="en-US" smtClean="0"/>
              <a:t>11/29/2023</a:t>
            </a:fld>
            <a:endParaRPr lang="en-US"/>
          </a:p>
        </p:txBody>
      </p:sp>
      <p:sp>
        <p:nvSpPr>
          <p:cNvPr id="5" name="Footer Placeholder 4">
            <a:extLst>
              <a:ext uri="{FF2B5EF4-FFF2-40B4-BE49-F238E27FC236}">
                <a16:creationId xmlns:a16="http://schemas.microsoft.com/office/drawing/2014/main" id="{7EE9DDA9-0B4D-CBD6-8955-1D6EE7A358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0399E5-4DA7-3D03-9A38-7D448F2573F7}"/>
              </a:ext>
            </a:extLst>
          </p:cNvPr>
          <p:cNvSpPr>
            <a:spLocks noGrp="1"/>
          </p:cNvSpPr>
          <p:nvPr>
            <p:ph type="sldNum" sz="quarter" idx="12"/>
          </p:nvPr>
        </p:nvSpPr>
        <p:spPr/>
        <p:txBody>
          <a:bodyPr/>
          <a:lstStyle/>
          <a:p>
            <a:fld id="{B0CA93BE-21C9-45D8-8042-BC58EE630DAD}" type="slidenum">
              <a:rPr lang="en-US" smtClean="0"/>
              <a:t>‹#›</a:t>
            </a:fld>
            <a:endParaRPr lang="en-US"/>
          </a:p>
        </p:txBody>
      </p:sp>
    </p:spTree>
    <p:extLst>
      <p:ext uri="{BB962C8B-B14F-4D97-AF65-F5344CB8AC3E}">
        <p14:creationId xmlns:p14="http://schemas.microsoft.com/office/powerpoint/2010/main" val="21350027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A3796-15F6-48FB-B55F-1195221B31D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61C315E-26C8-8A7A-528C-4745F8D70B4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F3D3FC5-E78B-AF0F-E2B0-BC9FE3691B9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C39CBB5-0DD5-D9F2-C03D-CC5A928F4CFC}"/>
              </a:ext>
            </a:extLst>
          </p:cNvPr>
          <p:cNvSpPr>
            <a:spLocks noGrp="1"/>
          </p:cNvSpPr>
          <p:nvPr>
            <p:ph type="dt" sz="half" idx="10"/>
          </p:nvPr>
        </p:nvSpPr>
        <p:spPr/>
        <p:txBody>
          <a:bodyPr/>
          <a:lstStyle/>
          <a:p>
            <a:fld id="{2143572B-28C6-49E9-BA61-5B26C769B8ED}" type="datetimeFigureOut">
              <a:rPr lang="en-US" smtClean="0"/>
              <a:t>11/29/2023</a:t>
            </a:fld>
            <a:endParaRPr lang="en-US"/>
          </a:p>
        </p:txBody>
      </p:sp>
      <p:sp>
        <p:nvSpPr>
          <p:cNvPr id="6" name="Footer Placeholder 5">
            <a:extLst>
              <a:ext uri="{FF2B5EF4-FFF2-40B4-BE49-F238E27FC236}">
                <a16:creationId xmlns:a16="http://schemas.microsoft.com/office/drawing/2014/main" id="{82E24DD2-5DD5-19BC-6A1B-E3CBF788430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EAD4115-59CB-53AD-484F-594BD50D6746}"/>
              </a:ext>
            </a:extLst>
          </p:cNvPr>
          <p:cNvSpPr>
            <a:spLocks noGrp="1"/>
          </p:cNvSpPr>
          <p:nvPr>
            <p:ph type="sldNum" sz="quarter" idx="12"/>
          </p:nvPr>
        </p:nvSpPr>
        <p:spPr/>
        <p:txBody>
          <a:bodyPr/>
          <a:lstStyle/>
          <a:p>
            <a:fld id="{B0CA93BE-21C9-45D8-8042-BC58EE630DAD}" type="slidenum">
              <a:rPr lang="en-US" smtClean="0"/>
              <a:t>‹#›</a:t>
            </a:fld>
            <a:endParaRPr lang="en-US"/>
          </a:p>
        </p:txBody>
      </p:sp>
    </p:spTree>
    <p:extLst>
      <p:ext uri="{BB962C8B-B14F-4D97-AF65-F5344CB8AC3E}">
        <p14:creationId xmlns:p14="http://schemas.microsoft.com/office/powerpoint/2010/main" val="1563484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5E627C-53A1-E857-6AA6-FC7B89214B7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F5DB7FD-EC1B-3DBD-8066-538172297B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946BC9D-11C5-35E8-26CB-AFCF7FC4C5A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6830776-F374-1C15-88AD-C4D79F00185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C7488FE-0F4D-0731-79F2-8A427CBBD87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DC1DC82-8BAC-E931-397A-3CB2F20CA790}"/>
              </a:ext>
            </a:extLst>
          </p:cNvPr>
          <p:cNvSpPr>
            <a:spLocks noGrp="1"/>
          </p:cNvSpPr>
          <p:nvPr>
            <p:ph type="dt" sz="half" idx="10"/>
          </p:nvPr>
        </p:nvSpPr>
        <p:spPr/>
        <p:txBody>
          <a:bodyPr/>
          <a:lstStyle/>
          <a:p>
            <a:fld id="{2143572B-28C6-49E9-BA61-5B26C769B8ED}" type="datetimeFigureOut">
              <a:rPr lang="en-US" smtClean="0"/>
              <a:t>11/29/2023</a:t>
            </a:fld>
            <a:endParaRPr lang="en-US"/>
          </a:p>
        </p:txBody>
      </p:sp>
      <p:sp>
        <p:nvSpPr>
          <p:cNvPr id="8" name="Footer Placeholder 7">
            <a:extLst>
              <a:ext uri="{FF2B5EF4-FFF2-40B4-BE49-F238E27FC236}">
                <a16:creationId xmlns:a16="http://schemas.microsoft.com/office/drawing/2014/main" id="{EED69B97-BF09-2FC9-0ECE-2542C85956D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15D7AC6-D869-6E28-91C9-046E09C84380}"/>
              </a:ext>
            </a:extLst>
          </p:cNvPr>
          <p:cNvSpPr>
            <a:spLocks noGrp="1"/>
          </p:cNvSpPr>
          <p:nvPr>
            <p:ph type="sldNum" sz="quarter" idx="12"/>
          </p:nvPr>
        </p:nvSpPr>
        <p:spPr/>
        <p:txBody>
          <a:bodyPr/>
          <a:lstStyle/>
          <a:p>
            <a:fld id="{B0CA93BE-21C9-45D8-8042-BC58EE630DAD}" type="slidenum">
              <a:rPr lang="en-US" smtClean="0"/>
              <a:t>‹#›</a:t>
            </a:fld>
            <a:endParaRPr lang="en-US"/>
          </a:p>
        </p:txBody>
      </p:sp>
    </p:spTree>
    <p:extLst>
      <p:ext uri="{BB962C8B-B14F-4D97-AF65-F5344CB8AC3E}">
        <p14:creationId xmlns:p14="http://schemas.microsoft.com/office/powerpoint/2010/main" val="21164860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AF51AB-A8B8-724B-A1BB-CD9E24B77A1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6F9F841-AD5F-F87D-7649-A9FAE0A221CB}"/>
              </a:ext>
            </a:extLst>
          </p:cNvPr>
          <p:cNvSpPr>
            <a:spLocks noGrp="1"/>
          </p:cNvSpPr>
          <p:nvPr>
            <p:ph type="dt" sz="half" idx="10"/>
          </p:nvPr>
        </p:nvSpPr>
        <p:spPr/>
        <p:txBody>
          <a:bodyPr/>
          <a:lstStyle/>
          <a:p>
            <a:fld id="{2143572B-28C6-49E9-BA61-5B26C769B8ED}" type="datetimeFigureOut">
              <a:rPr lang="en-US" smtClean="0"/>
              <a:t>11/29/2023</a:t>
            </a:fld>
            <a:endParaRPr lang="en-US"/>
          </a:p>
        </p:txBody>
      </p:sp>
      <p:sp>
        <p:nvSpPr>
          <p:cNvPr id="4" name="Footer Placeholder 3">
            <a:extLst>
              <a:ext uri="{FF2B5EF4-FFF2-40B4-BE49-F238E27FC236}">
                <a16:creationId xmlns:a16="http://schemas.microsoft.com/office/drawing/2014/main" id="{97A0E5EE-DA3D-4191-5D35-50F30887F3D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B9841EF-B5AB-1896-CB9C-529AC02CD750}"/>
              </a:ext>
            </a:extLst>
          </p:cNvPr>
          <p:cNvSpPr>
            <a:spLocks noGrp="1"/>
          </p:cNvSpPr>
          <p:nvPr>
            <p:ph type="sldNum" sz="quarter" idx="12"/>
          </p:nvPr>
        </p:nvSpPr>
        <p:spPr/>
        <p:txBody>
          <a:bodyPr/>
          <a:lstStyle/>
          <a:p>
            <a:fld id="{B0CA93BE-21C9-45D8-8042-BC58EE630DAD}" type="slidenum">
              <a:rPr lang="en-US" smtClean="0"/>
              <a:t>‹#›</a:t>
            </a:fld>
            <a:endParaRPr lang="en-US"/>
          </a:p>
        </p:txBody>
      </p:sp>
    </p:spTree>
    <p:extLst>
      <p:ext uri="{BB962C8B-B14F-4D97-AF65-F5344CB8AC3E}">
        <p14:creationId xmlns:p14="http://schemas.microsoft.com/office/powerpoint/2010/main" val="6586846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FD93FDA-650D-6F51-9B12-AB82BE411CBC}"/>
              </a:ext>
            </a:extLst>
          </p:cNvPr>
          <p:cNvSpPr>
            <a:spLocks noGrp="1"/>
          </p:cNvSpPr>
          <p:nvPr>
            <p:ph type="dt" sz="half" idx="10"/>
          </p:nvPr>
        </p:nvSpPr>
        <p:spPr/>
        <p:txBody>
          <a:bodyPr/>
          <a:lstStyle/>
          <a:p>
            <a:fld id="{2143572B-28C6-49E9-BA61-5B26C769B8ED}" type="datetimeFigureOut">
              <a:rPr lang="en-US" smtClean="0"/>
              <a:t>11/29/2023</a:t>
            </a:fld>
            <a:endParaRPr lang="en-US"/>
          </a:p>
        </p:txBody>
      </p:sp>
      <p:sp>
        <p:nvSpPr>
          <p:cNvPr id="3" name="Footer Placeholder 2">
            <a:extLst>
              <a:ext uri="{FF2B5EF4-FFF2-40B4-BE49-F238E27FC236}">
                <a16:creationId xmlns:a16="http://schemas.microsoft.com/office/drawing/2014/main" id="{5CD832F1-5A83-A811-8241-DEE0AA61050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DE53002-03F4-A288-C986-78511DF329BF}"/>
              </a:ext>
            </a:extLst>
          </p:cNvPr>
          <p:cNvSpPr>
            <a:spLocks noGrp="1"/>
          </p:cNvSpPr>
          <p:nvPr>
            <p:ph type="sldNum" sz="quarter" idx="12"/>
          </p:nvPr>
        </p:nvSpPr>
        <p:spPr/>
        <p:txBody>
          <a:bodyPr/>
          <a:lstStyle/>
          <a:p>
            <a:fld id="{B0CA93BE-21C9-45D8-8042-BC58EE630DAD}" type="slidenum">
              <a:rPr lang="en-US" smtClean="0"/>
              <a:t>‹#›</a:t>
            </a:fld>
            <a:endParaRPr lang="en-US"/>
          </a:p>
        </p:txBody>
      </p:sp>
    </p:spTree>
    <p:extLst>
      <p:ext uri="{BB962C8B-B14F-4D97-AF65-F5344CB8AC3E}">
        <p14:creationId xmlns:p14="http://schemas.microsoft.com/office/powerpoint/2010/main" val="9971593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8E0BBB-22F0-A71D-7556-1E8CBA773EA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55D89F8-AA00-B5A0-B090-BA6DAFD4D01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0075396-BD15-F8C7-B97F-86FC50137E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7BE9BAE-9FC9-62A7-2512-0D8565CF896F}"/>
              </a:ext>
            </a:extLst>
          </p:cNvPr>
          <p:cNvSpPr>
            <a:spLocks noGrp="1"/>
          </p:cNvSpPr>
          <p:nvPr>
            <p:ph type="dt" sz="half" idx="10"/>
          </p:nvPr>
        </p:nvSpPr>
        <p:spPr/>
        <p:txBody>
          <a:bodyPr/>
          <a:lstStyle/>
          <a:p>
            <a:fld id="{2143572B-28C6-49E9-BA61-5B26C769B8ED}" type="datetimeFigureOut">
              <a:rPr lang="en-US" smtClean="0"/>
              <a:t>11/29/2023</a:t>
            </a:fld>
            <a:endParaRPr lang="en-US"/>
          </a:p>
        </p:txBody>
      </p:sp>
      <p:sp>
        <p:nvSpPr>
          <p:cNvPr id="6" name="Footer Placeholder 5">
            <a:extLst>
              <a:ext uri="{FF2B5EF4-FFF2-40B4-BE49-F238E27FC236}">
                <a16:creationId xmlns:a16="http://schemas.microsoft.com/office/drawing/2014/main" id="{571BA190-CFC1-20D6-39A7-76DD11A8136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9DE79FB-5A65-6BFF-77EB-3F5C4C75FF4E}"/>
              </a:ext>
            </a:extLst>
          </p:cNvPr>
          <p:cNvSpPr>
            <a:spLocks noGrp="1"/>
          </p:cNvSpPr>
          <p:nvPr>
            <p:ph type="sldNum" sz="quarter" idx="12"/>
          </p:nvPr>
        </p:nvSpPr>
        <p:spPr/>
        <p:txBody>
          <a:bodyPr/>
          <a:lstStyle/>
          <a:p>
            <a:fld id="{B0CA93BE-21C9-45D8-8042-BC58EE630DAD}" type="slidenum">
              <a:rPr lang="en-US" smtClean="0"/>
              <a:t>‹#›</a:t>
            </a:fld>
            <a:endParaRPr lang="en-US"/>
          </a:p>
        </p:txBody>
      </p:sp>
    </p:spTree>
    <p:extLst>
      <p:ext uri="{BB962C8B-B14F-4D97-AF65-F5344CB8AC3E}">
        <p14:creationId xmlns:p14="http://schemas.microsoft.com/office/powerpoint/2010/main" val="14822701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8FEDA-C324-0F16-31A0-FC19609C79B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05DFC0A-532F-E726-F09D-3256FCA0352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0D75625-7049-32D2-99C4-2AE39B6BB1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9BA8BBB-55C6-D35A-5ABC-5AC2CC74E94D}"/>
              </a:ext>
            </a:extLst>
          </p:cNvPr>
          <p:cNvSpPr>
            <a:spLocks noGrp="1"/>
          </p:cNvSpPr>
          <p:nvPr>
            <p:ph type="dt" sz="half" idx="10"/>
          </p:nvPr>
        </p:nvSpPr>
        <p:spPr/>
        <p:txBody>
          <a:bodyPr/>
          <a:lstStyle/>
          <a:p>
            <a:fld id="{2143572B-28C6-49E9-BA61-5B26C769B8ED}" type="datetimeFigureOut">
              <a:rPr lang="en-US" smtClean="0"/>
              <a:t>11/29/2023</a:t>
            </a:fld>
            <a:endParaRPr lang="en-US"/>
          </a:p>
        </p:txBody>
      </p:sp>
      <p:sp>
        <p:nvSpPr>
          <p:cNvPr id="6" name="Footer Placeholder 5">
            <a:extLst>
              <a:ext uri="{FF2B5EF4-FFF2-40B4-BE49-F238E27FC236}">
                <a16:creationId xmlns:a16="http://schemas.microsoft.com/office/drawing/2014/main" id="{4B819695-5C69-ACDD-3166-879551B5371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8456B4C-0624-7C67-2A04-89D07DDCC031}"/>
              </a:ext>
            </a:extLst>
          </p:cNvPr>
          <p:cNvSpPr>
            <a:spLocks noGrp="1"/>
          </p:cNvSpPr>
          <p:nvPr>
            <p:ph type="sldNum" sz="quarter" idx="12"/>
          </p:nvPr>
        </p:nvSpPr>
        <p:spPr/>
        <p:txBody>
          <a:bodyPr/>
          <a:lstStyle/>
          <a:p>
            <a:fld id="{B0CA93BE-21C9-45D8-8042-BC58EE630DAD}" type="slidenum">
              <a:rPr lang="en-US" smtClean="0"/>
              <a:t>‹#›</a:t>
            </a:fld>
            <a:endParaRPr lang="en-US"/>
          </a:p>
        </p:txBody>
      </p:sp>
    </p:spTree>
    <p:extLst>
      <p:ext uri="{BB962C8B-B14F-4D97-AF65-F5344CB8AC3E}">
        <p14:creationId xmlns:p14="http://schemas.microsoft.com/office/powerpoint/2010/main" val="21059835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 Id="rId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72FF3BC-EEB6-B6AF-F762-F9A4911042A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460C06A-58BF-FDFA-20F9-5738B2995CB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C9115A-1B74-1913-766C-F0084E45618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143572B-28C6-49E9-BA61-5B26C769B8ED}" type="datetimeFigureOut">
              <a:rPr lang="en-US" smtClean="0"/>
              <a:t>11/29/2023</a:t>
            </a:fld>
            <a:endParaRPr lang="en-US"/>
          </a:p>
        </p:txBody>
      </p:sp>
      <p:sp>
        <p:nvSpPr>
          <p:cNvPr id="5" name="Footer Placeholder 4">
            <a:extLst>
              <a:ext uri="{FF2B5EF4-FFF2-40B4-BE49-F238E27FC236}">
                <a16:creationId xmlns:a16="http://schemas.microsoft.com/office/drawing/2014/main" id="{3A7EE534-1D8D-EE9B-598A-95B8FFEEBFF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47BE3B0-72F3-D127-9EC8-23B3DF2C7B0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CA93BE-21C9-45D8-8042-BC58EE630DAD}" type="slidenum">
              <a:rPr lang="en-US" smtClean="0"/>
              <a:t>‹#›</a:t>
            </a:fld>
            <a:endParaRPr lang="en-US"/>
          </a:p>
        </p:txBody>
      </p:sp>
    </p:spTree>
    <p:extLst>
      <p:ext uri="{BB962C8B-B14F-4D97-AF65-F5344CB8AC3E}">
        <p14:creationId xmlns:p14="http://schemas.microsoft.com/office/powerpoint/2010/main" val="10043251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62D6E202-B606-4609-B914-27C9371A1F6D}" type="datetime1">
              <a:rPr lang="en-US" smtClean="0"/>
              <a:t>11/29/2023</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3A98EE3D-8CD1-4C3F-BD1C-C98C9596463C}" type="slidenum">
              <a:rPr lang="en-US" smtClean="0"/>
              <a:t>‹#›</a:t>
            </a:fld>
            <a:endParaRPr lang="en-US" dirty="0"/>
          </a:p>
        </p:txBody>
      </p:sp>
    </p:spTree>
    <p:extLst>
      <p:ext uri="{BB962C8B-B14F-4D97-AF65-F5344CB8AC3E}">
        <p14:creationId xmlns:p14="http://schemas.microsoft.com/office/powerpoint/2010/main" val="312861939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hf sldNum="0" hdr="0" ftr="0" dt="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accent1"/>
                </a:solidFill>
              </a:defRPr>
            </a:lvl1pPr>
          </a:lstStyle>
          <a:p>
            <a:fld id="{53B4EE1E-2631-4416-BD05-4FE45075E299}" type="datetime1">
              <a:rPr lang="en-US" smtClean="0"/>
              <a:t>11/29/2023</a:t>
            </a:fld>
            <a:endParaRPr lang="en-US" dirty="0"/>
          </a:p>
        </p:txBody>
      </p:sp>
      <p:sp>
        <p:nvSpPr>
          <p:cNvPr id="5" name="Footer Placeholder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accent1"/>
                </a:solidFill>
              </a:defRPr>
            </a:lvl1pPr>
          </a:lstStyle>
          <a:p>
            <a:endParaRPr lang="en-US" dirty="0"/>
          </a:p>
        </p:txBody>
      </p:sp>
      <p:sp>
        <p:nvSpPr>
          <p:cNvPr id="6" name="Slide Number Placeholder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accent1"/>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336095073"/>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Lst>
  <p:hf sldNum="0" hdr="0" ftr="0" dt="0"/>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6.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6.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3.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hyperlink" Target="https://1.next.westlaw.com/Link/Document/FullText?findType=Y&amp;serNum=2053205425&amp;pubNum=0007053&amp;originatingDoc=I2fdd0390739c11ee922bed6f7704f51c&amp;refType=RP&amp;fi=co_pp_sp_7053_747&amp;originationContext=document&amp;transitionType=DocumentItem&amp;ppcid=79d4901b57704cdcaf4e8f160d4a746c&amp;contextData=(sc.Search)#co_pp_sp_7053_747"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278ADA9-6383-4BDD-80D2-8899A40268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84B7147-B0F6-40ED-B5A2-FF72BC8198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Rectangle 11">
            <a:extLst>
              <a:ext uri="{FF2B5EF4-FFF2-40B4-BE49-F238E27FC236}">
                <a16:creationId xmlns:a16="http://schemas.microsoft.com/office/drawing/2014/main" id="{B36D2DE0-0628-4A9A-A59D-7BA8B5EB30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48E405C9-94BE-41DA-928C-DEC9A8550E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815929" y="148929"/>
            <a:ext cx="6560142" cy="656014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a:extLst>
              <a:ext uri="{FF2B5EF4-FFF2-40B4-BE49-F238E27FC236}">
                <a16:creationId xmlns:a16="http://schemas.microsoft.com/office/drawing/2014/main" id="{1067C583-E35F-8B12-AC14-412E0980818A}"/>
              </a:ext>
            </a:extLst>
          </p:cNvPr>
          <p:cNvSpPr>
            <a:spLocks noGrp="1"/>
          </p:cNvSpPr>
          <p:nvPr>
            <p:ph type="ctrTitle"/>
          </p:nvPr>
        </p:nvSpPr>
        <p:spPr>
          <a:xfrm>
            <a:off x="3315031" y="1380754"/>
            <a:ext cx="5561938" cy="2513516"/>
          </a:xfrm>
        </p:spPr>
        <p:txBody>
          <a:bodyPr>
            <a:normAutofit/>
          </a:bodyPr>
          <a:lstStyle/>
          <a:p>
            <a:r>
              <a:rPr lang="en-US" dirty="0"/>
              <a:t>UPDATE ON CIVIL LAW</a:t>
            </a:r>
          </a:p>
        </p:txBody>
      </p:sp>
      <p:sp>
        <p:nvSpPr>
          <p:cNvPr id="3" name="Subtitle 2">
            <a:extLst>
              <a:ext uri="{FF2B5EF4-FFF2-40B4-BE49-F238E27FC236}">
                <a16:creationId xmlns:a16="http://schemas.microsoft.com/office/drawing/2014/main" id="{B445F5AF-36B1-F595-730B-555EE3A063EE}"/>
              </a:ext>
            </a:extLst>
          </p:cNvPr>
          <p:cNvSpPr>
            <a:spLocks noGrp="1"/>
          </p:cNvSpPr>
          <p:nvPr>
            <p:ph type="subTitle" idx="1"/>
          </p:nvPr>
        </p:nvSpPr>
        <p:spPr>
          <a:xfrm>
            <a:off x="3315031" y="4076802"/>
            <a:ext cx="5561938" cy="1534587"/>
          </a:xfrm>
        </p:spPr>
        <p:txBody>
          <a:bodyPr>
            <a:normAutofit/>
          </a:bodyPr>
          <a:lstStyle/>
          <a:p>
            <a:r>
              <a:rPr lang="en-US" dirty="0"/>
              <a:t>NOVEMBER 30, 2023</a:t>
            </a:r>
          </a:p>
          <a:p>
            <a:r>
              <a:rPr lang="en-US" dirty="0"/>
              <a:t>Judge Michael C. Kelley </a:t>
            </a:r>
          </a:p>
        </p:txBody>
      </p:sp>
      <p:sp>
        <p:nvSpPr>
          <p:cNvPr id="16" name="Arc 15">
            <a:extLst>
              <a:ext uri="{FF2B5EF4-FFF2-40B4-BE49-F238E27FC236}">
                <a16:creationId xmlns:a16="http://schemas.microsoft.com/office/drawing/2014/main" id="{D2091A72-D5BB-42AC-8FD3-F7747D9086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9222429" flipV="1">
            <a:off x="2494119" y="6170"/>
            <a:ext cx="6816262" cy="6816262"/>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8" name="Oval 17">
            <a:extLst>
              <a:ext uri="{FF2B5EF4-FFF2-40B4-BE49-F238E27FC236}">
                <a16:creationId xmlns:a16="http://schemas.microsoft.com/office/drawing/2014/main" id="{6ED12BFC-A737-46AF-8411-481112D54B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00995" y="5310973"/>
            <a:ext cx="705948" cy="68679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31007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par>
                                <p:cTn id="8" presetID="10" presetClass="entr" presetSubtype="0" fill="hold" grpId="0" nodeType="withEffect">
                                  <p:stCondLst>
                                    <p:cond delay="1000"/>
                                  </p:stCondLst>
                                  <p:iterate>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7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1000"/>
                                  </p:stCondLst>
                                  <p:iterate>
                                    <p:tmPct val="10000"/>
                                  </p:iterate>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7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15FFADB-E261-AAD8-4727-F889C6D3C77A}"/>
              </a:ext>
            </a:extLst>
          </p:cNvPr>
          <p:cNvSpPr>
            <a:spLocks noGrp="1"/>
          </p:cNvSpPr>
          <p:nvPr>
            <p:ph type="title"/>
          </p:nvPr>
        </p:nvSpPr>
        <p:spPr>
          <a:xfrm>
            <a:off x="686834" y="1153572"/>
            <a:ext cx="3200400" cy="4461163"/>
          </a:xfrm>
        </p:spPr>
        <p:txBody>
          <a:bodyPr>
            <a:normAutofit/>
          </a:bodyPr>
          <a:lstStyle/>
          <a:p>
            <a:r>
              <a:rPr lang="en-US">
                <a:solidFill>
                  <a:srgbClr val="FFFFFF"/>
                </a:solidFill>
              </a:rPr>
              <a:t>INSURANCE – DUTY TO DEFEND</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4F647EC4-7FF5-330E-0D81-0907D600A551}"/>
              </a:ext>
            </a:extLst>
          </p:cNvPr>
          <p:cNvSpPr>
            <a:spLocks noGrp="1"/>
          </p:cNvSpPr>
          <p:nvPr>
            <p:ph idx="1"/>
          </p:nvPr>
        </p:nvSpPr>
        <p:spPr>
          <a:xfrm>
            <a:off x="4447308" y="591344"/>
            <a:ext cx="6906491" cy="5585619"/>
          </a:xfrm>
        </p:spPr>
        <p:txBody>
          <a:bodyPr anchor="ctr">
            <a:normAutofit/>
          </a:bodyPr>
          <a:lstStyle/>
          <a:p>
            <a:pPr marL="0" marR="0" indent="0">
              <a:spcBef>
                <a:spcPts val="0"/>
              </a:spcBef>
              <a:spcAft>
                <a:spcPts val="800"/>
              </a:spcAft>
              <a:buNone/>
            </a:pPr>
            <a:r>
              <a:rPr lang="en-US" sz="1800" b="1" i="1" kern="100" dirty="0">
                <a:effectLst/>
                <a:latin typeface="Calibri" panose="020F0502020204030204" pitchFamily="34" charset="0"/>
                <a:ea typeface="Calibri" panose="020F0502020204030204" pitchFamily="34" charset="0"/>
                <a:cs typeface="Times New Roman" panose="02020603050405020304" pitchFamily="18" charset="0"/>
              </a:rPr>
              <a:t>Dua v. Stillwater Insurance Company,</a:t>
            </a:r>
            <a:r>
              <a:rPr lang="en-US" sz="1800" i="1" kern="100" dirty="0">
                <a:effectLst/>
                <a:latin typeface="Calibri" panose="020F0502020204030204" pitchFamily="34" charset="0"/>
                <a:ea typeface="Calibri" panose="020F0502020204030204" pitchFamily="34" charset="0"/>
                <a:cs typeface="Times New Roman" panose="02020603050405020304" pitchFamily="18" charset="0"/>
              </a:rPr>
              <a:t> (2023) 91 Cal. App.5</a:t>
            </a:r>
            <a:r>
              <a:rPr lang="en-US" sz="1800" i="1" kern="100" baseline="30000" dirty="0">
                <a:effectLst/>
                <a:latin typeface="Calibri" panose="020F0502020204030204" pitchFamily="34" charset="0"/>
                <a:ea typeface="Calibri" panose="020F0502020204030204" pitchFamily="34" charset="0"/>
                <a:cs typeface="Times New Roman" panose="02020603050405020304" pitchFamily="18" charset="0"/>
              </a:rPr>
              <a:t>th</a:t>
            </a:r>
            <a:r>
              <a:rPr lang="en-US" sz="1800" i="1" kern="100" dirty="0">
                <a:effectLst/>
                <a:latin typeface="Calibri" panose="020F0502020204030204" pitchFamily="34" charset="0"/>
                <a:ea typeface="Calibri" panose="020F0502020204030204" pitchFamily="34" charset="0"/>
                <a:cs typeface="Times New Roman" panose="02020603050405020304" pitchFamily="18" charset="0"/>
              </a:rPr>
              <a:t> 127</a:t>
            </a:r>
          </a:p>
          <a:p>
            <a:pPr marL="0" marR="0">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Plaintiff insured was sued for injuries caused by her non-cohabiting boyfriend’s pit bulls in a public location. Her homeowner’s insurer denied her a defense citing the policy’s Animal Liability Exclusion. Summary judgment for the insurer was reversed by the Court of Appeal.</a:t>
            </a:r>
          </a:p>
          <a:p>
            <a:pPr marL="0" marR="0">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Key principles.</a:t>
            </a:r>
          </a:p>
          <a:p>
            <a:pPr marL="457200" lvl="1">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Duty to defend is broader than the duty to indemnify.</a:t>
            </a:r>
          </a:p>
          <a:p>
            <a:pPr marL="457200" lvl="1">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Duty to defend applies even to claims that are groundless, false or fraudulent.</a:t>
            </a:r>
          </a:p>
          <a:p>
            <a:pPr marL="457200" lvl="1">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An insurer must demonstrate “no possibility” of coverage and “any doubts are resolved in favor of the insured.”</a:t>
            </a:r>
          </a:p>
          <a:p>
            <a:pPr marL="0" marR="0">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 </a:t>
            </a:r>
            <a:r>
              <a:rPr lang="en-US" sz="1800" kern="100" dirty="0">
                <a:latin typeface="Calibri" panose="020F0502020204030204" pitchFamily="34" charset="0"/>
                <a:ea typeface="Calibri" panose="020F0502020204030204" pitchFamily="34" charset="0"/>
                <a:cs typeface="Times New Roman" panose="02020603050405020304" pitchFamily="18" charset="0"/>
              </a:rPr>
              <a:t>c</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oncurring opinion (by Justice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Ashmann-Gerst</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kern="100" dirty="0">
                <a:latin typeface="Calibri" panose="020F0502020204030204" pitchFamily="34" charset="0"/>
                <a:ea typeface="Calibri" panose="020F0502020204030204" pitchFamily="34" charset="0"/>
                <a:cs typeface="Times New Roman" panose="02020603050405020304" pitchFamily="18" charset="0"/>
              </a:rPr>
              <a:t>opined </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that insured entitled to a defense to “novel” claims that may not be supported under current law. </a:t>
            </a:r>
          </a:p>
          <a:p>
            <a:endParaRPr lang="en-US" sz="2000" dirty="0"/>
          </a:p>
        </p:txBody>
      </p:sp>
    </p:spTree>
    <p:extLst>
      <p:ext uri="{BB962C8B-B14F-4D97-AF65-F5344CB8AC3E}">
        <p14:creationId xmlns:p14="http://schemas.microsoft.com/office/powerpoint/2010/main" val="32855381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CEA7A00-DE62-7CBD-E501-59A92EF1F831}"/>
              </a:ext>
            </a:extLst>
          </p:cNvPr>
          <p:cNvSpPr>
            <a:spLocks noGrp="1"/>
          </p:cNvSpPr>
          <p:nvPr>
            <p:ph type="title"/>
          </p:nvPr>
        </p:nvSpPr>
        <p:spPr>
          <a:xfrm>
            <a:off x="686834" y="1153572"/>
            <a:ext cx="3200400" cy="4461163"/>
          </a:xfrm>
        </p:spPr>
        <p:txBody>
          <a:bodyPr>
            <a:normAutofit/>
          </a:bodyPr>
          <a:lstStyle/>
          <a:p>
            <a:r>
              <a:rPr lang="en-US">
                <a:solidFill>
                  <a:srgbClr val="FFFFFF"/>
                </a:solidFill>
              </a:rPr>
              <a:t>PMQ WITNESSES</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F3FD8622-D212-BDFA-B778-F61B6875B7D4}"/>
              </a:ext>
            </a:extLst>
          </p:cNvPr>
          <p:cNvSpPr>
            <a:spLocks noGrp="1"/>
          </p:cNvSpPr>
          <p:nvPr>
            <p:ph idx="1"/>
          </p:nvPr>
        </p:nvSpPr>
        <p:spPr>
          <a:xfrm>
            <a:off x="4447308" y="591344"/>
            <a:ext cx="6906491" cy="5585619"/>
          </a:xfrm>
        </p:spPr>
        <p:txBody>
          <a:bodyPr anchor="ctr">
            <a:normAutofit/>
          </a:bodyPr>
          <a:lstStyle/>
          <a:p>
            <a:pPr marL="0" marR="0" indent="0">
              <a:spcBef>
                <a:spcPts val="0"/>
              </a:spcBef>
              <a:spcAft>
                <a:spcPts val="800"/>
              </a:spcAft>
              <a:buNone/>
            </a:pPr>
            <a:r>
              <a:rPr lang="en-US" sz="1800" b="1" i="1" kern="100" dirty="0">
                <a:effectLst/>
                <a:latin typeface="Calibri" panose="020F0502020204030204" pitchFamily="34" charset="0"/>
                <a:ea typeface="Calibri" panose="020F0502020204030204" pitchFamily="34" charset="0"/>
                <a:cs typeface="Times New Roman" panose="02020603050405020304" pitchFamily="18" charset="0"/>
              </a:rPr>
              <a:t>Ramirez v. Avon</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(2023) 87 C.A.5th 939 </a:t>
            </a:r>
          </a:p>
          <a:p>
            <a:pPr marL="0" marR="0" indent="0">
              <a:spcBef>
                <a:spcPts val="0"/>
              </a:spcBef>
              <a:spcAft>
                <a:spcPts val="800"/>
              </a:spcAft>
              <a:buNone/>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Evidence Code identifies only lay and expert witnesses </a:t>
            </a:r>
          </a:p>
          <a:p>
            <a:pPr marL="0" marR="0" indent="0">
              <a:spcBef>
                <a:spcPts val="0"/>
              </a:spcBef>
              <a:spcAft>
                <a:spcPts val="800"/>
              </a:spcAft>
              <a:buNone/>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CCP 2025.230 simplifies obtaining corporate discovery </a:t>
            </a:r>
          </a:p>
          <a:p>
            <a:pPr marL="0" marR="0" indent="0">
              <a:spcBef>
                <a:spcPts val="0"/>
              </a:spcBef>
              <a:spcAft>
                <a:spcPts val="800"/>
              </a:spcAft>
              <a:buNone/>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No such thing as PMQ witness at MSJ or trial </a:t>
            </a:r>
          </a:p>
          <a:p>
            <a:pPr marL="0" marR="0" indent="0">
              <a:spcBef>
                <a:spcPts val="0"/>
              </a:spcBef>
              <a:spcAft>
                <a:spcPts val="800"/>
              </a:spcAft>
              <a:buNone/>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PMQ’s depo testimony not admissible unless based on personal knowledge </a:t>
            </a:r>
          </a:p>
          <a:p>
            <a:pPr marL="0" marR="0" indent="0">
              <a:spcBef>
                <a:spcPts val="0"/>
              </a:spcBef>
              <a:spcAft>
                <a:spcPts val="800"/>
              </a:spcAft>
              <a:buNone/>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D used its own PMQ’s testimony; different result if P uses PMQ testimony against D?</a:t>
            </a:r>
          </a:p>
          <a:p>
            <a:endParaRPr lang="en-US" dirty="0"/>
          </a:p>
        </p:txBody>
      </p:sp>
    </p:spTree>
    <p:extLst>
      <p:ext uri="{BB962C8B-B14F-4D97-AF65-F5344CB8AC3E}">
        <p14:creationId xmlns:p14="http://schemas.microsoft.com/office/powerpoint/2010/main" val="1967798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EFE7F79-2DB6-E4AC-24AF-927B497F7313}"/>
              </a:ext>
            </a:extLst>
          </p:cNvPr>
          <p:cNvSpPr>
            <a:spLocks noGrp="1"/>
          </p:cNvSpPr>
          <p:nvPr>
            <p:ph type="title"/>
          </p:nvPr>
        </p:nvSpPr>
        <p:spPr>
          <a:xfrm>
            <a:off x="686834" y="1153572"/>
            <a:ext cx="3200400" cy="4461163"/>
          </a:xfrm>
        </p:spPr>
        <p:txBody>
          <a:bodyPr>
            <a:normAutofit/>
          </a:bodyPr>
          <a:lstStyle/>
          <a:p>
            <a:r>
              <a:rPr lang="en-US" sz="4100">
                <a:solidFill>
                  <a:srgbClr val="FFFFFF"/>
                </a:solidFill>
              </a:rPr>
              <a:t>PERSONAL JURISDICTION		</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C2BA9A69-6885-7B75-AB8A-93ED800200F2}"/>
              </a:ext>
            </a:extLst>
          </p:cNvPr>
          <p:cNvSpPr>
            <a:spLocks noGrp="1"/>
          </p:cNvSpPr>
          <p:nvPr>
            <p:ph idx="1"/>
          </p:nvPr>
        </p:nvSpPr>
        <p:spPr>
          <a:xfrm>
            <a:off x="4656607" y="489744"/>
            <a:ext cx="6906491" cy="5585619"/>
          </a:xfrm>
        </p:spPr>
        <p:txBody>
          <a:bodyPr anchor="ctr">
            <a:normAutofit/>
          </a:bodyPr>
          <a:lstStyle/>
          <a:p>
            <a:pPr marL="0" marR="0" indent="0">
              <a:spcBef>
                <a:spcPts val="0"/>
              </a:spcBef>
              <a:spcAft>
                <a:spcPts val="800"/>
              </a:spcAft>
              <a:buNone/>
            </a:pPr>
            <a:r>
              <a:rPr lang="en-US" sz="1800" b="1" i="1" kern="100" dirty="0">
                <a:effectLst/>
                <a:latin typeface="Calibri" panose="020F0502020204030204" pitchFamily="34" charset="0"/>
                <a:ea typeface="Calibri" panose="020F0502020204030204" pitchFamily="34" charset="0"/>
                <a:cs typeface="Times New Roman" panose="02020603050405020304" pitchFamily="18" charset="0"/>
              </a:rPr>
              <a:t>LG Chem v. Sup. Ct</a:t>
            </a:r>
            <a:r>
              <a:rPr lang="en-US" sz="1800" i="1"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(2022) 80 CA 5</a:t>
            </a:r>
            <a:r>
              <a:rPr lang="en-US" sz="1800" kern="100" baseline="30000" dirty="0">
                <a:effectLst/>
                <a:latin typeface="Calibri" panose="020F0502020204030204" pitchFamily="34" charset="0"/>
                <a:ea typeface="Calibri" panose="020F0502020204030204" pitchFamily="34" charset="0"/>
                <a:cs typeface="Times New Roman" panose="02020603050405020304" pitchFamily="18" charset="0"/>
              </a:rPr>
              <a:t>TH</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348</a:t>
            </a:r>
          </a:p>
          <a:p>
            <a:pPr marL="0" marR="0" indent="0">
              <a:spcBef>
                <a:spcPts val="0"/>
              </a:spcBef>
              <a:spcAft>
                <a:spcPts val="800"/>
              </a:spcAft>
              <a:buNone/>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Plaintiff injured by exploding battery bought in vape shop. </a:t>
            </a:r>
          </a:p>
          <a:p>
            <a:pPr marL="0" marR="0" indent="0">
              <a:spcBef>
                <a:spcPts val="0"/>
              </a:spcBef>
              <a:spcAft>
                <a:spcPts val="800"/>
              </a:spcAft>
              <a:buNone/>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Dfefendant</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sold battery to 3 California companies for industrial use.</a:t>
            </a:r>
          </a:p>
          <a:p>
            <a:pPr marL="0" marR="0" indent="0">
              <a:spcBef>
                <a:spcPts val="0"/>
              </a:spcBef>
              <a:spcAft>
                <a:spcPts val="800"/>
              </a:spcAft>
              <a:buNone/>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Availment</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element satisfied, but no connection to Plaintiff’s claims. </a:t>
            </a:r>
          </a:p>
          <a:p>
            <a:pPr marL="0" marR="0" indent="0">
              <a:spcBef>
                <a:spcPts val="0"/>
              </a:spcBef>
              <a:spcAft>
                <a:spcPts val="800"/>
              </a:spcAft>
              <a:buNone/>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Defendant did not sell or market to consumers.</a:t>
            </a:r>
          </a:p>
          <a:p>
            <a:pPr marL="0" marR="0" indent="0">
              <a:spcBef>
                <a:spcPts val="0"/>
              </a:spcBef>
              <a:spcAft>
                <a:spcPts val="800"/>
              </a:spcAft>
              <a:buNone/>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Defendant is not subject to jurisdiction everywhere in product’s distribution chain. </a:t>
            </a:r>
          </a:p>
          <a:p>
            <a:pPr marL="0" marR="0" indent="0">
              <a:spcBef>
                <a:spcPts val="0"/>
              </a:spcBef>
              <a:spcAft>
                <a:spcPts val="800"/>
              </a:spcAft>
              <a:buNone/>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Issue is foreseeability.</a:t>
            </a:r>
          </a:p>
          <a:p>
            <a:endParaRPr lang="en-US" dirty="0"/>
          </a:p>
        </p:txBody>
      </p:sp>
    </p:spTree>
    <p:extLst>
      <p:ext uri="{BB962C8B-B14F-4D97-AF65-F5344CB8AC3E}">
        <p14:creationId xmlns:p14="http://schemas.microsoft.com/office/powerpoint/2010/main" val="11133687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CEAFF9B-61EF-5CB9-7F7E-5A3439C2B4FE}"/>
              </a:ext>
            </a:extLst>
          </p:cNvPr>
          <p:cNvSpPr>
            <a:spLocks noGrp="1"/>
          </p:cNvSpPr>
          <p:nvPr>
            <p:ph type="title"/>
          </p:nvPr>
        </p:nvSpPr>
        <p:spPr>
          <a:xfrm>
            <a:off x="686834" y="1153572"/>
            <a:ext cx="3200400" cy="4461163"/>
          </a:xfrm>
        </p:spPr>
        <p:txBody>
          <a:bodyPr>
            <a:normAutofit/>
          </a:bodyPr>
          <a:lstStyle/>
          <a:p>
            <a:r>
              <a:rPr lang="en-US" sz="3400" dirty="0">
                <a:solidFill>
                  <a:srgbClr val="FFFFFF"/>
                </a:solidFill>
              </a:rPr>
              <a:t>JURISDICITIONAL DISCOVERY</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B8C1539D-E8BF-7975-67CD-4A769FB1EA3A}"/>
              </a:ext>
            </a:extLst>
          </p:cNvPr>
          <p:cNvSpPr>
            <a:spLocks noGrp="1"/>
          </p:cNvSpPr>
          <p:nvPr>
            <p:ph idx="1"/>
          </p:nvPr>
        </p:nvSpPr>
        <p:spPr>
          <a:xfrm>
            <a:off x="4447308" y="591344"/>
            <a:ext cx="6906491" cy="5585619"/>
          </a:xfrm>
        </p:spPr>
        <p:txBody>
          <a:bodyPr anchor="ctr">
            <a:normAutofit/>
          </a:bodyPr>
          <a:lstStyle/>
          <a:p>
            <a:pPr marL="0" marR="0" indent="0">
              <a:spcBef>
                <a:spcPts val="0"/>
              </a:spcBef>
              <a:spcAft>
                <a:spcPts val="800"/>
              </a:spcAft>
              <a:buNone/>
            </a:pPr>
            <a:r>
              <a:rPr lang="en-US" sz="1800" b="1" i="1" kern="100" dirty="0">
                <a:effectLst/>
                <a:latin typeface="Calibri" panose="020F0502020204030204" pitchFamily="34" charset="0"/>
                <a:ea typeface="Calibri" panose="020F0502020204030204" pitchFamily="34" charset="0"/>
                <a:cs typeface="Times New Roman" panose="02020603050405020304" pitchFamily="18" charset="0"/>
              </a:rPr>
              <a:t>Preciado v. Freightliner Custom Chassis Corp</a:t>
            </a:r>
            <a:r>
              <a:rPr lang="en-US" sz="1800" i="1"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(2023) 87 C.A.5th 964 </a:t>
            </a:r>
          </a:p>
          <a:p>
            <a:pPr marL="0" marR="0" indent="0">
              <a:spcBef>
                <a:spcPts val="0"/>
              </a:spcBef>
              <a:spcAft>
                <a:spcPts val="800"/>
              </a:spcAft>
              <a:buNone/>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Discretion to allow jurisdictional discovery if P shows it “is likely to lead to the production of evidence of facts establishing jurisdiction” </a:t>
            </a:r>
          </a:p>
          <a:p>
            <a:pPr marL="0" marR="0" indent="0">
              <a:spcBef>
                <a:spcPts val="0"/>
              </a:spcBef>
              <a:spcAft>
                <a:spcPts val="800"/>
              </a:spcAft>
              <a:buNone/>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Discovery properly denied: P did not identify specific areas of inquiry; P had not served discovery in 6 months after motion to quash was filed</a:t>
            </a:r>
          </a:p>
          <a:p>
            <a:endParaRPr lang="en-US" dirty="0"/>
          </a:p>
        </p:txBody>
      </p:sp>
    </p:spTree>
    <p:extLst>
      <p:ext uri="{BB962C8B-B14F-4D97-AF65-F5344CB8AC3E}">
        <p14:creationId xmlns:p14="http://schemas.microsoft.com/office/powerpoint/2010/main" val="36132571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EA8D873-E530-6ECB-B94F-DEDEC3525241}"/>
              </a:ext>
            </a:extLst>
          </p:cNvPr>
          <p:cNvSpPr>
            <a:spLocks noGrp="1"/>
          </p:cNvSpPr>
          <p:nvPr>
            <p:ph type="title"/>
          </p:nvPr>
        </p:nvSpPr>
        <p:spPr>
          <a:xfrm>
            <a:off x="686834" y="1153572"/>
            <a:ext cx="3200400" cy="4461163"/>
          </a:xfrm>
        </p:spPr>
        <p:txBody>
          <a:bodyPr>
            <a:normAutofit/>
          </a:bodyPr>
          <a:lstStyle/>
          <a:p>
            <a:r>
              <a:rPr lang="en-US">
                <a:solidFill>
                  <a:srgbClr val="FFFFFF"/>
                </a:solidFill>
              </a:rPr>
              <a:t>LEMON LAW CASES AT THE SUPREME COURT	</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2B08BC26-8362-FBAA-3122-9F0FE1751BB4}"/>
              </a:ext>
            </a:extLst>
          </p:cNvPr>
          <p:cNvSpPr>
            <a:spLocks noGrp="1"/>
          </p:cNvSpPr>
          <p:nvPr>
            <p:ph idx="1"/>
          </p:nvPr>
        </p:nvSpPr>
        <p:spPr>
          <a:xfrm>
            <a:off x="4447308" y="591344"/>
            <a:ext cx="6906491" cy="5585619"/>
          </a:xfrm>
        </p:spPr>
        <p:txBody>
          <a:bodyPr anchor="ctr">
            <a:normAutofit/>
          </a:bodyPr>
          <a:lstStyle/>
          <a:p>
            <a:pPr marL="0" marR="0" indent="0">
              <a:spcBef>
                <a:spcPts val="0"/>
              </a:spcBef>
              <a:spcAft>
                <a:spcPts val="800"/>
              </a:spcAft>
              <a:buNone/>
            </a:pPr>
            <a:r>
              <a:rPr lang="en-US" sz="2200" b="1" i="1" kern="100" dirty="0" err="1">
                <a:effectLst/>
                <a:latin typeface="Calibri" panose="020F0502020204030204" pitchFamily="34" charset="0"/>
                <a:ea typeface="Calibri" panose="020F0502020204030204" pitchFamily="34" charset="0"/>
                <a:cs typeface="Times New Roman" panose="02020603050405020304" pitchFamily="18" charset="0"/>
              </a:rPr>
              <a:t>Dhital</a:t>
            </a:r>
            <a:r>
              <a:rPr lang="en-US" sz="2200" b="1" i="1" kern="100" dirty="0">
                <a:effectLst/>
                <a:latin typeface="Calibri" panose="020F0502020204030204" pitchFamily="34" charset="0"/>
                <a:ea typeface="Calibri" panose="020F0502020204030204" pitchFamily="34" charset="0"/>
                <a:cs typeface="Times New Roman" panose="02020603050405020304" pitchFamily="18" charset="0"/>
              </a:rPr>
              <a:t> v. Nissan </a:t>
            </a:r>
            <a:r>
              <a:rPr lang="en-US" sz="2200" kern="100" dirty="0">
                <a:effectLst/>
                <a:latin typeface="Calibri" panose="020F0502020204030204" pitchFamily="34" charset="0"/>
                <a:ea typeface="Calibri" panose="020F0502020204030204" pitchFamily="34" charset="0"/>
                <a:cs typeface="Times New Roman" panose="02020603050405020304" pitchFamily="18" charset="0"/>
              </a:rPr>
              <a:t>(2022) 84 C.A.5th 828 </a:t>
            </a:r>
          </a:p>
          <a:p>
            <a:pPr marL="0" marR="0" indent="0">
              <a:spcBef>
                <a:spcPts val="0"/>
              </a:spcBef>
              <a:spcAft>
                <a:spcPts val="800"/>
              </a:spcAft>
              <a:buNone/>
            </a:pPr>
            <a:r>
              <a:rPr lang="en-US" sz="2200" kern="100" dirty="0">
                <a:effectLst/>
                <a:latin typeface="Calibri" panose="020F0502020204030204" pitchFamily="34" charset="0"/>
                <a:ea typeface="Calibri" panose="020F0502020204030204" pitchFamily="34" charset="0"/>
                <a:cs typeface="Times New Roman" panose="02020603050405020304" pitchFamily="18" charset="0"/>
              </a:rPr>
              <a:t>• Does economic loss rule bar claim for fraudulent inducement by concealment of vehicle purchase?  </a:t>
            </a:r>
          </a:p>
          <a:p>
            <a:pPr marL="0" marR="0" indent="0">
              <a:spcBef>
                <a:spcPts val="0"/>
              </a:spcBef>
              <a:spcAft>
                <a:spcPts val="800"/>
              </a:spcAft>
              <a:buNone/>
            </a:pPr>
            <a:r>
              <a:rPr lang="en-US" sz="2200" b="1" i="1" kern="100" dirty="0" err="1">
                <a:effectLst/>
                <a:latin typeface="Calibri" panose="020F0502020204030204" pitchFamily="34" charset="0"/>
                <a:ea typeface="Calibri" panose="020F0502020204030204" pitchFamily="34" charset="0"/>
                <a:cs typeface="Times New Roman" panose="02020603050405020304" pitchFamily="18" charset="0"/>
              </a:rPr>
              <a:t>Rattagan</a:t>
            </a:r>
            <a:r>
              <a:rPr lang="en-US" sz="2200" b="1" i="1" kern="100" dirty="0">
                <a:effectLst/>
                <a:latin typeface="Calibri" panose="020F0502020204030204" pitchFamily="34" charset="0"/>
                <a:ea typeface="Calibri" panose="020F0502020204030204" pitchFamily="34" charset="0"/>
                <a:cs typeface="Times New Roman" panose="02020603050405020304" pitchFamily="18" charset="0"/>
              </a:rPr>
              <a:t> v. Uber </a:t>
            </a:r>
            <a:r>
              <a:rPr lang="en-US" sz="2200" kern="100" dirty="0">
                <a:effectLst/>
                <a:latin typeface="Calibri" panose="020F0502020204030204" pitchFamily="34" charset="0"/>
                <a:ea typeface="Calibri" panose="020F0502020204030204" pitchFamily="34" charset="0"/>
                <a:cs typeface="Times New Roman" panose="02020603050405020304" pitchFamily="18" charset="0"/>
              </a:rPr>
              <a:t>(9th Cir. 2021) 19 F.4th 1188 </a:t>
            </a:r>
          </a:p>
          <a:p>
            <a:pPr marL="0" marR="0" indent="0">
              <a:spcBef>
                <a:spcPts val="0"/>
              </a:spcBef>
              <a:spcAft>
                <a:spcPts val="800"/>
              </a:spcAft>
              <a:buNone/>
            </a:pPr>
            <a:r>
              <a:rPr lang="en-US" sz="2200" kern="100" dirty="0">
                <a:effectLst/>
                <a:latin typeface="Calibri" panose="020F0502020204030204" pitchFamily="34" charset="0"/>
                <a:ea typeface="Calibri" panose="020F0502020204030204" pitchFamily="34" charset="0"/>
                <a:cs typeface="Times New Roman" panose="02020603050405020304" pitchFamily="18" charset="0"/>
              </a:rPr>
              <a:t>• Does economic loss rule bar claim for fraudulent concealment during contract performance?  </a:t>
            </a:r>
          </a:p>
          <a:p>
            <a:pPr marL="0" marR="0" indent="0">
              <a:spcBef>
                <a:spcPts val="0"/>
              </a:spcBef>
              <a:spcAft>
                <a:spcPts val="800"/>
              </a:spcAft>
              <a:buNone/>
            </a:pPr>
            <a:r>
              <a:rPr lang="en-US" sz="2200" b="1" i="1" kern="100" dirty="0">
                <a:effectLst/>
                <a:latin typeface="Calibri" panose="020F0502020204030204" pitchFamily="34" charset="0"/>
                <a:ea typeface="Calibri" panose="020F0502020204030204" pitchFamily="34" charset="0"/>
                <a:cs typeface="Times New Roman" panose="02020603050405020304" pitchFamily="18" charset="0"/>
              </a:rPr>
              <a:t>Rodriguez v. FCA </a:t>
            </a:r>
            <a:r>
              <a:rPr lang="en-US" sz="2200" kern="100" dirty="0">
                <a:effectLst/>
                <a:latin typeface="Calibri" panose="020F0502020204030204" pitchFamily="34" charset="0"/>
                <a:ea typeface="Calibri" panose="020F0502020204030204" pitchFamily="34" charset="0"/>
                <a:cs typeface="Times New Roman" panose="02020603050405020304" pitchFamily="18" charset="0"/>
              </a:rPr>
              <a:t>(2022) 77 C.A.5th 209 </a:t>
            </a:r>
          </a:p>
          <a:p>
            <a:pPr marL="0" marR="0" indent="0">
              <a:spcBef>
                <a:spcPts val="0"/>
              </a:spcBef>
              <a:spcAft>
                <a:spcPts val="800"/>
              </a:spcAft>
              <a:buNone/>
            </a:pPr>
            <a:r>
              <a:rPr lang="en-US" sz="2200" kern="100" dirty="0">
                <a:effectLst/>
                <a:latin typeface="Calibri" panose="020F0502020204030204" pitchFamily="34" charset="0"/>
                <a:ea typeface="Calibri" panose="020F0502020204030204" pitchFamily="34" charset="0"/>
                <a:cs typeface="Times New Roman" panose="02020603050405020304" pitchFamily="18" charset="0"/>
              </a:rPr>
              <a:t>• Does Song Beverly Act apply to sale of used cars with unexpired warranties?</a:t>
            </a:r>
          </a:p>
          <a:p>
            <a:pPr marL="0" marR="0" indent="0">
              <a:spcBef>
                <a:spcPts val="0"/>
              </a:spcBef>
              <a:spcAft>
                <a:spcPts val="800"/>
              </a:spcAft>
              <a:buNone/>
            </a:pPr>
            <a:r>
              <a:rPr lang="en-US" sz="2200" b="1" i="1" kern="100" dirty="0">
                <a:latin typeface="Calibri" panose="020F0502020204030204" pitchFamily="34" charset="0"/>
                <a:ea typeface="Calibri" panose="020F0502020204030204" pitchFamily="34" charset="0"/>
                <a:cs typeface="Times New Roman" panose="02020603050405020304" pitchFamily="18" charset="0"/>
              </a:rPr>
              <a:t>Ochoa v. Ford Motor Company </a:t>
            </a:r>
            <a:r>
              <a:rPr lang="en-US" sz="2200" kern="100" dirty="0">
                <a:latin typeface="Calibri" panose="020F0502020204030204" pitchFamily="34" charset="0"/>
                <a:ea typeface="Calibri" panose="020F0502020204030204" pitchFamily="34" charset="0"/>
                <a:cs typeface="Times New Roman" panose="02020603050405020304" pitchFamily="18" charset="0"/>
              </a:rPr>
              <a:t>(2023) 89 Cal.App.5</a:t>
            </a:r>
            <a:r>
              <a:rPr lang="en-US" sz="2200" kern="100" baseline="30000" dirty="0">
                <a:latin typeface="Calibri" panose="020F0502020204030204" pitchFamily="34" charset="0"/>
                <a:ea typeface="Calibri" panose="020F0502020204030204" pitchFamily="34" charset="0"/>
                <a:cs typeface="Times New Roman" panose="02020603050405020304" pitchFamily="18" charset="0"/>
              </a:rPr>
              <a:t>th</a:t>
            </a:r>
            <a:r>
              <a:rPr lang="en-US" sz="2200" kern="100" dirty="0">
                <a:latin typeface="Calibri" panose="020F0502020204030204" pitchFamily="34" charset="0"/>
                <a:ea typeface="Calibri" panose="020F0502020204030204" pitchFamily="34" charset="0"/>
                <a:cs typeface="Times New Roman" panose="02020603050405020304" pitchFamily="18" charset="0"/>
              </a:rPr>
              <a:t> 1324</a:t>
            </a:r>
          </a:p>
          <a:p>
            <a:pPr>
              <a:spcBef>
                <a:spcPts val="0"/>
              </a:spcBef>
              <a:spcAft>
                <a:spcPts val="800"/>
              </a:spcAft>
            </a:pPr>
            <a:r>
              <a:rPr lang="en-US" sz="2200" kern="100" dirty="0">
                <a:effectLst/>
                <a:latin typeface="Calibri" panose="020F0502020204030204" pitchFamily="34" charset="0"/>
                <a:ea typeface="Calibri" panose="020F0502020204030204" pitchFamily="34" charset="0"/>
                <a:cs typeface="Times New Roman" panose="02020603050405020304" pitchFamily="18" charset="0"/>
              </a:rPr>
              <a:t>Can a manufact</a:t>
            </a:r>
            <a:r>
              <a:rPr lang="en-US" sz="2200" kern="100" dirty="0">
                <a:latin typeface="Calibri" panose="020F0502020204030204" pitchFamily="34" charset="0"/>
                <a:ea typeface="Calibri" panose="020F0502020204030204" pitchFamily="34" charset="0"/>
                <a:cs typeface="Times New Roman" panose="02020603050405020304" pitchFamily="18" charset="0"/>
              </a:rPr>
              <a:t>urer who is not a party to vehicle sale contract containing an arbitration clause enforce the arbitration clause on an estoppel or third-party beneficiary theory?</a:t>
            </a:r>
            <a:endParaRPr lang="en-US" sz="22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2200" dirty="0"/>
          </a:p>
        </p:txBody>
      </p:sp>
    </p:spTree>
    <p:extLst>
      <p:ext uri="{BB962C8B-B14F-4D97-AF65-F5344CB8AC3E}">
        <p14:creationId xmlns:p14="http://schemas.microsoft.com/office/powerpoint/2010/main" val="39449504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A7803BC-0FEF-0941-FD76-4602DFAB4565}"/>
              </a:ext>
            </a:extLst>
          </p:cNvPr>
          <p:cNvSpPr>
            <a:spLocks noGrp="1"/>
          </p:cNvSpPr>
          <p:nvPr>
            <p:ph type="title"/>
          </p:nvPr>
        </p:nvSpPr>
        <p:spPr>
          <a:xfrm>
            <a:off x="686834" y="1153572"/>
            <a:ext cx="3200400" cy="4461163"/>
          </a:xfrm>
        </p:spPr>
        <p:txBody>
          <a:bodyPr>
            <a:normAutofit/>
          </a:bodyPr>
          <a:lstStyle/>
          <a:p>
            <a:r>
              <a:rPr lang="en-US">
                <a:solidFill>
                  <a:srgbClr val="FFFFFF"/>
                </a:solidFill>
              </a:rPr>
              <a:t>Jury Selection – AB 3070	</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A20D330A-7425-7EE0-0AF5-2F432F9D024F}"/>
              </a:ext>
            </a:extLst>
          </p:cNvPr>
          <p:cNvSpPr>
            <a:spLocks noGrp="1"/>
          </p:cNvSpPr>
          <p:nvPr>
            <p:ph idx="1"/>
          </p:nvPr>
        </p:nvSpPr>
        <p:spPr>
          <a:xfrm>
            <a:off x="4447308" y="591344"/>
            <a:ext cx="6906491" cy="5585619"/>
          </a:xfrm>
        </p:spPr>
        <p:txBody>
          <a:bodyPr anchor="ctr">
            <a:normAutofit/>
          </a:bodyPr>
          <a:lstStyle/>
          <a:p>
            <a:r>
              <a:rPr lang="en-US" sz="2200" dirty="0"/>
              <a:t>CCP Section 231.7 became effective 1/1/2022 for criminal trials and established new standards and procedures for policing the problem of the historical use of peremptory juror challenges to restrict jury participation by “cognizable groups” (i.e. African Americans, Latinos, and other people of color.) </a:t>
            </a:r>
          </a:p>
          <a:p>
            <a:r>
              <a:rPr lang="en-US" sz="2200" dirty="0"/>
              <a:t>The statute creates an objective standard and reduces the showing required to “substantial likelihood” which is less than a preponderance of the evidence.</a:t>
            </a:r>
          </a:p>
          <a:p>
            <a:r>
              <a:rPr lang="en-US" sz="2200" dirty="0"/>
              <a:t>Creates a list of presumptively invalid reasons and places the burden on the challenging party to overcome the presumption by clear and convincing evidence. </a:t>
            </a:r>
          </a:p>
          <a:p>
            <a:r>
              <a:rPr lang="en-US" sz="2200" dirty="0"/>
              <a:t>The provisions of this statute will apply to civil trials beginning 1/1/2026.</a:t>
            </a:r>
          </a:p>
          <a:p>
            <a:endParaRPr lang="en-US" sz="2200" dirty="0"/>
          </a:p>
        </p:txBody>
      </p:sp>
    </p:spTree>
    <p:extLst>
      <p:ext uri="{BB962C8B-B14F-4D97-AF65-F5344CB8AC3E}">
        <p14:creationId xmlns:p14="http://schemas.microsoft.com/office/powerpoint/2010/main" val="18972464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9BDB7-2134-468E-9725-B904F4E364E5}"/>
              </a:ext>
            </a:extLst>
          </p:cNvPr>
          <p:cNvSpPr>
            <a:spLocks noGrp="1"/>
          </p:cNvSpPr>
          <p:nvPr>
            <p:ph type="ctrTitle"/>
          </p:nvPr>
        </p:nvSpPr>
        <p:spPr>
          <a:xfrm>
            <a:off x="1109980" y="4206240"/>
            <a:ext cx="9966960" cy="1325880"/>
          </a:xfrm>
        </p:spPr>
        <p:txBody>
          <a:bodyPr>
            <a:normAutofit/>
          </a:bodyPr>
          <a:lstStyle/>
          <a:p>
            <a:r>
              <a:rPr lang="en-US" sz="6600" dirty="0">
                <a:solidFill>
                  <a:schemeClr val="tx1"/>
                </a:solidFill>
                <a:latin typeface="Georgia" panose="02040502050405020303" pitchFamily="18" charset="0"/>
              </a:rPr>
              <a:t>Family Law</a:t>
            </a:r>
          </a:p>
        </p:txBody>
      </p:sp>
      <p:sp>
        <p:nvSpPr>
          <p:cNvPr id="3" name="Subtitle 2">
            <a:extLst>
              <a:ext uri="{FF2B5EF4-FFF2-40B4-BE49-F238E27FC236}">
                <a16:creationId xmlns:a16="http://schemas.microsoft.com/office/drawing/2014/main" id="{A234002C-587E-4F0F-A9CB-5B4EE2AB9218}"/>
              </a:ext>
            </a:extLst>
          </p:cNvPr>
          <p:cNvSpPr>
            <a:spLocks noGrp="1"/>
          </p:cNvSpPr>
          <p:nvPr>
            <p:ph type="subTitle" idx="1"/>
          </p:nvPr>
        </p:nvSpPr>
        <p:spPr>
          <a:xfrm>
            <a:off x="1709530" y="5596128"/>
            <a:ext cx="8767860" cy="557784"/>
          </a:xfrm>
        </p:spPr>
        <p:txBody>
          <a:bodyPr>
            <a:normAutofit/>
          </a:bodyPr>
          <a:lstStyle/>
          <a:p>
            <a:r>
              <a:rPr lang="en-US" sz="2000" dirty="0">
                <a:solidFill>
                  <a:schemeClr val="tx1"/>
                </a:solidFill>
                <a:latin typeface="Georgia" panose="02040502050405020303" pitchFamily="18" charset="0"/>
              </a:rPr>
              <a:t>Comm. Kenneth R. McDaniel</a:t>
            </a:r>
          </a:p>
        </p:txBody>
      </p:sp>
      <p:pic>
        <p:nvPicPr>
          <p:cNvPr id="5" name="Picture 4" descr="A close up of a green field">
            <a:extLst>
              <a:ext uri="{FF2B5EF4-FFF2-40B4-BE49-F238E27FC236}">
                <a16:creationId xmlns:a16="http://schemas.microsoft.com/office/drawing/2014/main" id="{4E312030-0DC2-4F76-9D84-36063902EC4D}"/>
              </a:ext>
            </a:extLst>
          </p:cNvPr>
          <p:cNvPicPr>
            <a:picLocks noChangeAspect="1"/>
          </p:cNvPicPr>
          <p:nvPr/>
        </p:nvPicPr>
        <p:blipFill rotWithShape="1">
          <a:blip r:embed="rId2"/>
          <a:srcRect t="21867" r="1" b="29770"/>
          <a:stretch/>
        </p:blipFill>
        <p:spPr>
          <a:xfrm>
            <a:off x="243840" y="256540"/>
            <a:ext cx="11704320" cy="3764276"/>
          </a:xfrm>
          <a:prstGeom prst="rect">
            <a:avLst/>
          </a:prstGeom>
        </p:spPr>
      </p:pic>
    </p:spTree>
    <p:extLst>
      <p:ext uri="{BB962C8B-B14F-4D97-AF65-F5344CB8AC3E}">
        <p14:creationId xmlns:p14="http://schemas.microsoft.com/office/powerpoint/2010/main" val="4070639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431F111-EDF3-0ABD-07BF-87278FCEF57A}"/>
              </a:ext>
            </a:extLst>
          </p:cNvPr>
          <p:cNvSpPr>
            <a:spLocks noGrp="1"/>
          </p:cNvSpPr>
          <p:nvPr>
            <p:ph type="ctrTitle"/>
          </p:nvPr>
        </p:nvSpPr>
        <p:spPr/>
        <p:txBody>
          <a:bodyPr>
            <a:normAutofit fontScale="90000"/>
          </a:bodyPr>
          <a:lstStyle/>
          <a:p>
            <a:r>
              <a:rPr lang="en-US" dirty="0">
                <a:solidFill>
                  <a:schemeClr val="tx1"/>
                </a:solidFill>
                <a:latin typeface="Georgia" panose="02040502050405020303" pitchFamily="18" charset="0"/>
              </a:rPr>
              <a:t>IRMO CD and GD</a:t>
            </a:r>
            <a:br>
              <a:rPr lang="en-US" dirty="0">
                <a:solidFill>
                  <a:schemeClr val="tx1"/>
                </a:solidFill>
                <a:latin typeface="Georgia" panose="02040502050405020303" pitchFamily="18" charset="0"/>
              </a:rPr>
            </a:br>
            <a:r>
              <a:rPr lang="en-US" dirty="0">
                <a:solidFill>
                  <a:schemeClr val="tx1"/>
                </a:solidFill>
                <a:latin typeface="Georgia" panose="02040502050405020303" pitchFamily="18" charset="0"/>
              </a:rPr>
              <a:t>(2023) </a:t>
            </a:r>
            <a:br>
              <a:rPr lang="en-US" dirty="0">
                <a:solidFill>
                  <a:schemeClr val="tx1"/>
                </a:solidFill>
                <a:latin typeface="Georgia" panose="02040502050405020303" pitchFamily="18" charset="0"/>
              </a:rPr>
            </a:br>
            <a:r>
              <a:rPr lang="en-US" dirty="0">
                <a:solidFill>
                  <a:schemeClr val="tx1"/>
                </a:solidFill>
                <a:latin typeface="Georgia" panose="02040502050405020303" pitchFamily="18" charset="0"/>
              </a:rPr>
              <a:t>2d Civil No. B323428</a:t>
            </a:r>
          </a:p>
        </p:txBody>
      </p:sp>
      <p:sp>
        <p:nvSpPr>
          <p:cNvPr id="5" name="Subtitle 4">
            <a:extLst>
              <a:ext uri="{FF2B5EF4-FFF2-40B4-BE49-F238E27FC236}">
                <a16:creationId xmlns:a16="http://schemas.microsoft.com/office/drawing/2014/main" id="{04BDD4D0-EA32-B641-CA56-F9E8E1510215}"/>
              </a:ext>
            </a:extLst>
          </p:cNvPr>
          <p:cNvSpPr>
            <a:spLocks noGrp="1"/>
          </p:cNvSpPr>
          <p:nvPr>
            <p:ph type="subTitle" idx="1"/>
          </p:nvPr>
        </p:nvSpPr>
        <p:spPr/>
        <p:txBody>
          <a:bodyPr/>
          <a:lstStyle/>
          <a:p>
            <a:endParaRPr lang="en-US" dirty="0">
              <a:solidFill>
                <a:schemeClr val="tx1"/>
              </a:solidFill>
              <a:latin typeface="Georgia" panose="02040502050405020303" pitchFamily="18" charset="0"/>
            </a:endParaRPr>
          </a:p>
          <a:p>
            <a:r>
              <a:rPr lang="en-US" dirty="0">
                <a:solidFill>
                  <a:schemeClr val="tx1"/>
                </a:solidFill>
                <a:latin typeface="Georgia" panose="02040502050405020303" pitchFamily="18" charset="0"/>
              </a:rPr>
              <a:t>Issued on September 12, 2023</a:t>
            </a:r>
          </a:p>
          <a:p>
            <a:r>
              <a:rPr lang="en-US" dirty="0">
                <a:solidFill>
                  <a:schemeClr val="tx1"/>
                </a:solidFill>
                <a:latin typeface="Georgia" panose="02040502050405020303" pitchFamily="18" charset="0"/>
              </a:rPr>
              <a:t>Second District, Division Six</a:t>
            </a:r>
          </a:p>
        </p:txBody>
      </p:sp>
    </p:spTree>
    <p:extLst>
      <p:ext uri="{BB962C8B-B14F-4D97-AF65-F5344CB8AC3E}">
        <p14:creationId xmlns:p14="http://schemas.microsoft.com/office/powerpoint/2010/main" val="36196020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578A52D-2496-4956-A9A4-EA5C38B2F1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999"/>
          </a:xfrm>
          <a:prstGeom prst="rect">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6" name="Rectangle 5">
            <a:extLst>
              <a:ext uri="{FF2B5EF4-FFF2-40B4-BE49-F238E27FC236}">
                <a16:creationId xmlns:a16="http://schemas.microsoft.com/office/drawing/2014/main" id="{9809C8E2-EF9B-4E0B-A17E-836DE0508E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8533" cy="1886373"/>
          </a:xfrm>
          <a:prstGeom prst="rect">
            <a:avLst/>
          </a:pr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2" name="Title 1">
            <a:extLst>
              <a:ext uri="{FF2B5EF4-FFF2-40B4-BE49-F238E27FC236}">
                <a16:creationId xmlns:a16="http://schemas.microsoft.com/office/drawing/2014/main" id="{B8AEDDF9-98B8-41C2-FD70-441862206DF9}"/>
              </a:ext>
            </a:extLst>
          </p:cNvPr>
          <p:cNvSpPr>
            <a:spLocks noGrp="1"/>
          </p:cNvSpPr>
          <p:nvPr>
            <p:ph type="title"/>
          </p:nvPr>
        </p:nvSpPr>
        <p:spPr>
          <a:xfrm>
            <a:off x="1143000" y="609600"/>
            <a:ext cx="9875520" cy="1356360"/>
          </a:xfrm>
        </p:spPr>
        <p:txBody>
          <a:bodyPr>
            <a:normAutofit/>
          </a:bodyPr>
          <a:lstStyle/>
          <a:p>
            <a:r>
              <a:rPr kumimoji="0" lang="en-US" sz="6500" b="1" i="0" u="none" strike="noStrike" kern="1200" cap="all" spc="0" normalizeH="0" baseline="0" noProof="0" dirty="0">
                <a:ln>
                  <a:noFill/>
                </a:ln>
                <a:solidFill>
                  <a:srgbClr val="000000"/>
                </a:solidFill>
                <a:effectLst/>
                <a:uLnTx/>
                <a:uFillTx/>
                <a:latin typeface="Georgia" panose="02040502050405020303" pitchFamily="18" charset="0"/>
                <a:ea typeface="+mj-ea"/>
                <a:cs typeface="+mj-cs"/>
              </a:rPr>
              <a:t>IRMO CD and GD</a:t>
            </a:r>
            <a:endParaRPr lang="en-US" dirty="0">
              <a:solidFill>
                <a:srgbClr val="FFFFFF"/>
              </a:solidFill>
            </a:endParaRPr>
          </a:p>
        </p:txBody>
      </p:sp>
      <p:sp useBgFill="1">
        <p:nvSpPr>
          <p:cNvPr id="7" name="Rectangle 6">
            <a:extLst>
              <a:ext uri="{FF2B5EF4-FFF2-40B4-BE49-F238E27FC236}">
                <a16:creationId xmlns:a16="http://schemas.microsoft.com/office/drawing/2014/main" id="{61EB557E-621E-4254-B750-85274C5F4D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29841"/>
            <a:ext cx="12192000" cy="432815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3" name="Content Placeholder 2">
            <a:extLst>
              <a:ext uri="{FF2B5EF4-FFF2-40B4-BE49-F238E27FC236}">
                <a16:creationId xmlns:a16="http://schemas.microsoft.com/office/drawing/2014/main" id="{CE58DF9B-DD2C-0F1A-89E3-2091AD38FCCD}"/>
              </a:ext>
            </a:extLst>
          </p:cNvPr>
          <p:cNvSpPr>
            <a:spLocks noGrp="1"/>
          </p:cNvSpPr>
          <p:nvPr>
            <p:ph idx="1"/>
          </p:nvPr>
        </p:nvSpPr>
        <p:spPr>
          <a:xfrm>
            <a:off x="1143000" y="2852530"/>
            <a:ext cx="9872871" cy="3243469"/>
          </a:xfrm>
        </p:spPr>
        <p:txBody>
          <a:bodyPr>
            <a:normAutofit lnSpcReduction="10000"/>
          </a:bodyPr>
          <a:lstStyle/>
          <a:p>
            <a:pPr marL="0" marR="0" lvl="0" indent="0" defTabSz="457200" rtl="0" eaLnBrk="1" fontAlgn="auto" latinLnBrk="0" hangingPunct="1">
              <a:spcBef>
                <a:spcPts val="0"/>
              </a:spcBef>
              <a:spcAft>
                <a:spcPts val="0"/>
              </a:spcAft>
              <a:buClrTx/>
              <a:buSzTx/>
              <a:buFontTx/>
              <a:buNone/>
              <a:tabLst/>
              <a:defRPr/>
            </a:pPr>
            <a:r>
              <a:rPr kumimoji="0" lang="en-US" sz="1700" b="1" i="0" u="none" strike="noStrike" kern="1200" cap="none" spc="0" normalizeH="0" baseline="0" noProof="0" dirty="0">
                <a:ln>
                  <a:noFill/>
                </a:ln>
                <a:solidFill>
                  <a:schemeClr val="tx1"/>
                </a:solidFill>
                <a:effectLst/>
                <a:uLnTx/>
                <a:uFillTx/>
                <a:latin typeface="Georgia" panose="02040502050405020303" pitchFamily="18" charset="0"/>
                <a:ea typeface="+mn-ea"/>
                <a:cs typeface="+mn-cs"/>
              </a:rPr>
              <a:t>- Related Ruling issued by COA on September 11, 2023 re: sexual abuse allegations</a:t>
            </a:r>
          </a:p>
          <a:p>
            <a:pPr marL="0" marR="0" lvl="0" indent="0" defTabSz="457200" rtl="0" eaLnBrk="1" fontAlgn="auto" latinLnBrk="0" hangingPunct="1">
              <a:spcBef>
                <a:spcPts val="0"/>
              </a:spcBef>
              <a:spcAft>
                <a:spcPts val="0"/>
              </a:spcAft>
              <a:buClrTx/>
              <a:buSzTx/>
              <a:buFontTx/>
              <a:buNone/>
              <a:tabLst/>
              <a:defRPr/>
            </a:pPr>
            <a:endParaRPr kumimoji="0" lang="en-US" sz="1700" b="1" i="0" u="none" strike="noStrike" kern="1200" cap="none" spc="0" normalizeH="0" baseline="0" noProof="0" dirty="0">
              <a:ln>
                <a:noFill/>
              </a:ln>
              <a:solidFill>
                <a:schemeClr val="tx1"/>
              </a:solidFill>
              <a:effectLst/>
              <a:uLnTx/>
              <a:uFillTx/>
              <a:latin typeface="Georgia" panose="02040502050405020303" pitchFamily="18" charset="0"/>
              <a:ea typeface="+mn-ea"/>
              <a:cs typeface="+mn-cs"/>
            </a:endParaRPr>
          </a:p>
          <a:p>
            <a:pPr marL="0" marR="0" lvl="0" indent="0" defTabSz="457200" rtl="0" eaLnBrk="1" fontAlgn="auto" latinLnBrk="0" hangingPunct="1">
              <a:spcBef>
                <a:spcPts val="0"/>
              </a:spcBef>
              <a:spcAft>
                <a:spcPts val="0"/>
              </a:spcAft>
              <a:buClrTx/>
              <a:buSzTx/>
              <a:buFontTx/>
              <a:buNone/>
              <a:tabLst/>
              <a:defRPr/>
            </a:pPr>
            <a:r>
              <a:rPr kumimoji="0" lang="en-US" sz="1700" b="1" i="0" u="none" strike="noStrike" kern="1200" cap="none" spc="0" normalizeH="0" baseline="0" noProof="0" dirty="0">
                <a:ln>
                  <a:noFill/>
                </a:ln>
                <a:solidFill>
                  <a:schemeClr val="tx1"/>
                </a:solidFill>
                <a:effectLst/>
                <a:uLnTx/>
                <a:uFillTx/>
                <a:latin typeface="Georgia" panose="02040502050405020303" pitchFamily="18" charset="0"/>
                <a:ea typeface="+mn-ea"/>
                <a:cs typeface="+mn-cs"/>
              </a:rPr>
              <a:t>- W was awarded sole legal custody of children in prior custody litigation</a:t>
            </a:r>
          </a:p>
          <a:p>
            <a:pPr marL="0" marR="0" lvl="0" indent="0" defTabSz="457200" rtl="0" eaLnBrk="1" fontAlgn="auto" latinLnBrk="0" hangingPunct="1">
              <a:spcBef>
                <a:spcPts val="0"/>
              </a:spcBef>
              <a:spcAft>
                <a:spcPts val="0"/>
              </a:spcAft>
              <a:buClrTx/>
              <a:buSzTx/>
              <a:buFontTx/>
              <a:buNone/>
              <a:tabLst/>
              <a:defRPr/>
            </a:pPr>
            <a:endParaRPr kumimoji="0" lang="en-US" sz="1700" b="1" i="0" u="none" strike="noStrike" kern="1200" cap="none" spc="0" normalizeH="0" baseline="0" noProof="0" dirty="0">
              <a:ln>
                <a:noFill/>
              </a:ln>
              <a:solidFill>
                <a:schemeClr val="tx1"/>
              </a:solidFill>
              <a:effectLst/>
              <a:uLnTx/>
              <a:uFillTx/>
              <a:latin typeface="Georgia" panose="02040502050405020303" pitchFamily="18" charset="0"/>
              <a:ea typeface="+mn-ea"/>
              <a:cs typeface="+mn-cs"/>
            </a:endParaRPr>
          </a:p>
          <a:p>
            <a:pPr marL="0" marR="0" lvl="0" indent="0" defTabSz="457200" rtl="0" eaLnBrk="1" fontAlgn="auto" latinLnBrk="0" hangingPunct="1">
              <a:spcBef>
                <a:spcPts val="0"/>
              </a:spcBef>
              <a:spcAft>
                <a:spcPts val="0"/>
              </a:spcAft>
              <a:buClrTx/>
              <a:buSzTx/>
              <a:buFontTx/>
              <a:buNone/>
              <a:tabLst/>
              <a:defRPr/>
            </a:pPr>
            <a:r>
              <a:rPr lang="en-US" sz="1700" b="1" dirty="0">
                <a:solidFill>
                  <a:schemeClr val="tx1"/>
                </a:solidFill>
                <a:latin typeface="Georgia" panose="02040502050405020303" pitchFamily="18" charset="0"/>
              </a:rPr>
              <a:t>- W enrolled children in online homeschooling program</a:t>
            </a:r>
            <a:endParaRPr kumimoji="0" lang="en-US" sz="1700" b="1" i="0" u="none" strike="noStrike" kern="1200" cap="none" spc="0" normalizeH="0" baseline="0" noProof="0" dirty="0">
              <a:ln>
                <a:noFill/>
              </a:ln>
              <a:solidFill>
                <a:schemeClr val="tx1"/>
              </a:solidFill>
              <a:effectLst/>
              <a:uLnTx/>
              <a:uFillTx/>
              <a:latin typeface="Georgia" panose="02040502050405020303" pitchFamily="18" charset="0"/>
              <a:ea typeface="+mn-ea"/>
              <a:cs typeface="+mn-cs"/>
            </a:endParaRPr>
          </a:p>
          <a:p>
            <a:pPr marL="0" marR="0" lvl="0" indent="0" defTabSz="457200" rtl="0" eaLnBrk="1" fontAlgn="auto" latinLnBrk="0" hangingPunct="1">
              <a:spcBef>
                <a:spcPts val="0"/>
              </a:spcBef>
              <a:spcAft>
                <a:spcPts val="0"/>
              </a:spcAft>
              <a:buClrTx/>
              <a:buSzTx/>
              <a:buFontTx/>
              <a:buNone/>
              <a:tabLst/>
              <a:defRPr/>
            </a:pPr>
            <a:endParaRPr kumimoji="0" lang="en-US" sz="1700" b="1" i="0" u="none" strike="noStrike" kern="1200" cap="none" spc="0" normalizeH="0" baseline="0" noProof="0" dirty="0">
              <a:ln>
                <a:noFill/>
              </a:ln>
              <a:solidFill>
                <a:schemeClr val="tx1"/>
              </a:solidFill>
              <a:effectLst/>
              <a:uLnTx/>
              <a:uFillTx/>
              <a:latin typeface="Georgia" panose="02040502050405020303" pitchFamily="18" charset="0"/>
              <a:ea typeface="+mn-ea"/>
              <a:cs typeface="+mn-cs"/>
            </a:endParaRPr>
          </a:p>
          <a:p>
            <a:pPr marL="0" marR="0" lvl="0" indent="0" defTabSz="457200" rtl="0" eaLnBrk="1" fontAlgn="auto" latinLnBrk="0" hangingPunct="1">
              <a:spcBef>
                <a:spcPts val="0"/>
              </a:spcBef>
              <a:spcAft>
                <a:spcPts val="0"/>
              </a:spcAft>
              <a:buClrTx/>
              <a:buSzTx/>
              <a:buFontTx/>
              <a:buNone/>
              <a:tabLst/>
              <a:defRPr/>
            </a:pPr>
            <a:r>
              <a:rPr kumimoji="0" lang="en-US" sz="1700" b="1" i="0" u="none" strike="noStrike" kern="1200" cap="none" spc="0" normalizeH="0" baseline="0" noProof="0" dirty="0">
                <a:ln>
                  <a:noFill/>
                </a:ln>
                <a:solidFill>
                  <a:schemeClr val="tx1"/>
                </a:solidFill>
                <a:effectLst/>
                <a:uLnTx/>
                <a:uFillTx/>
                <a:latin typeface="Georgia" panose="02040502050405020303" pitchFamily="18" charset="0"/>
                <a:ea typeface="+mn-ea"/>
                <a:cs typeface="+mn-cs"/>
              </a:rPr>
              <a:t>- H sought an order that C be enrolled into public school [not for change in custody]</a:t>
            </a:r>
          </a:p>
          <a:p>
            <a:pPr marL="0" marR="0" lvl="0" indent="0" defTabSz="457200" rtl="0" eaLnBrk="1" fontAlgn="auto" latinLnBrk="0" hangingPunct="1">
              <a:spcBef>
                <a:spcPts val="0"/>
              </a:spcBef>
              <a:spcAft>
                <a:spcPts val="0"/>
              </a:spcAft>
              <a:buClrTx/>
              <a:buSzTx/>
              <a:buFontTx/>
              <a:buNone/>
              <a:tabLst/>
              <a:defRPr/>
            </a:pPr>
            <a:endParaRPr kumimoji="0" lang="en-US" sz="1700" b="1" i="0" u="none" strike="noStrike" kern="1200" cap="none" spc="0" normalizeH="0" baseline="0" noProof="0" dirty="0">
              <a:ln>
                <a:noFill/>
              </a:ln>
              <a:solidFill>
                <a:schemeClr val="tx1"/>
              </a:solidFill>
              <a:effectLst/>
              <a:uLnTx/>
              <a:uFillTx/>
              <a:latin typeface="Georgia" panose="02040502050405020303" pitchFamily="18" charset="0"/>
              <a:ea typeface="+mn-ea"/>
              <a:cs typeface="+mn-cs"/>
            </a:endParaRPr>
          </a:p>
          <a:p>
            <a:pPr marL="0" marR="0" lvl="0" indent="0" defTabSz="457200" rtl="0" eaLnBrk="1" fontAlgn="auto" latinLnBrk="0" hangingPunct="1">
              <a:spcBef>
                <a:spcPts val="0"/>
              </a:spcBef>
              <a:spcAft>
                <a:spcPts val="0"/>
              </a:spcAft>
              <a:buClrTx/>
              <a:buSzTx/>
              <a:buFontTx/>
              <a:buNone/>
              <a:tabLst/>
              <a:defRPr/>
            </a:pPr>
            <a:r>
              <a:rPr kumimoji="0" lang="en-US" sz="1700" b="1" i="0" u="none" strike="noStrike" kern="1200" cap="none" spc="0" normalizeH="0" baseline="0" noProof="0" dirty="0">
                <a:ln>
                  <a:noFill/>
                </a:ln>
                <a:solidFill>
                  <a:schemeClr val="tx1"/>
                </a:solidFill>
                <a:effectLst/>
                <a:uLnTx/>
                <a:uFillTx/>
                <a:latin typeface="Georgia" panose="02040502050405020303" pitchFamily="18" charset="0"/>
                <a:ea typeface="+mn-ea"/>
                <a:cs typeface="+mn-cs"/>
              </a:rPr>
              <a:t>- H is state-certified high school teacher</a:t>
            </a:r>
          </a:p>
          <a:p>
            <a:pPr marL="0" marR="0" lvl="0" indent="0" defTabSz="457200" rtl="0" eaLnBrk="1" fontAlgn="auto" latinLnBrk="0" hangingPunct="1">
              <a:spcBef>
                <a:spcPts val="0"/>
              </a:spcBef>
              <a:spcAft>
                <a:spcPts val="0"/>
              </a:spcAft>
              <a:buClrTx/>
              <a:buSzTx/>
              <a:buFontTx/>
              <a:buNone/>
              <a:tabLst/>
              <a:defRPr/>
            </a:pPr>
            <a:endParaRPr kumimoji="0" lang="en-US" sz="1700" b="1" i="0" u="none" strike="noStrike" kern="1200" cap="none" spc="0" normalizeH="0" baseline="0" noProof="0" dirty="0">
              <a:ln>
                <a:noFill/>
              </a:ln>
              <a:solidFill>
                <a:schemeClr val="tx1"/>
              </a:solidFill>
              <a:effectLst/>
              <a:uLnTx/>
              <a:uFillTx/>
              <a:latin typeface="Georgia" panose="02040502050405020303" pitchFamily="18" charset="0"/>
              <a:ea typeface="+mn-ea"/>
              <a:cs typeface="+mn-cs"/>
            </a:endParaRPr>
          </a:p>
          <a:p>
            <a:pPr marL="0" marR="0" lvl="0" indent="0" defTabSz="457200" rtl="0" eaLnBrk="1" fontAlgn="auto" latinLnBrk="0" hangingPunct="1">
              <a:spcBef>
                <a:spcPts val="0"/>
              </a:spcBef>
              <a:spcAft>
                <a:spcPts val="0"/>
              </a:spcAft>
              <a:buClrTx/>
              <a:buSzTx/>
              <a:buFontTx/>
              <a:buNone/>
              <a:tabLst/>
              <a:defRPr/>
            </a:pPr>
            <a:r>
              <a:rPr kumimoji="0" lang="en-US" sz="1700" b="1" i="0" u="none" strike="noStrike" kern="1200" cap="none" spc="0" normalizeH="0" baseline="0" noProof="0" dirty="0">
                <a:ln>
                  <a:noFill/>
                </a:ln>
                <a:solidFill>
                  <a:schemeClr val="tx1"/>
                </a:solidFill>
                <a:effectLst/>
                <a:uLnTx/>
                <a:uFillTx/>
                <a:latin typeface="Georgia" panose="02040502050405020303" pitchFamily="18" charset="0"/>
                <a:ea typeface="+mn-ea"/>
                <a:cs typeface="+mn-cs"/>
              </a:rPr>
              <a:t>- Mediator testified that public school enrollment is in C’s best interest</a:t>
            </a:r>
          </a:p>
          <a:p>
            <a:pPr marL="0" marR="0" lvl="0" indent="0" defTabSz="457200" rtl="0" eaLnBrk="1" fontAlgn="auto" latinLnBrk="0" hangingPunct="1">
              <a:spcBef>
                <a:spcPts val="0"/>
              </a:spcBef>
              <a:spcAft>
                <a:spcPts val="0"/>
              </a:spcAft>
              <a:buClrTx/>
              <a:buSzTx/>
              <a:buFontTx/>
              <a:buNone/>
              <a:tabLst/>
              <a:defRPr/>
            </a:pPr>
            <a:endParaRPr kumimoji="0" lang="en-US" sz="1700" b="1" i="0" u="none" strike="noStrike" kern="1200" cap="none" spc="0" normalizeH="0" baseline="0" noProof="0" dirty="0">
              <a:ln>
                <a:noFill/>
              </a:ln>
              <a:solidFill>
                <a:schemeClr val="tx1"/>
              </a:solidFill>
              <a:effectLst/>
              <a:uLnTx/>
              <a:uFillTx/>
              <a:latin typeface="Georgia" panose="02040502050405020303" pitchFamily="18" charset="0"/>
              <a:ea typeface="+mn-ea"/>
              <a:cs typeface="+mn-cs"/>
            </a:endParaRPr>
          </a:p>
          <a:p>
            <a:pPr marL="0" marR="0" lvl="0" indent="0" defTabSz="457200" rtl="0" eaLnBrk="1" fontAlgn="auto" latinLnBrk="0" hangingPunct="1">
              <a:spcBef>
                <a:spcPts val="0"/>
              </a:spcBef>
              <a:spcAft>
                <a:spcPts val="0"/>
              </a:spcAft>
              <a:buClrTx/>
              <a:buSzTx/>
              <a:buFontTx/>
              <a:buNone/>
              <a:tabLst/>
              <a:defRPr/>
            </a:pPr>
            <a:r>
              <a:rPr kumimoji="0" lang="en-US" sz="1700" b="1" i="0" u="none" strike="noStrike" kern="1200" cap="none" spc="0" normalizeH="0" baseline="0" noProof="0" dirty="0">
                <a:ln>
                  <a:noFill/>
                </a:ln>
                <a:solidFill>
                  <a:schemeClr val="tx1"/>
                </a:solidFill>
                <a:effectLst/>
                <a:uLnTx/>
                <a:uFillTx/>
                <a:latin typeface="Georgia" panose="02040502050405020303" pitchFamily="18" charset="0"/>
                <a:ea typeface="+mn-ea"/>
                <a:cs typeface="+mn-cs"/>
              </a:rPr>
              <a:t>- Trial Court agreed with H and Mediator and ordered C to be enrolled in public school</a:t>
            </a:r>
          </a:p>
          <a:p>
            <a:pPr marL="0" marR="0" lvl="0" indent="0" defTabSz="457200" rtl="0" eaLnBrk="1" fontAlgn="auto" latinLnBrk="0" hangingPunct="1">
              <a:spcBef>
                <a:spcPts val="0"/>
              </a:spcBef>
              <a:spcAft>
                <a:spcPts val="0"/>
              </a:spcAft>
              <a:buClrTx/>
              <a:buSzTx/>
              <a:buFontTx/>
              <a:buNone/>
              <a:tabLst/>
              <a:defRPr/>
            </a:pPr>
            <a:endParaRPr kumimoji="0" lang="en-US" sz="1700" b="1" i="0" u="none" strike="noStrike" kern="1200" cap="none" spc="0" normalizeH="0" baseline="0" noProof="0" dirty="0">
              <a:ln>
                <a:noFill/>
              </a:ln>
              <a:solidFill>
                <a:schemeClr val="tx1"/>
              </a:solidFill>
              <a:effectLst/>
              <a:uLnTx/>
              <a:uFillTx/>
              <a:latin typeface="Georgia" panose="02040502050405020303" pitchFamily="18" charset="0"/>
              <a:ea typeface="+mn-ea"/>
              <a:cs typeface="+mn-cs"/>
            </a:endParaRPr>
          </a:p>
          <a:p>
            <a:pPr marL="0" marR="0" lvl="0" indent="0" defTabSz="457200" rtl="0" eaLnBrk="1" fontAlgn="auto" latinLnBrk="0" hangingPunct="1">
              <a:spcBef>
                <a:spcPts val="0"/>
              </a:spcBef>
              <a:spcAft>
                <a:spcPts val="0"/>
              </a:spcAft>
              <a:buClrTx/>
              <a:buSzTx/>
              <a:buFontTx/>
              <a:buNone/>
              <a:tabLst/>
              <a:defRPr/>
            </a:pPr>
            <a:r>
              <a:rPr kumimoji="0" lang="en-US" sz="1700" b="1" i="0" u="none" strike="noStrike" kern="1200" cap="none" spc="0" normalizeH="0" baseline="0" noProof="0" dirty="0">
                <a:ln>
                  <a:noFill/>
                </a:ln>
                <a:solidFill>
                  <a:schemeClr val="tx1"/>
                </a:solidFill>
                <a:effectLst/>
                <a:uLnTx/>
                <a:uFillTx/>
                <a:latin typeface="Georgia" panose="02040502050405020303" pitchFamily="18" charset="0"/>
                <a:ea typeface="+mn-ea"/>
                <a:cs typeface="+mn-cs"/>
              </a:rPr>
              <a:t>- W appealed order</a:t>
            </a:r>
          </a:p>
          <a:p>
            <a:endParaRPr lang="en-US" sz="1700" dirty="0">
              <a:solidFill>
                <a:schemeClr val="tx1"/>
              </a:solidFill>
            </a:endParaRPr>
          </a:p>
        </p:txBody>
      </p:sp>
    </p:spTree>
    <p:extLst>
      <p:ext uri="{BB962C8B-B14F-4D97-AF65-F5344CB8AC3E}">
        <p14:creationId xmlns:p14="http://schemas.microsoft.com/office/powerpoint/2010/main" val="9353673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82DF19-720C-448B-912E-8649ED438347}"/>
              </a:ext>
            </a:extLst>
          </p:cNvPr>
          <p:cNvSpPr>
            <a:spLocks noGrp="1"/>
          </p:cNvSpPr>
          <p:nvPr>
            <p:ph type="title"/>
          </p:nvPr>
        </p:nvSpPr>
        <p:spPr>
          <a:xfrm>
            <a:off x="653145" y="609599"/>
            <a:ext cx="3364378" cy="5606143"/>
          </a:xfrm>
        </p:spPr>
        <p:txBody>
          <a:bodyPr>
            <a:normAutofit/>
          </a:bodyPr>
          <a:lstStyle/>
          <a:p>
            <a:r>
              <a:rPr lang="en-US" sz="4100" dirty="0"/>
              <a:t>Custody Arrangements Determine Standard for Change in Order</a:t>
            </a:r>
          </a:p>
        </p:txBody>
      </p:sp>
      <p:graphicFrame>
        <p:nvGraphicFramePr>
          <p:cNvPr id="5" name="Content Placeholder 2" descr="linear block process numbered SmartArt">
            <a:extLst>
              <a:ext uri="{FF2B5EF4-FFF2-40B4-BE49-F238E27FC236}">
                <a16:creationId xmlns:a16="http://schemas.microsoft.com/office/drawing/2014/main" id="{65634D7E-F3EC-4C77-B0DA-7AE7B2C92BCD}"/>
              </a:ext>
            </a:extLst>
          </p:cNvPr>
          <p:cNvGraphicFramePr>
            <a:graphicFrameLocks noGrp="1"/>
          </p:cNvGraphicFramePr>
          <p:nvPr>
            <p:ph idx="1"/>
          </p:nvPr>
        </p:nvGraphicFramePr>
        <p:xfrm>
          <a:off x="4545013" y="1199858"/>
          <a:ext cx="6451943" cy="44678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7456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1B70BC4-892F-270F-0B40-371F510C0780}"/>
              </a:ext>
            </a:extLst>
          </p:cNvPr>
          <p:cNvSpPr>
            <a:spLocks noGrp="1"/>
          </p:cNvSpPr>
          <p:nvPr>
            <p:ph type="title"/>
          </p:nvPr>
        </p:nvSpPr>
        <p:spPr>
          <a:xfrm>
            <a:off x="686834" y="1153572"/>
            <a:ext cx="3200400" cy="4461163"/>
          </a:xfrm>
        </p:spPr>
        <p:txBody>
          <a:bodyPr>
            <a:normAutofit/>
          </a:bodyPr>
          <a:lstStyle/>
          <a:p>
            <a:r>
              <a:rPr lang="en-US" dirty="0">
                <a:solidFill>
                  <a:srgbClr val="FFFFFF"/>
                </a:solidFill>
              </a:rPr>
              <a:t>What We Will Cover</a:t>
            </a:r>
            <a:br>
              <a:rPr lang="en-US" dirty="0">
                <a:solidFill>
                  <a:srgbClr val="FFFFFF"/>
                </a:solidFill>
              </a:rPr>
            </a:br>
            <a:endParaRPr lang="en-US" dirty="0">
              <a:solidFill>
                <a:srgbClr val="FFFFFF"/>
              </a:solidFill>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EC2D749A-C6D9-ABB7-D590-271E91A16C4F}"/>
              </a:ext>
            </a:extLst>
          </p:cNvPr>
          <p:cNvSpPr>
            <a:spLocks noGrp="1"/>
          </p:cNvSpPr>
          <p:nvPr>
            <p:ph idx="1"/>
          </p:nvPr>
        </p:nvSpPr>
        <p:spPr>
          <a:xfrm>
            <a:off x="4447308" y="591344"/>
            <a:ext cx="6906491" cy="5585619"/>
          </a:xfrm>
        </p:spPr>
        <p:txBody>
          <a:bodyPr anchor="ctr">
            <a:normAutofit fontScale="85000" lnSpcReduction="20000"/>
          </a:bodyPr>
          <a:lstStyle/>
          <a:p>
            <a:endParaRPr lang="en-US" sz="2600" dirty="0"/>
          </a:p>
          <a:p>
            <a:endParaRPr lang="en-US" sz="2600" dirty="0"/>
          </a:p>
          <a:p>
            <a:r>
              <a:rPr lang="en-US" sz="2600" dirty="0"/>
              <a:t>Arbitration/Waiver</a:t>
            </a:r>
          </a:p>
          <a:p>
            <a:r>
              <a:rPr lang="en-US" sz="2600" dirty="0"/>
              <a:t>Arbitration/Stays</a:t>
            </a:r>
          </a:p>
          <a:p>
            <a:r>
              <a:rPr lang="en-US" sz="2600" dirty="0"/>
              <a:t>Attorneys Fees/Civility</a:t>
            </a:r>
          </a:p>
          <a:p>
            <a:r>
              <a:rPr lang="en-US" sz="2600" dirty="0"/>
              <a:t>Unfair Competition Law</a:t>
            </a:r>
          </a:p>
          <a:p>
            <a:r>
              <a:rPr lang="en-US" sz="2600" dirty="0"/>
              <a:t>Duty</a:t>
            </a:r>
          </a:p>
          <a:p>
            <a:r>
              <a:rPr lang="en-US" sz="2600" dirty="0"/>
              <a:t>Discovery- Evasive and Frivolous Responses</a:t>
            </a:r>
          </a:p>
          <a:p>
            <a:r>
              <a:rPr lang="en-US" sz="2600" dirty="0"/>
              <a:t>Expert Testimony- Causation</a:t>
            </a:r>
          </a:p>
          <a:p>
            <a:r>
              <a:rPr lang="en-US" sz="2600" dirty="0"/>
              <a:t>Insurance-Duty To Defend</a:t>
            </a:r>
          </a:p>
          <a:p>
            <a:r>
              <a:rPr lang="en-US" sz="2600" dirty="0"/>
              <a:t>PMQ Witnesses</a:t>
            </a:r>
          </a:p>
          <a:p>
            <a:r>
              <a:rPr lang="en-US" sz="2600" dirty="0"/>
              <a:t>Personal Jurisdiction</a:t>
            </a:r>
          </a:p>
          <a:p>
            <a:r>
              <a:rPr lang="en-US" sz="2600" dirty="0"/>
              <a:t>Jurisdictional Discovery </a:t>
            </a:r>
          </a:p>
          <a:p>
            <a:r>
              <a:rPr lang="en-US" sz="2600" dirty="0"/>
              <a:t>Lemon Law Cases at the Supreme Court</a:t>
            </a:r>
          </a:p>
          <a:p>
            <a:r>
              <a:rPr lang="en-US" sz="2600" dirty="0"/>
              <a:t>Jury Selection- AB 3070</a:t>
            </a:r>
          </a:p>
          <a:p>
            <a:endParaRPr lang="en-US" sz="2600" dirty="0"/>
          </a:p>
          <a:p>
            <a:endParaRPr lang="en-US" sz="2600" dirty="0"/>
          </a:p>
          <a:p>
            <a:endParaRPr lang="en-US" sz="2600" dirty="0"/>
          </a:p>
        </p:txBody>
      </p:sp>
    </p:spTree>
    <p:extLst>
      <p:ext uri="{BB962C8B-B14F-4D97-AF65-F5344CB8AC3E}">
        <p14:creationId xmlns:p14="http://schemas.microsoft.com/office/powerpoint/2010/main" val="1368284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578A52D-2496-4956-A9A4-EA5C38B2F1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999"/>
          </a:xfrm>
          <a:prstGeom prst="rect">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10" name="Rectangle 9">
            <a:extLst>
              <a:ext uri="{FF2B5EF4-FFF2-40B4-BE49-F238E27FC236}">
                <a16:creationId xmlns:a16="http://schemas.microsoft.com/office/drawing/2014/main" id="{9809C8E2-EF9B-4E0B-A17E-836DE0508E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8533" cy="1886373"/>
          </a:xfrm>
          <a:prstGeom prst="rect">
            <a:avLst/>
          </a:pr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2" name="Title 1">
            <a:extLst>
              <a:ext uri="{FF2B5EF4-FFF2-40B4-BE49-F238E27FC236}">
                <a16:creationId xmlns:a16="http://schemas.microsoft.com/office/drawing/2014/main" id="{F5596E89-05A7-4871-321D-D4A14E62B280}"/>
              </a:ext>
            </a:extLst>
          </p:cNvPr>
          <p:cNvSpPr>
            <a:spLocks noGrp="1"/>
          </p:cNvSpPr>
          <p:nvPr>
            <p:ph type="title"/>
          </p:nvPr>
        </p:nvSpPr>
        <p:spPr>
          <a:xfrm>
            <a:off x="1143000" y="609600"/>
            <a:ext cx="9875520" cy="1356360"/>
          </a:xfrm>
        </p:spPr>
        <p:txBody>
          <a:bodyPr>
            <a:normAutofit/>
          </a:bodyPr>
          <a:lstStyle/>
          <a:p>
            <a:r>
              <a:rPr lang="en-US" dirty="0">
                <a:solidFill>
                  <a:srgbClr val="FFFFFF"/>
                </a:solidFill>
                <a:latin typeface="Georgia"/>
              </a:rPr>
              <a:t>Change of Circumstances Required for </a:t>
            </a:r>
            <a:br>
              <a:rPr lang="en-US" dirty="0">
                <a:latin typeface="Georgia"/>
              </a:rPr>
            </a:br>
            <a:r>
              <a:rPr lang="en-US" dirty="0">
                <a:solidFill>
                  <a:srgbClr val="FFFFFF"/>
                </a:solidFill>
                <a:latin typeface="Georgia"/>
              </a:rPr>
              <a:t>New Custody Arrangement</a:t>
            </a:r>
          </a:p>
        </p:txBody>
      </p:sp>
      <p:sp useBgFill="1">
        <p:nvSpPr>
          <p:cNvPr id="12" name="Rectangle 11">
            <a:extLst>
              <a:ext uri="{FF2B5EF4-FFF2-40B4-BE49-F238E27FC236}">
                <a16:creationId xmlns:a16="http://schemas.microsoft.com/office/drawing/2014/main" id="{61EB557E-621E-4254-B750-85274C5F4D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29841"/>
            <a:ext cx="12192000" cy="432815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3" name="Content Placeholder 2">
            <a:extLst>
              <a:ext uri="{FF2B5EF4-FFF2-40B4-BE49-F238E27FC236}">
                <a16:creationId xmlns:a16="http://schemas.microsoft.com/office/drawing/2014/main" id="{235F1F14-DCC7-6AA7-E211-2DC92BA319ED}"/>
              </a:ext>
            </a:extLst>
          </p:cNvPr>
          <p:cNvSpPr>
            <a:spLocks noGrp="1"/>
          </p:cNvSpPr>
          <p:nvPr>
            <p:ph idx="1"/>
          </p:nvPr>
        </p:nvSpPr>
        <p:spPr>
          <a:xfrm>
            <a:off x="1143000" y="2852530"/>
            <a:ext cx="9872871" cy="3243469"/>
          </a:xfrm>
        </p:spPr>
        <p:txBody>
          <a:bodyPr vert="horz" lIns="91440" tIns="45720" rIns="91440" bIns="45720" rtlCol="0" anchor="t">
            <a:normAutofit/>
          </a:bodyPr>
          <a:lstStyle/>
          <a:p>
            <a:r>
              <a:rPr lang="en-US" dirty="0">
                <a:solidFill>
                  <a:schemeClr val="tx1"/>
                </a:solidFill>
                <a:latin typeface="Georgia"/>
              </a:rPr>
              <a:t>“Father does not share joint legal custody of F.D. and S.D. Thus, unlike those parents, Father has no direct say in the decisions regarding the health, education, and welfare of his children. To have such a say, Father must acquire joint legal custody. That, in turn, requires him to demonstrate a significant change of circumstances showing that a new custody arrangement would be in his daughters' best interests.”</a:t>
            </a:r>
          </a:p>
        </p:txBody>
      </p:sp>
    </p:spTree>
    <p:extLst>
      <p:ext uri="{BB962C8B-B14F-4D97-AF65-F5344CB8AC3E}">
        <p14:creationId xmlns:p14="http://schemas.microsoft.com/office/powerpoint/2010/main" val="19601721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2F687F-E44D-78F8-DE1D-BB955AE008FD}"/>
              </a:ext>
            </a:extLst>
          </p:cNvPr>
          <p:cNvSpPr>
            <a:spLocks noGrp="1"/>
          </p:cNvSpPr>
          <p:nvPr>
            <p:ph type="title"/>
          </p:nvPr>
        </p:nvSpPr>
        <p:spPr>
          <a:xfrm>
            <a:off x="1143000" y="609600"/>
            <a:ext cx="9875520" cy="1356360"/>
          </a:xfrm>
        </p:spPr>
        <p:txBody>
          <a:bodyPr>
            <a:normAutofit/>
          </a:bodyPr>
          <a:lstStyle/>
          <a:p>
            <a:r>
              <a:rPr lang="en-US" dirty="0"/>
              <a:t>PICKING THE PICKER</a:t>
            </a:r>
          </a:p>
        </p:txBody>
      </p:sp>
      <p:graphicFrame>
        <p:nvGraphicFramePr>
          <p:cNvPr id="5" name="Content Placeholder 2">
            <a:extLst>
              <a:ext uri="{FF2B5EF4-FFF2-40B4-BE49-F238E27FC236}">
                <a16:creationId xmlns:a16="http://schemas.microsoft.com/office/drawing/2014/main" id="{251761F2-9E9E-5BC0-693A-B3CC4748E2CF}"/>
              </a:ext>
            </a:extLst>
          </p:cNvPr>
          <p:cNvGraphicFramePr>
            <a:graphicFrameLocks noGrp="1"/>
          </p:cNvGraphicFramePr>
          <p:nvPr>
            <p:ph idx="1"/>
          </p:nvPr>
        </p:nvGraphicFramePr>
        <p:xfrm>
          <a:off x="1143000" y="2298530"/>
          <a:ext cx="9872663" cy="37974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325776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7726A94-1EF0-4D91-B7BF-C033E3D6E5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accent1">
              <a:lumMod val="75000"/>
            </a:schemeClr>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pic>
        <p:nvPicPr>
          <p:cNvPr id="7" name="Picture 6" descr="A rainbow colored lines on a black background&#10;&#10;Description automatically generated">
            <a:extLst>
              <a:ext uri="{FF2B5EF4-FFF2-40B4-BE49-F238E27FC236}">
                <a16:creationId xmlns:a16="http://schemas.microsoft.com/office/drawing/2014/main" id="{C17F7D1F-AE62-2E83-1024-453AFCEFBE19}"/>
              </a:ext>
            </a:extLst>
          </p:cNvPr>
          <p:cNvPicPr>
            <a:picLocks noChangeAspect="1"/>
          </p:cNvPicPr>
          <p:nvPr/>
        </p:nvPicPr>
        <p:blipFill rotWithShape="1">
          <a:blip r:embed="rId2">
            <a:duotone>
              <a:schemeClr val="accent1">
                <a:shade val="45000"/>
                <a:satMod val="135000"/>
              </a:schemeClr>
              <a:prstClr val="white"/>
            </a:duotone>
            <a:alphaModFix amt="60000"/>
          </a:blip>
          <a:srcRect t="32014" b="11736"/>
          <a:stretch/>
        </p:blipFill>
        <p:spPr>
          <a:xfrm>
            <a:off x="20" y="-1"/>
            <a:ext cx="12191980" cy="6858001"/>
          </a:xfrm>
          <a:prstGeom prst="rect">
            <a:avLst/>
          </a:prstGeom>
        </p:spPr>
      </p:pic>
      <p:cxnSp>
        <p:nvCxnSpPr>
          <p:cNvPr id="13" name="Straight Connector 12">
            <a:extLst>
              <a:ext uri="{FF2B5EF4-FFF2-40B4-BE49-F238E27FC236}">
                <a16:creationId xmlns:a16="http://schemas.microsoft.com/office/drawing/2014/main" id="{98F0650C-11DF-45E6-8EC2-E3B298F0D80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24FB4153-1E3E-4AE9-8306-E8C292894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00" y="246888"/>
            <a:ext cx="11724640" cy="6377939"/>
          </a:xfrm>
          <a:prstGeom prst="rect">
            <a:avLst/>
          </a:pr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4" name="Title 3">
            <a:extLst>
              <a:ext uri="{FF2B5EF4-FFF2-40B4-BE49-F238E27FC236}">
                <a16:creationId xmlns:a16="http://schemas.microsoft.com/office/drawing/2014/main" id="{BE76311C-E465-41DF-FD4E-B9AEC4E8874C}"/>
              </a:ext>
            </a:extLst>
          </p:cNvPr>
          <p:cNvSpPr>
            <a:spLocks noGrp="1"/>
          </p:cNvSpPr>
          <p:nvPr>
            <p:ph type="ctrTitle"/>
          </p:nvPr>
        </p:nvSpPr>
        <p:spPr>
          <a:xfrm>
            <a:off x="934720" y="882376"/>
            <a:ext cx="10261600" cy="2926080"/>
          </a:xfrm>
        </p:spPr>
        <p:txBody>
          <a:bodyPr>
            <a:normAutofit fontScale="90000"/>
          </a:bodyPr>
          <a:lstStyle/>
          <a:p>
            <a:r>
              <a:rPr lang="en-US" dirty="0">
                <a:solidFill>
                  <a:schemeClr val="tx1"/>
                </a:solidFill>
                <a:latin typeface="Georgia" panose="02040502050405020303" pitchFamily="18" charset="0"/>
              </a:rPr>
              <a:t>JAN F. v. NATALIE F. (2023) </a:t>
            </a:r>
            <a:br>
              <a:rPr lang="en-US" dirty="0">
                <a:solidFill>
                  <a:schemeClr val="tx1"/>
                </a:solidFill>
                <a:latin typeface="Georgia" panose="02040502050405020303" pitchFamily="18" charset="0"/>
              </a:rPr>
            </a:br>
            <a:r>
              <a:rPr lang="en-US" dirty="0">
                <a:solidFill>
                  <a:schemeClr val="tx1"/>
                </a:solidFill>
                <a:latin typeface="Georgia" panose="02040502050405020303" pitchFamily="18" charset="0"/>
              </a:rPr>
              <a:t>2d CIVIL No. B322439</a:t>
            </a:r>
          </a:p>
        </p:txBody>
      </p:sp>
      <p:sp>
        <p:nvSpPr>
          <p:cNvPr id="5" name="Subtitle 4">
            <a:extLst>
              <a:ext uri="{FF2B5EF4-FFF2-40B4-BE49-F238E27FC236}">
                <a16:creationId xmlns:a16="http://schemas.microsoft.com/office/drawing/2014/main" id="{B73285FC-78A6-F2BC-F1EB-0288B8A7B313}"/>
              </a:ext>
            </a:extLst>
          </p:cNvPr>
          <p:cNvSpPr>
            <a:spLocks noGrp="1"/>
          </p:cNvSpPr>
          <p:nvPr>
            <p:ph type="subTitle" idx="1"/>
          </p:nvPr>
        </p:nvSpPr>
        <p:spPr>
          <a:xfrm>
            <a:off x="1709530" y="3869634"/>
            <a:ext cx="8767860" cy="1388165"/>
          </a:xfrm>
        </p:spPr>
        <p:txBody>
          <a:bodyPr>
            <a:normAutofit/>
          </a:bodyPr>
          <a:lstStyle/>
          <a:p>
            <a:endParaRPr lang="en-US" dirty="0">
              <a:solidFill>
                <a:schemeClr val="tx1"/>
              </a:solidFill>
              <a:latin typeface="Georgia" panose="02040502050405020303" pitchFamily="18" charset="0"/>
            </a:endParaRPr>
          </a:p>
          <a:p>
            <a:r>
              <a:rPr lang="en-US" dirty="0">
                <a:solidFill>
                  <a:schemeClr val="tx1"/>
                </a:solidFill>
                <a:latin typeface="Georgia" panose="02040502050405020303" pitchFamily="18" charset="0"/>
              </a:rPr>
              <a:t>September 20, 2023</a:t>
            </a:r>
          </a:p>
          <a:p>
            <a:r>
              <a:rPr lang="en-US" dirty="0">
                <a:solidFill>
                  <a:schemeClr val="tx1"/>
                </a:solidFill>
                <a:latin typeface="Georgia" panose="02040502050405020303" pitchFamily="18" charset="0"/>
              </a:rPr>
              <a:t>Second District, Division One</a:t>
            </a:r>
          </a:p>
        </p:txBody>
      </p:sp>
    </p:spTree>
    <p:extLst>
      <p:ext uri="{BB962C8B-B14F-4D97-AF65-F5344CB8AC3E}">
        <p14:creationId xmlns:p14="http://schemas.microsoft.com/office/powerpoint/2010/main" val="11074881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F28D9B36-75B9-4435-83E6-0A9C81A12E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16" name="Picture 15" descr="Exclamation mark on a yellow background">
            <a:extLst>
              <a:ext uri="{FF2B5EF4-FFF2-40B4-BE49-F238E27FC236}">
                <a16:creationId xmlns:a16="http://schemas.microsoft.com/office/drawing/2014/main" id="{54D48D43-7F5F-CE77-8DA2-31AAFD1C25D1}"/>
              </a:ext>
            </a:extLst>
          </p:cNvPr>
          <p:cNvPicPr>
            <a:picLocks noChangeAspect="1"/>
          </p:cNvPicPr>
          <p:nvPr/>
        </p:nvPicPr>
        <p:blipFill rotWithShape="1">
          <a:blip r:embed="rId2">
            <a:duotone>
              <a:schemeClr val="bg2">
                <a:shade val="45000"/>
                <a:satMod val="135000"/>
              </a:schemeClr>
              <a:prstClr val="white"/>
            </a:duotone>
            <a:alphaModFix amt="35000"/>
          </a:blip>
          <a:srcRect t="25000" r="-2" b="-2"/>
          <a:stretch/>
        </p:blipFill>
        <p:spPr>
          <a:xfrm>
            <a:off x="20" y="10"/>
            <a:ext cx="12191980" cy="6857990"/>
          </a:xfrm>
          <a:prstGeom prst="rect">
            <a:avLst/>
          </a:prstGeom>
        </p:spPr>
      </p:pic>
      <p:sp>
        <p:nvSpPr>
          <p:cNvPr id="2" name="Title 1">
            <a:extLst>
              <a:ext uri="{FF2B5EF4-FFF2-40B4-BE49-F238E27FC236}">
                <a16:creationId xmlns:a16="http://schemas.microsoft.com/office/drawing/2014/main" id="{167D73FF-EF26-066B-58EE-4D2942A96319}"/>
              </a:ext>
            </a:extLst>
          </p:cNvPr>
          <p:cNvSpPr>
            <a:spLocks noGrp="1"/>
          </p:cNvSpPr>
          <p:nvPr>
            <p:ph type="title"/>
          </p:nvPr>
        </p:nvSpPr>
        <p:spPr>
          <a:xfrm>
            <a:off x="1143000" y="379957"/>
            <a:ext cx="9875520" cy="1586003"/>
          </a:xfrm>
        </p:spPr>
        <p:txBody>
          <a:bodyPr>
            <a:normAutofit/>
          </a:bodyPr>
          <a:lstStyle/>
          <a:p>
            <a:r>
              <a:rPr lang="en-US">
                <a:latin typeface="Georgia" panose="02040502050405020303" pitchFamily="18" charset="0"/>
              </a:rPr>
              <a:t>JAN F. v NATALIE F.</a:t>
            </a:r>
          </a:p>
        </p:txBody>
      </p:sp>
      <p:sp>
        <p:nvSpPr>
          <p:cNvPr id="17" name="Content Placeholder 2">
            <a:extLst>
              <a:ext uri="{FF2B5EF4-FFF2-40B4-BE49-F238E27FC236}">
                <a16:creationId xmlns:a16="http://schemas.microsoft.com/office/drawing/2014/main" id="{1C278C91-4A1E-87EA-A9CB-0EE6751E3F1D}"/>
              </a:ext>
            </a:extLst>
          </p:cNvPr>
          <p:cNvSpPr>
            <a:spLocks noGrp="1"/>
          </p:cNvSpPr>
          <p:nvPr>
            <p:ph idx="1"/>
          </p:nvPr>
        </p:nvSpPr>
        <p:spPr>
          <a:xfrm>
            <a:off x="1143000" y="1838195"/>
            <a:ext cx="9883309" cy="4257805"/>
          </a:xfrm>
        </p:spPr>
        <p:txBody>
          <a:bodyPr vert="horz" lIns="91440" tIns="45720" rIns="91440" bIns="45720" rtlCol="0" anchor="t">
            <a:noAutofit/>
          </a:bodyPr>
          <a:lstStyle/>
          <a:p>
            <a:r>
              <a:rPr lang="en-US" sz="1600" dirty="0">
                <a:solidFill>
                  <a:schemeClr val="tx1"/>
                </a:solidFill>
                <a:latin typeface="Georgia"/>
              </a:rPr>
              <a:t>M and F have 2 C: six year old and three year old</a:t>
            </a:r>
          </a:p>
          <a:p>
            <a:r>
              <a:rPr lang="en-US" sz="1600" dirty="0">
                <a:solidFill>
                  <a:schemeClr val="tx1"/>
                </a:solidFill>
                <a:latin typeface="Georgia"/>
              </a:rPr>
              <a:t>M claimed F abused M</a:t>
            </a:r>
          </a:p>
          <a:p>
            <a:pPr lvl="1"/>
            <a:r>
              <a:rPr lang="en-US" sz="1600" dirty="0">
                <a:solidFill>
                  <a:schemeClr val="tx1"/>
                </a:solidFill>
                <a:latin typeface="Georgia"/>
              </a:rPr>
              <a:t>F made false reports to LEO to conduct welfare checks on M while C within M's care</a:t>
            </a:r>
          </a:p>
          <a:p>
            <a:pPr lvl="2"/>
            <a:r>
              <a:rPr lang="en-US" sz="1600" dirty="0">
                <a:solidFill>
                  <a:schemeClr val="tx1"/>
                </a:solidFill>
                <a:latin typeface="Georgia"/>
              </a:rPr>
              <a:t>December 9, 15, 21, 23, 25, 28, and 30, 2021</a:t>
            </a:r>
          </a:p>
          <a:p>
            <a:pPr lvl="2"/>
            <a:r>
              <a:rPr lang="en-US" sz="1600" dirty="0">
                <a:solidFill>
                  <a:schemeClr val="tx1"/>
                </a:solidFill>
                <a:latin typeface="Georgia"/>
              </a:rPr>
              <a:t>Father provided false information to LEO</a:t>
            </a:r>
          </a:p>
          <a:p>
            <a:pPr lvl="1"/>
            <a:r>
              <a:rPr lang="en-US" sz="1600" dirty="0">
                <a:solidFill>
                  <a:schemeClr val="tx1"/>
                </a:solidFill>
                <a:latin typeface="Georgia"/>
              </a:rPr>
              <a:t>130 harassing messages via email &amp; OFW over 40 day period</a:t>
            </a:r>
          </a:p>
          <a:p>
            <a:r>
              <a:rPr lang="en-US" sz="1600" dirty="0">
                <a:solidFill>
                  <a:schemeClr val="tx1"/>
                </a:solidFill>
                <a:latin typeface="Georgia"/>
              </a:rPr>
              <a:t> Trial Court denied DVRO</a:t>
            </a:r>
          </a:p>
          <a:p>
            <a:pPr lvl="1"/>
            <a:r>
              <a:rPr lang="en-US" sz="1600" dirty="0">
                <a:solidFill>
                  <a:schemeClr val="tx1"/>
                </a:solidFill>
                <a:latin typeface="Georgia"/>
              </a:rPr>
              <a:t>Trial Court found it could not restrict F’s:</a:t>
            </a:r>
          </a:p>
          <a:p>
            <a:pPr lvl="2"/>
            <a:r>
              <a:rPr lang="en-US" sz="1600" dirty="0">
                <a:solidFill>
                  <a:schemeClr val="tx1"/>
                </a:solidFill>
                <a:latin typeface="Georgia"/>
              </a:rPr>
              <a:t>(1) right to communicate sincere concerns about C's welfare to LEO, and</a:t>
            </a:r>
          </a:p>
          <a:p>
            <a:pPr lvl="2"/>
            <a:r>
              <a:rPr lang="en-US" sz="1600" dirty="0">
                <a:solidFill>
                  <a:schemeClr val="tx1"/>
                </a:solidFill>
                <a:latin typeface="Georgia"/>
              </a:rPr>
              <a:t>1st Amendment right to communicate re litigation matters</a:t>
            </a:r>
          </a:p>
          <a:p>
            <a:pPr>
              <a:tabLst>
                <a:tab pos="2052638" algn="l"/>
              </a:tabLst>
            </a:pPr>
            <a:r>
              <a:rPr lang="en-US" sz="1600" dirty="0">
                <a:solidFill>
                  <a:schemeClr val="tx1"/>
                </a:solidFill>
                <a:latin typeface="Georgia"/>
              </a:rPr>
              <a:t>M appealed</a:t>
            </a:r>
          </a:p>
          <a:p>
            <a:pPr lvl="1">
              <a:tabLst>
                <a:tab pos="2052638" algn="l"/>
              </a:tabLst>
            </a:pPr>
            <a:r>
              <a:rPr lang="en-US" sz="1600" dirty="0">
                <a:solidFill>
                  <a:schemeClr val="tx1"/>
                </a:solidFill>
                <a:latin typeface="Georgia"/>
              </a:rPr>
              <a:t>COA found Trial Court denied in denying DVRO</a:t>
            </a:r>
          </a:p>
          <a:p>
            <a:pPr lvl="1">
              <a:tabLst>
                <a:tab pos="2052638" algn="l"/>
              </a:tabLst>
            </a:pPr>
            <a:r>
              <a:rPr lang="en-US" sz="1600" dirty="0">
                <a:solidFill>
                  <a:schemeClr val="tx1"/>
                </a:solidFill>
                <a:latin typeface="Georgia"/>
              </a:rPr>
              <a:t>If F "requests for police welfare checks [were] not for any legitimate reason but based on false information to harass her […] that evidence alone was sufficient to demonstrate abuse under the DVPA". </a:t>
            </a:r>
            <a:endParaRPr lang="en-US" sz="1600" dirty="0">
              <a:solidFill>
                <a:schemeClr val="tx1"/>
              </a:solidFill>
              <a:latin typeface="Georgia" panose="02040502050405020303" pitchFamily="18" charset="0"/>
            </a:endParaRPr>
          </a:p>
          <a:p>
            <a:endParaRPr lang="en-US" sz="1300"/>
          </a:p>
          <a:p>
            <a:pPr lvl="1"/>
            <a:endParaRPr lang="en-US" sz="1300"/>
          </a:p>
        </p:txBody>
      </p:sp>
    </p:spTree>
    <p:extLst>
      <p:ext uri="{BB962C8B-B14F-4D97-AF65-F5344CB8AC3E}">
        <p14:creationId xmlns:p14="http://schemas.microsoft.com/office/powerpoint/2010/main" val="8796606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8E8DBDA3-652C-4F87-B53B-7F73AC8F4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12191999" cy="6857999"/>
          </a:xfrm>
          <a:prstGeom prst="rect">
            <a:avLst/>
          </a:prstGeom>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15" name="Rectangle 14">
            <a:extLst>
              <a:ext uri="{FF2B5EF4-FFF2-40B4-BE49-F238E27FC236}">
                <a16:creationId xmlns:a16="http://schemas.microsoft.com/office/drawing/2014/main" id="{42187232-3845-418F-A17C-C138F01D98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55058" cy="6858000"/>
          </a:xfrm>
          <a:prstGeom prst="rect">
            <a:avLst/>
          </a:prstGeom>
          <a:solidFill>
            <a:schemeClr val="accent1"/>
          </a:solidFill>
          <a:ln w="12700" cmpd="sng">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
        <p:nvSpPr>
          <p:cNvPr id="7" name="Title 6">
            <a:extLst>
              <a:ext uri="{FF2B5EF4-FFF2-40B4-BE49-F238E27FC236}">
                <a16:creationId xmlns:a16="http://schemas.microsoft.com/office/drawing/2014/main" id="{0003C60B-A247-D4B3-1FAD-06E0294E4C6C}"/>
              </a:ext>
            </a:extLst>
          </p:cNvPr>
          <p:cNvSpPr>
            <a:spLocks noGrp="1"/>
          </p:cNvSpPr>
          <p:nvPr>
            <p:ph type="title"/>
          </p:nvPr>
        </p:nvSpPr>
        <p:spPr>
          <a:xfrm>
            <a:off x="441009" y="873457"/>
            <a:ext cx="3273042" cy="5222543"/>
          </a:xfrm>
        </p:spPr>
        <p:txBody>
          <a:bodyPr>
            <a:normAutofit/>
          </a:bodyPr>
          <a:lstStyle/>
          <a:p>
            <a:r>
              <a:rPr lang="en-US" sz="2800">
                <a:solidFill>
                  <a:srgbClr val="FFFFFF"/>
                </a:solidFill>
              </a:rPr>
              <a:t>WELFARE CHECKS DISTURBED PEACE</a:t>
            </a:r>
          </a:p>
        </p:txBody>
      </p:sp>
      <p:sp>
        <p:nvSpPr>
          <p:cNvPr id="8" name="Content Placeholder 7">
            <a:extLst>
              <a:ext uri="{FF2B5EF4-FFF2-40B4-BE49-F238E27FC236}">
                <a16:creationId xmlns:a16="http://schemas.microsoft.com/office/drawing/2014/main" id="{67BCD3FE-DD4F-0FCA-C426-45DDD89468B8}"/>
              </a:ext>
            </a:extLst>
          </p:cNvPr>
          <p:cNvSpPr>
            <a:spLocks noGrp="1"/>
          </p:cNvSpPr>
          <p:nvPr>
            <p:ph idx="1"/>
          </p:nvPr>
        </p:nvSpPr>
        <p:spPr>
          <a:xfrm>
            <a:off x="4995081" y="873457"/>
            <a:ext cx="6020790" cy="5222543"/>
          </a:xfrm>
        </p:spPr>
        <p:txBody>
          <a:bodyPr anchor="ctr">
            <a:normAutofit/>
          </a:bodyPr>
          <a:lstStyle/>
          <a:p>
            <a:r>
              <a:rPr lang="en-US" sz="1900">
                <a:solidFill>
                  <a:schemeClr val="tx1"/>
                </a:solidFill>
                <a:latin typeface="Georgia" panose="02040502050405020303" pitchFamily="18" charset="0"/>
              </a:rPr>
              <a:t>F used LEO to attempt to exercise control over W</a:t>
            </a:r>
          </a:p>
          <a:p>
            <a:r>
              <a:rPr lang="en-US" sz="1900">
                <a:solidFill>
                  <a:schemeClr val="tx1"/>
                </a:solidFill>
                <a:latin typeface="Georgia" panose="02040502050405020303" pitchFamily="18" charset="0"/>
              </a:rPr>
              <a:t>F disturbed W’s peace</a:t>
            </a:r>
          </a:p>
          <a:p>
            <a:pPr lvl="1"/>
            <a:r>
              <a:rPr lang="en-US" sz="1900">
                <a:solidFill>
                  <a:schemeClr val="tx1"/>
                </a:solidFill>
                <a:latin typeface="Georgia" panose="02040502050405020303" pitchFamily="18" charset="0"/>
              </a:rPr>
              <a:t>Disturbance of Peace if demonstrated by:</a:t>
            </a:r>
          </a:p>
          <a:p>
            <a:pPr lvl="2"/>
            <a:r>
              <a:rPr lang="en-US" sz="1900">
                <a:solidFill>
                  <a:schemeClr val="tx1"/>
                </a:solidFill>
                <a:latin typeface="Georgia" panose="02040502050405020303" pitchFamily="18" charset="0"/>
              </a:rPr>
              <a:t>Frequency of calls to LEO</a:t>
            </a:r>
          </a:p>
          <a:p>
            <a:pPr lvl="2"/>
            <a:r>
              <a:rPr lang="en-US" sz="1900">
                <a:solidFill>
                  <a:schemeClr val="tx1"/>
                </a:solidFill>
                <a:latin typeface="Georgia" panose="02040502050405020303" pitchFamily="18" charset="0"/>
              </a:rPr>
              <a:t>Call to LEO often made mere minutes after a purported missed call from W</a:t>
            </a:r>
          </a:p>
          <a:p>
            <a:pPr lvl="2"/>
            <a:r>
              <a:rPr lang="en-US" sz="1900">
                <a:solidFill>
                  <a:schemeClr val="tx1"/>
                </a:solidFill>
                <a:latin typeface="Georgia" panose="02040502050405020303" pitchFamily="18" charset="0"/>
              </a:rPr>
              <a:t>No communication through OFW prior to LEO call</a:t>
            </a:r>
          </a:p>
          <a:p>
            <a:r>
              <a:rPr lang="en-US" sz="1900">
                <a:solidFill>
                  <a:schemeClr val="tx1"/>
                </a:solidFill>
                <a:latin typeface="Georgia" panose="02040502050405020303" pitchFamily="18" charset="0"/>
              </a:rPr>
              <a:t>No 1</a:t>
            </a:r>
            <a:r>
              <a:rPr lang="en-US" sz="1900" baseline="30000">
                <a:solidFill>
                  <a:schemeClr val="tx1"/>
                </a:solidFill>
                <a:latin typeface="Georgia" panose="02040502050405020303" pitchFamily="18" charset="0"/>
              </a:rPr>
              <a:t>st</a:t>
            </a:r>
            <a:r>
              <a:rPr lang="en-US" sz="1900">
                <a:solidFill>
                  <a:schemeClr val="tx1"/>
                </a:solidFill>
                <a:latin typeface="Georgia" panose="02040502050405020303" pitchFamily="18" charset="0"/>
              </a:rPr>
              <a:t> Amendment Right to abusive speech</a:t>
            </a:r>
          </a:p>
          <a:p>
            <a:pPr lvl="1"/>
            <a:r>
              <a:rPr lang="en-US" sz="1900">
                <a:solidFill>
                  <a:schemeClr val="tx1"/>
                </a:solidFill>
                <a:latin typeface="Georgia" panose="02040502050405020303" pitchFamily="18" charset="0"/>
              </a:rPr>
              <a:t>"the First Amendment does not guarantee the right to harassment of another." (Doe v. McLaughlin (2022) 83 Cal.App.5th 640, 656.) </a:t>
            </a:r>
          </a:p>
          <a:p>
            <a:pPr lvl="1"/>
            <a:r>
              <a:rPr lang="en-US" sz="1900">
                <a:solidFill>
                  <a:schemeClr val="tx1"/>
                </a:solidFill>
                <a:effectLst/>
                <a:latin typeface="Georgia" panose="02040502050405020303" pitchFamily="18" charset="0"/>
              </a:rPr>
              <a:t>Nor does restricting speech that is abusive under the DVPA "amount to a prohibited restraint of protected speech." (In re Marriage of Evilsizor &amp; Sweeney (2015) 237 Cal.App.4th 1416, 1428; </a:t>
            </a:r>
            <a:endParaRPr lang="en-US" sz="1900">
              <a:solidFill>
                <a:schemeClr val="tx1"/>
              </a:solidFill>
              <a:latin typeface="Georgia" panose="02040502050405020303" pitchFamily="18" charset="0"/>
            </a:endParaRPr>
          </a:p>
        </p:txBody>
      </p:sp>
    </p:spTree>
    <p:extLst>
      <p:ext uri="{BB962C8B-B14F-4D97-AF65-F5344CB8AC3E}">
        <p14:creationId xmlns:p14="http://schemas.microsoft.com/office/powerpoint/2010/main" val="23342290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7726A94-1EF0-4D91-B7BF-C033E3D6E5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accent1">
              <a:lumMod val="75000"/>
            </a:schemeClr>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pic>
        <p:nvPicPr>
          <p:cNvPr id="5" name="Picture 4">
            <a:extLst>
              <a:ext uri="{FF2B5EF4-FFF2-40B4-BE49-F238E27FC236}">
                <a16:creationId xmlns:a16="http://schemas.microsoft.com/office/drawing/2014/main" id="{0EA305F7-FA21-674E-4254-2623DCCBF259}"/>
              </a:ext>
            </a:extLst>
          </p:cNvPr>
          <p:cNvPicPr>
            <a:picLocks noChangeAspect="1"/>
          </p:cNvPicPr>
          <p:nvPr/>
        </p:nvPicPr>
        <p:blipFill rotWithShape="1">
          <a:blip r:embed="rId2">
            <a:duotone>
              <a:schemeClr val="accent1">
                <a:shade val="45000"/>
                <a:satMod val="135000"/>
              </a:schemeClr>
              <a:prstClr val="white"/>
            </a:duotone>
            <a:alphaModFix amt="60000"/>
          </a:blip>
          <a:srcRect t="13010" b="28548"/>
          <a:stretch/>
        </p:blipFill>
        <p:spPr>
          <a:xfrm>
            <a:off x="20" y="-1"/>
            <a:ext cx="12191980" cy="6858001"/>
          </a:xfrm>
          <a:prstGeom prst="rect">
            <a:avLst/>
          </a:prstGeom>
        </p:spPr>
      </p:pic>
      <p:cxnSp>
        <p:nvCxnSpPr>
          <p:cNvPr id="11" name="Straight Connector 10">
            <a:extLst>
              <a:ext uri="{FF2B5EF4-FFF2-40B4-BE49-F238E27FC236}">
                <a16:creationId xmlns:a16="http://schemas.microsoft.com/office/drawing/2014/main" id="{98F0650C-11DF-45E6-8EC2-E3B298F0D80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24FB4153-1E3E-4AE9-8306-E8C292894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00" y="246888"/>
            <a:ext cx="11724640" cy="6377939"/>
          </a:xfrm>
          <a:prstGeom prst="rect">
            <a:avLst/>
          </a:pr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2" name="Title 1">
            <a:extLst>
              <a:ext uri="{FF2B5EF4-FFF2-40B4-BE49-F238E27FC236}">
                <a16:creationId xmlns:a16="http://schemas.microsoft.com/office/drawing/2014/main" id="{1DBCADF0-20D1-A8AC-4F03-B4B0F3966918}"/>
              </a:ext>
            </a:extLst>
          </p:cNvPr>
          <p:cNvSpPr>
            <a:spLocks noGrp="1"/>
          </p:cNvSpPr>
          <p:nvPr>
            <p:ph type="ctrTitle"/>
          </p:nvPr>
        </p:nvSpPr>
        <p:spPr>
          <a:xfrm>
            <a:off x="1109980" y="882376"/>
            <a:ext cx="9966960" cy="2926080"/>
          </a:xfrm>
        </p:spPr>
        <p:txBody>
          <a:bodyPr>
            <a:normAutofit/>
          </a:bodyPr>
          <a:lstStyle/>
          <a:p>
            <a:r>
              <a:rPr lang="en-US" sz="6700" dirty="0">
                <a:solidFill>
                  <a:schemeClr val="tx1"/>
                </a:solidFill>
                <a:latin typeface="Georgia" panose="02040502050405020303" pitchFamily="18" charset="0"/>
              </a:rPr>
              <a:t>Rivera v </a:t>
            </a:r>
            <a:r>
              <a:rPr lang="en-US" sz="6700" dirty="0" err="1">
                <a:solidFill>
                  <a:schemeClr val="tx1"/>
                </a:solidFill>
                <a:latin typeface="Georgia" panose="02040502050405020303" pitchFamily="18" charset="0"/>
              </a:rPr>
              <a:t>hillard</a:t>
            </a:r>
            <a:r>
              <a:rPr lang="en-US" sz="6700" dirty="0">
                <a:solidFill>
                  <a:schemeClr val="tx1"/>
                </a:solidFill>
                <a:latin typeface="Georgia" panose="02040502050405020303" pitchFamily="18" charset="0"/>
              </a:rPr>
              <a:t> </a:t>
            </a:r>
            <a:br>
              <a:rPr lang="en-US" sz="6700" dirty="0">
                <a:solidFill>
                  <a:schemeClr val="tx1"/>
                </a:solidFill>
                <a:latin typeface="Georgia" panose="02040502050405020303" pitchFamily="18" charset="0"/>
              </a:rPr>
            </a:br>
            <a:r>
              <a:rPr lang="en-US" sz="6700" dirty="0">
                <a:solidFill>
                  <a:schemeClr val="tx1"/>
                </a:solidFill>
                <a:latin typeface="Georgia" panose="02040502050405020303" pitchFamily="18" charset="0"/>
              </a:rPr>
              <a:t>(2023) </a:t>
            </a:r>
            <a:br>
              <a:rPr lang="en-US" sz="6700" dirty="0">
                <a:solidFill>
                  <a:schemeClr val="tx1"/>
                </a:solidFill>
                <a:latin typeface="Georgia" panose="02040502050405020303" pitchFamily="18" charset="0"/>
              </a:rPr>
            </a:br>
            <a:r>
              <a:rPr lang="en-US" sz="6700" dirty="0">
                <a:solidFill>
                  <a:schemeClr val="tx1"/>
                </a:solidFill>
                <a:latin typeface="Georgia" panose="02040502050405020303" pitchFamily="18" charset="0"/>
              </a:rPr>
              <a:t>89 Cal.App.5th 964</a:t>
            </a:r>
          </a:p>
        </p:txBody>
      </p:sp>
      <p:sp>
        <p:nvSpPr>
          <p:cNvPr id="3" name="Content Placeholder 2">
            <a:extLst>
              <a:ext uri="{FF2B5EF4-FFF2-40B4-BE49-F238E27FC236}">
                <a16:creationId xmlns:a16="http://schemas.microsoft.com/office/drawing/2014/main" id="{D52F63D7-7235-75BD-3442-4C3BC8E8C316}"/>
              </a:ext>
            </a:extLst>
          </p:cNvPr>
          <p:cNvSpPr>
            <a:spLocks noGrp="1"/>
          </p:cNvSpPr>
          <p:nvPr>
            <p:ph type="subTitle" idx="1"/>
          </p:nvPr>
        </p:nvSpPr>
        <p:spPr>
          <a:xfrm>
            <a:off x="1709530" y="3869634"/>
            <a:ext cx="8767860" cy="1388165"/>
          </a:xfrm>
        </p:spPr>
        <p:txBody>
          <a:bodyPr vert="horz" lIns="91440" tIns="45720" rIns="91440" bIns="45720" rtlCol="0">
            <a:normAutofit/>
          </a:bodyPr>
          <a:lstStyle/>
          <a:p>
            <a:r>
              <a:rPr lang="en-US" dirty="0">
                <a:solidFill>
                  <a:schemeClr val="tx1"/>
                </a:solidFill>
                <a:latin typeface="Georgia" panose="02040502050405020303" pitchFamily="18" charset="0"/>
              </a:rPr>
              <a:t>March 29, 2023</a:t>
            </a:r>
          </a:p>
          <a:p>
            <a:r>
              <a:rPr lang="en-US" dirty="0">
                <a:solidFill>
                  <a:schemeClr val="tx1"/>
                </a:solidFill>
                <a:latin typeface="Georgia" panose="02040502050405020303" pitchFamily="18" charset="0"/>
              </a:rPr>
              <a:t>First District, Division Four</a:t>
            </a:r>
          </a:p>
          <a:p>
            <a:endParaRPr lang="en-US" dirty="0"/>
          </a:p>
        </p:txBody>
      </p:sp>
    </p:spTree>
    <p:extLst>
      <p:ext uri="{BB962C8B-B14F-4D97-AF65-F5344CB8AC3E}">
        <p14:creationId xmlns:p14="http://schemas.microsoft.com/office/powerpoint/2010/main" val="4069643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par>
                                <p:cTn id="8" presetID="10" presetClass="entr" presetSubtype="0" fill="hold" grpId="0" nodeType="withEffect">
                                  <p:stCondLst>
                                    <p:cond delay="2000"/>
                                  </p:stCondLst>
                                  <p:iterate type="lt">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4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2000"/>
                                  </p:stCondLst>
                                  <p:iterate type="lt">
                                    <p:tmPct val="10000"/>
                                  </p:iterate>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4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79393E-2D3A-24EB-C0F8-B586F6AC240A}"/>
              </a:ext>
            </a:extLst>
          </p:cNvPr>
          <p:cNvSpPr>
            <a:spLocks noGrp="1"/>
          </p:cNvSpPr>
          <p:nvPr>
            <p:ph type="title"/>
          </p:nvPr>
        </p:nvSpPr>
        <p:spPr>
          <a:xfrm>
            <a:off x="1143000" y="427704"/>
            <a:ext cx="9875520" cy="1283110"/>
          </a:xfrm>
        </p:spPr>
        <p:txBody>
          <a:bodyPr/>
          <a:lstStyle/>
          <a:p>
            <a:r>
              <a:rPr lang="en-US" dirty="0">
                <a:solidFill>
                  <a:schemeClr val="accent1">
                    <a:lumMod val="75000"/>
                  </a:schemeClr>
                </a:solidFill>
                <a:latin typeface="Georgia" panose="02040502050405020303" pitchFamily="18" charset="0"/>
              </a:rPr>
              <a:t>RIVERA v HILLARD</a:t>
            </a:r>
          </a:p>
        </p:txBody>
      </p:sp>
      <p:sp>
        <p:nvSpPr>
          <p:cNvPr id="3" name="Content Placeholder 2">
            <a:extLst>
              <a:ext uri="{FF2B5EF4-FFF2-40B4-BE49-F238E27FC236}">
                <a16:creationId xmlns:a16="http://schemas.microsoft.com/office/drawing/2014/main" id="{73E89AE4-A968-BF5D-D1B9-325BC5E6BBDF}"/>
              </a:ext>
            </a:extLst>
          </p:cNvPr>
          <p:cNvSpPr>
            <a:spLocks noGrp="1"/>
          </p:cNvSpPr>
          <p:nvPr>
            <p:ph idx="1"/>
          </p:nvPr>
        </p:nvSpPr>
        <p:spPr>
          <a:xfrm>
            <a:off x="1143000" y="1710813"/>
            <a:ext cx="9872871" cy="4719484"/>
          </a:xfrm>
        </p:spPr>
        <p:txBody>
          <a:bodyPr vert="horz" lIns="91440" tIns="45720" rIns="91440" bIns="45720" rtlCol="0" anchor="t">
            <a:normAutofit fontScale="85000" lnSpcReduction="20000"/>
          </a:bodyPr>
          <a:lstStyle/>
          <a:p>
            <a:r>
              <a:rPr lang="en-US" dirty="0">
                <a:solidFill>
                  <a:schemeClr val="tx1"/>
                </a:solidFill>
                <a:latin typeface="Georgia"/>
              </a:rPr>
              <a:t>H and W married in 1999</a:t>
            </a:r>
          </a:p>
          <a:p>
            <a:pPr lvl="1"/>
            <a:r>
              <a:rPr lang="en-US" dirty="0">
                <a:solidFill>
                  <a:schemeClr val="tx1"/>
                </a:solidFill>
                <a:latin typeface="Georgia"/>
              </a:rPr>
              <a:t>H purchased a residence (Eagle Drive) </a:t>
            </a:r>
            <a:endParaRPr lang="en-US" dirty="0">
              <a:solidFill>
                <a:schemeClr val="tx1"/>
              </a:solidFill>
              <a:latin typeface="Georgia" panose="02040502050405020303" pitchFamily="18" charset="0"/>
            </a:endParaRPr>
          </a:p>
          <a:p>
            <a:pPr lvl="1"/>
            <a:r>
              <a:rPr lang="en-US" dirty="0">
                <a:solidFill>
                  <a:schemeClr val="tx1"/>
                </a:solidFill>
                <a:latin typeface="Georgia"/>
              </a:rPr>
              <a:t>H substantially invested in personal property items he kept at Eagle Drive</a:t>
            </a:r>
          </a:p>
          <a:p>
            <a:r>
              <a:rPr lang="en-US" dirty="0">
                <a:solidFill>
                  <a:schemeClr val="tx1"/>
                </a:solidFill>
                <a:latin typeface="Georgia"/>
              </a:rPr>
              <a:t>H and W separate in 2018 and H files for divorce in Virginia</a:t>
            </a:r>
          </a:p>
          <a:p>
            <a:pPr lvl="1"/>
            <a:r>
              <a:rPr lang="en-US" dirty="0">
                <a:solidFill>
                  <a:schemeClr val="tx1"/>
                </a:solidFill>
                <a:latin typeface="Georgia"/>
              </a:rPr>
              <a:t>H and W sign MSA awarding H exclusive use and possession of Eagle Drive</a:t>
            </a:r>
          </a:p>
          <a:p>
            <a:r>
              <a:rPr lang="en-US" dirty="0">
                <a:solidFill>
                  <a:schemeClr val="tx1"/>
                </a:solidFill>
                <a:latin typeface="Georgia"/>
              </a:rPr>
              <a:t>In September 2019, H and W “tussle” at Eagle Drive; H arrested</a:t>
            </a:r>
          </a:p>
          <a:p>
            <a:r>
              <a:rPr lang="en-US" dirty="0">
                <a:solidFill>
                  <a:schemeClr val="tx1"/>
                </a:solidFill>
                <a:latin typeface="Georgia"/>
              </a:rPr>
              <a:t>W requests EPO and files for TRO</a:t>
            </a:r>
          </a:p>
          <a:p>
            <a:pPr lvl="1"/>
            <a:r>
              <a:rPr lang="en-US" dirty="0">
                <a:solidFill>
                  <a:schemeClr val="tx1"/>
                </a:solidFill>
                <a:latin typeface="Georgia"/>
              </a:rPr>
              <a:t>W falsely alleges she has right to possess Eagle Drive</a:t>
            </a:r>
          </a:p>
          <a:p>
            <a:pPr lvl="1"/>
            <a:r>
              <a:rPr lang="en-US" dirty="0">
                <a:solidFill>
                  <a:schemeClr val="tx1"/>
                </a:solidFill>
                <a:latin typeface="Georgia"/>
              </a:rPr>
              <a:t>W exclusively possesses Eagle Drive for months and W ransacks the residence</a:t>
            </a:r>
          </a:p>
          <a:p>
            <a:r>
              <a:rPr lang="en-US" dirty="0">
                <a:solidFill>
                  <a:schemeClr val="tx1"/>
                </a:solidFill>
                <a:latin typeface="Georgia"/>
              </a:rPr>
              <a:t>Court issues mutual ROAHs and sets restitution hearing </a:t>
            </a:r>
            <a:endParaRPr lang="en-US" dirty="0">
              <a:solidFill>
                <a:schemeClr val="tx1"/>
              </a:solidFill>
              <a:latin typeface="Georgia" panose="02040502050405020303" pitchFamily="18" charset="0"/>
            </a:endParaRPr>
          </a:p>
          <a:p>
            <a:pPr lvl="1"/>
            <a:r>
              <a:rPr lang="en-US" dirty="0">
                <a:solidFill>
                  <a:schemeClr val="tx1"/>
                </a:solidFill>
                <a:latin typeface="Georgia"/>
              </a:rPr>
              <a:t>H seeks $245k in restitution</a:t>
            </a:r>
          </a:p>
          <a:p>
            <a:pPr lvl="1"/>
            <a:r>
              <a:rPr lang="en-US" dirty="0">
                <a:solidFill>
                  <a:schemeClr val="tx1"/>
                </a:solidFill>
                <a:latin typeface="Georgia"/>
              </a:rPr>
              <a:t>H provides accounting of items removed and unaccounted for from Eagle Drive and expert testimony as to their value</a:t>
            </a:r>
          </a:p>
          <a:p>
            <a:r>
              <a:rPr lang="en-US" dirty="0">
                <a:solidFill>
                  <a:schemeClr val="tx1"/>
                </a:solidFill>
                <a:latin typeface="Georgia"/>
              </a:rPr>
              <a:t>Court orders W to return items to H by a date certain and, for any items not returned, W is to pay an assigned monetary amount, with interest</a:t>
            </a:r>
          </a:p>
          <a:p>
            <a:pPr lvl="1"/>
            <a:endParaRPr lang="en-US" dirty="0">
              <a:solidFill>
                <a:schemeClr val="accent1">
                  <a:lumMod val="75000"/>
                </a:schemeClr>
              </a:solidFill>
              <a:latin typeface="Georgia" panose="02040502050405020303" pitchFamily="18" charset="0"/>
            </a:endParaRPr>
          </a:p>
          <a:p>
            <a:endParaRPr lang="en-US" dirty="0"/>
          </a:p>
          <a:p>
            <a:endParaRPr lang="en-US" dirty="0"/>
          </a:p>
        </p:txBody>
      </p:sp>
      <p:pic>
        <p:nvPicPr>
          <p:cNvPr id="4" name="Picture 3" descr="Two bald eagles against snowy mountains">
            <a:extLst>
              <a:ext uri="{FF2B5EF4-FFF2-40B4-BE49-F238E27FC236}">
                <a16:creationId xmlns:a16="http://schemas.microsoft.com/office/drawing/2014/main" id="{E07E5EE3-7DB1-6CD1-DD60-3A4CA45F190D}"/>
              </a:ext>
            </a:extLst>
          </p:cNvPr>
          <p:cNvPicPr>
            <a:picLocks noChangeAspect="1"/>
          </p:cNvPicPr>
          <p:nvPr/>
        </p:nvPicPr>
        <p:blipFill>
          <a:blip r:embed="rId2"/>
          <a:stretch>
            <a:fillRect/>
          </a:stretch>
        </p:blipFill>
        <p:spPr>
          <a:xfrm>
            <a:off x="8957094" y="421659"/>
            <a:ext cx="2846718" cy="1888378"/>
          </a:xfrm>
          <a:prstGeom prst="rect">
            <a:avLst/>
          </a:prstGeom>
        </p:spPr>
      </p:pic>
    </p:spTree>
    <p:extLst>
      <p:ext uri="{BB962C8B-B14F-4D97-AF65-F5344CB8AC3E}">
        <p14:creationId xmlns:p14="http://schemas.microsoft.com/office/powerpoint/2010/main" val="32404888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28D9B36-75B9-4435-83E6-0A9C81A12E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pic>
        <p:nvPicPr>
          <p:cNvPr id="5" name="Picture 4" descr="Figures of houses in different position and sizes">
            <a:extLst>
              <a:ext uri="{FF2B5EF4-FFF2-40B4-BE49-F238E27FC236}">
                <a16:creationId xmlns:a16="http://schemas.microsoft.com/office/drawing/2014/main" id="{8465E4D3-E917-96F9-8A6B-37059E24E603}"/>
              </a:ext>
            </a:extLst>
          </p:cNvPr>
          <p:cNvPicPr>
            <a:picLocks noChangeAspect="1"/>
          </p:cNvPicPr>
          <p:nvPr/>
        </p:nvPicPr>
        <p:blipFill rotWithShape="1">
          <a:blip r:embed="rId2">
            <a:duotone>
              <a:schemeClr val="bg2">
                <a:shade val="45000"/>
                <a:satMod val="135000"/>
              </a:schemeClr>
              <a:prstClr val="white"/>
            </a:duotone>
            <a:alphaModFix amt="35000"/>
          </a:blip>
          <a:srcRect r="-2" b="-2"/>
          <a:stretch/>
        </p:blipFill>
        <p:spPr>
          <a:xfrm>
            <a:off x="20" y="10"/>
            <a:ext cx="12191980" cy="6857990"/>
          </a:xfrm>
          <a:prstGeom prst="rect">
            <a:avLst/>
          </a:prstGeom>
        </p:spPr>
      </p:pic>
      <p:sp>
        <p:nvSpPr>
          <p:cNvPr id="2" name="Title 1">
            <a:extLst>
              <a:ext uri="{FF2B5EF4-FFF2-40B4-BE49-F238E27FC236}">
                <a16:creationId xmlns:a16="http://schemas.microsoft.com/office/drawing/2014/main" id="{CEB5A772-6528-BD23-C268-85FD96EA928A}"/>
              </a:ext>
            </a:extLst>
          </p:cNvPr>
          <p:cNvSpPr>
            <a:spLocks noGrp="1"/>
          </p:cNvSpPr>
          <p:nvPr>
            <p:ph type="title"/>
          </p:nvPr>
        </p:nvSpPr>
        <p:spPr>
          <a:xfrm>
            <a:off x="1143000" y="609600"/>
            <a:ext cx="9875520" cy="1356360"/>
          </a:xfrm>
        </p:spPr>
        <p:txBody>
          <a:bodyPr>
            <a:normAutofit/>
          </a:bodyPr>
          <a:lstStyle/>
          <a:p>
            <a:r>
              <a:rPr lang="en-US" dirty="0">
                <a:solidFill>
                  <a:schemeClr val="accent1">
                    <a:lumMod val="75000"/>
                  </a:schemeClr>
                </a:solidFill>
                <a:latin typeface="Georgia"/>
              </a:rPr>
              <a:t>RESTITUTION</a:t>
            </a:r>
          </a:p>
        </p:txBody>
      </p:sp>
      <p:sp>
        <p:nvSpPr>
          <p:cNvPr id="3" name="Content Placeholder 2">
            <a:extLst>
              <a:ext uri="{FF2B5EF4-FFF2-40B4-BE49-F238E27FC236}">
                <a16:creationId xmlns:a16="http://schemas.microsoft.com/office/drawing/2014/main" id="{B2D0C088-873C-63AF-EFE9-FE798F278A94}"/>
              </a:ext>
            </a:extLst>
          </p:cNvPr>
          <p:cNvSpPr>
            <a:spLocks noGrp="1"/>
          </p:cNvSpPr>
          <p:nvPr>
            <p:ph idx="1"/>
          </p:nvPr>
        </p:nvSpPr>
        <p:spPr>
          <a:xfrm>
            <a:off x="1143000" y="2057400"/>
            <a:ext cx="9872871" cy="4038600"/>
          </a:xfrm>
        </p:spPr>
        <p:txBody>
          <a:bodyPr vert="horz" lIns="91440" tIns="45720" rIns="91440" bIns="45720" rtlCol="0" anchor="t">
            <a:normAutofit/>
          </a:bodyPr>
          <a:lstStyle/>
          <a:p>
            <a:r>
              <a:rPr lang="en-US" dirty="0">
                <a:solidFill>
                  <a:schemeClr val="tx1"/>
                </a:solidFill>
                <a:latin typeface="Georgia"/>
              </a:rPr>
              <a:t>"Restitutive damages ... are quantifiable amounts of money due an injured private party from another party to compensate for the pecuniary loss directly resulting from the second party's violation of law." (Walnut Creek Manor v. Fair Employment &amp; Housing Com. (1991) 54 Cal.3d 245, 263.) </a:t>
            </a:r>
          </a:p>
          <a:p>
            <a:endParaRPr lang="en-US" dirty="0">
              <a:solidFill>
                <a:schemeClr val="tx1"/>
              </a:solidFill>
              <a:latin typeface="Georgia"/>
            </a:endParaRPr>
          </a:p>
          <a:p>
            <a:r>
              <a:rPr lang="en-US" dirty="0">
                <a:solidFill>
                  <a:schemeClr val="tx1"/>
                </a:solidFill>
                <a:latin typeface="Georgia"/>
              </a:rPr>
              <a:t>COA found restitution was appropriate based upon the following:</a:t>
            </a:r>
          </a:p>
          <a:p>
            <a:pPr marL="502920" lvl="2">
              <a:spcBef>
                <a:spcPts val="0"/>
              </a:spcBef>
              <a:spcAft>
                <a:spcPts val="0"/>
              </a:spcAft>
            </a:pPr>
            <a:r>
              <a:rPr lang="en-US" dirty="0">
                <a:solidFill>
                  <a:schemeClr val="tx1"/>
                </a:solidFill>
                <a:effectLst/>
                <a:latin typeface="Georgia"/>
                <a:ea typeface="Calibri"/>
                <a:cs typeface="Calibri"/>
              </a:rPr>
              <a:t>Violation of DVPA by act</a:t>
            </a:r>
          </a:p>
          <a:p>
            <a:pPr marL="502920" lvl="2">
              <a:spcBef>
                <a:spcPts val="0"/>
              </a:spcBef>
              <a:spcAft>
                <a:spcPts val="0"/>
              </a:spcAft>
            </a:pPr>
            <a:r>
              <a:rPr lang="en-US" dirty="0">
                <a:solidFill>
                  <a:schemeClr val="tx1"/>
                </a:solidFill>
                <a:effectLst/>
                <a:latin typeface="Georgia"/>
                <a:ea typeface="Calibri"/>
                <a:cs typeface="Calibri"/>
              </a:rPr>
              <a:t>losses "incurred as a direct result of the abuse"</a:t>
            </a:r>
          </a:p>
          <a:p>
            <a:pPr marL="502920" lvl="2">
              <a:spcBef>
                <a:spcPts val="0"/>
              </a:spcBef>
              <a:spcAft>
                <a:spcPts val="0"/>
              </a:spcAft>
            </a:pPr>
            <a:r>
              <a:rPr lang="en-US" dirty="0">
                <a:solidFill>
                  <a:schemeClr val="tx1"/>
                </a:solidFill>
                <a:effectLst/>
                <a:latin typeface="Georgia"/>
                <a:ea typeface="Calibri"/>
                <a:cs typeface="Calibri"/>
              </a:rPr>
              <a:t>Trial court allowed opportunity to cure the loss through returning of money and property taken</a:t>
            </a:r>
          </a:p>
          <a:p>
            <a:pPr marL="502920" lvl="2">
              <a:spcBef>
                <a:spcPts val="0"/>
              </a:spcBef>
              <a:spcAft>
                <a:spcPts val="0"/>
              </a:spcAft>
            </a:pPr>
            <a:r>
              <a:rPr lang="en-US" dirty="0">
                <a:solidFill>
                  <a:schemeClr val="tx1"/>
                </a:solidFill>
                <a:effectLst/>
                <a:latin typeface="Georgia"/>
                <a:ea typeface="Calibri"/>
                <a:cs typeface="Calibri"/>
              </a:rPr>
              <a:t>Court held hearing re valuation</a:t>
            </a:r>
          </a:p>
          <a:p>
            <a:pPr marL="502920" lvl="2">
              <a:spcBef>
                <a:spcPts val="0"/>
              </a:spcBef>
              <a:spcAft>
                <a:spcPts val="0"/>
              </a:spcAft>
            </a:pPr>
            <a:r>
              <a:rPr lang="en-US" dirty="0">
                <a:solidFill>
                  <a:schemeClr val="tx1"/>
                </a:solidFill>
                <a:effectLst/>
                <a:latin typeface="Georgia"/>
                <a:ea typeface="Calibri"/>
                <a:cs typeface="Calibri"/>
              </a:rPr>
              <a:t>"Orders were limited to documented, '</a:t>
            </a:r>
            <a:r>
              <a:rPr lang="en-US" dirty="0" err="1">
                <a:solidFill>
                  <a:schemeClr val="tx1"/>
                </a:solidFill>
                <a:effectLst/>
                <a:latin typeface="Georgia"/>
                <a:ea typeface="Calibri"/>
                <a:cs typeface="Calibri"/>
              </a:rPr>
              <a:t>pencuiarily</a:t>
            </a:r>
            <a:r>
              <a:rPr lang="en-US" dirty="0">
                <a:solidFill>
                  <a:schemeClr val="tx1"/>
                </a:solidFill>
                <a:effectLst/>
                <a:latin typeface="Georgia"/>
                <a:ea typeface="Calibri"/>
                <a:cs typeface="Calibri"/>
              </a:rPr>
              <a:t> measurable' losses."</a:t>
            </a:r>
          </a:p>
          <a:p>
            <a:endParaRPr lang="en-US" dirty="0"/>
          </a:p>
        </p:txBody>
      </p:sp>
    </p:spTree>
    <p:extLst>
      <p:ext uri="{BB962C8B-B14F-4D97-AF65-F5344CB8AC3E}">
        <p14:creationId xmlns:p14="http://schemas.microsoft.com/office/powerpoint/2010/main" val="31039190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E8DBDA3-652C-4F87-B53B-7F73AC8F4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12191999" cy="6857999"/>
          </a:xfrm>
          <a:prstGeom prst="rect">
            <a:avLst/>
          </a:prstGeom>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0" name="Rectangle 9">
            <a:extLst>
              <a:ext uri="{FF2B5EF4-FFF2-40B4-BE49-F238E27FC236}">
                <a16:creationId xmlns:a16="http://schemas.microsoft.com/office/drawing/2014/main" id="{42187232-3845-418F-A17C-C138F01D98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36942" y="0"/>
            <a:ext cx="4155058" cy="6858000"/>
          </a:xfrm>
          <a:prstGeom prst="rect">
            <a:avLst/>
          </a:prstGeom>
          <a:solidFill>
            <a:schemeClr val="accent1"/>
          </a:solidFill>
          <a:ln w="12700" cmpd="sng">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
        <p:nvSpPr>
          <p:cNvPr id="2" name="Title 1">
            <a:extLst>
              <a:ext uri="{FF2B5EF4-FFF2-40B4-BE49-F238E27FC236}">
                <a16:creationId xmlns:a16="http://schemas.microsoft.com/office/drawing/2014/main" id="{23217DD7-A8C6-601B-64DB-89C0840FDFF3}"/>
              </a:ext>
            </a:extLst>
          </p:cNvPr>
          <p:cNvSpPr>
            <a:spLocks noGrp="1"/>
          </p:cNvSpPr>
          <p:nvPr>
            <p:ph type="title"/>
          </p:nvPr>
        </p:nvSpPr>
        <p:spPr>
          <a:xfrm>
            <a:off x="8477950" y="873457"/>
            <a:ext cx="3273042" cy="5222543"/>
          </a:xfrm>
        </p:spPr>
        <p:txBody>
          <a:bodyPr>
            <a:normAutofit/>
          </a:bodyPr>
          <a:lstStyle/>
          <a:p>
            <a:r>
              <a:rPr lang="en-US" sz="2800">
                <a:solidFill>
                  <a:srgbClr val="FFFFFF"/>
                </a:solidFill>
                <a:latin typeface="Georgia" panose="02040502050405020303" pitchFamily="18" charset="0"/>
              </a:rPr>
              <a:t>"Panoply of Remedial Orders" </a:t>
            </a:r>
          </a:p>
        </p:txBody>
      </p:sp>
      <p:sp>
        <p:nvSpPr>
          <p:cNvPr id="3" name="Content Placeholder 2">
            <a:extLst>
              <a:ext uri="{FF2B5EF4-FFF2-40B4-BE49-F238E27FC236}">
                <a16:creationId xmlns:a16="http://schemas.microsoft.com/office/drawing/2014/main" id="{4AC7D225-9355-5B5F-6880-82B0D5A71965}"/>
              </a:ext>
            </a:extLst>
          </p:cNvPr>
          <p:cNvSpPr>
            <a:spLocks noGrp="1"/>
          </p:cNvSpPr>
          <p:nvPr>
            <p:ph idx="1"/>
          </p:nvPr>
        </p:nvSpPr>
        <p:spPr>
          <a:xfrm>
            <a:off x="1176129" y="873457"/>
            <a:ext cx="6020790" cy="5222543"/>
          </a:xfrm>
        </p:spPr>
        <p:txBody>
          <a:bodyPr vert="horz" lIns="91440" tIns="45720" rIns="91440" bIns="45720" rtlCol="0" anchor="ctr">
            <a:normAutofit/>
          </a:bodyPr>
          <a:lstStyle/>
          <a:p>
            <a:r>
              <a:rPr lang="en-US" sz="1900">
                <a:solidFill>
                  <a:schemeClr val="tx1"/>
                </a:solidFill>
                <a:latin typeface="Georgia"/>
              </a:rPr>
              <a:t>"To this end, the DVPA sets forth a panoply of remedial orders. […] Many of these remedies are directed to  prevent and mitigate financial coercion […]The Legislature has also expressed an intent to entrust the courts with some latitude in applying these remedies.”</a:t>
            </a:r>
          </a:p>
          <a:p>
            <a:r>
              <a:rPr lang="en-US" sz="1900">
                <a:solidFill>
                  <a:schemeClr val="tx1"/>
                </a:solidFill>
                <a:latin typeface="Georgia"/>
              </a:rPr>
              <a:t>Intent to shift financial burdens attributable to abuse to the abuser</a:t>
            </a:r>
          </a:p>
          <a:p>
            <a:r>
              <a:rPr lang="en-US" sz="1900">
                <a:solidFill>
                  <a:schemeClr val="tx1"/>
                </a:solidFill>
                <a:latin typeface="Georgia"/>
              </a:rPr>
              <a:t>COA construed “out-of-pocket expenses” in FC6342 to include:</a:t>
            </a:r>
          </a:p>
          <a:p>
            <a:pPr lvl="1"/>
            <a:r>
              <a:rPr lang="en-US" sz="1900">
                <a:solidFill>
                  <a:schemeClr val="tx1"/>
                </a:solidFill>
                <a:latin typeface="Georgia"/>
              </a:rPr>
              <a:t>Property theft and damage losses resulting from abuse</a:t>
            </a:r>
          </a:p>
          <a:p>
            <a:r>
              <a:rPr lang="en-US" sz="1900">
                <a:solidFill>
                  <a:schemeClr val="tx1"/>
                </a:solidFill>
                <a:latin typeface="Georgia"/>
              </a:rPr>
              <a:t>W's position would undermine Legislative efforts to make DVPA actions "streamlined, accessible and expeditious“.</a:t>
            </a:r>
          </a:p>
          <a:p>
            <a:pPr lvl="1"/>
            <a:r>
              <a:rPr lang="en-US" sz="1900">
                <a:solidFill>
                  <a:schemeClr val="tx1"/>
                </a:solidFill>
                <a:latin typeface="Georgia"/>
              </a:rPr>
              <a:t>Victims may forego relief due to "duplicative and more burdensome endeavor."</a:t>
            </a:r>
          </a:p>
          <a:p>
            <a:endParaRPr lang="en-US" sz="1900">
              <a:solidFill>
                <a:schemeClr val="tx1"/>
              </a:solidFill>
            </a:endParaRPr>
          </a:p>
        </p:txBody>
      </p:sp>
    </p:spTree>
    <p:extLst>
      <p:ext uri="{BB962C8B-B14F-4D97-AF65-F5344CB8AC3E}">
        <p14:creationId xmlns:p14="http://schemas.microsoft.com/office/powerpoint/2010/main" val="34308462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7726A94-1EF0-4D91-B7BF-C033E3D6E5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accent1">
              <a:lumMod val="75000"/>
            </a:schemeClr>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pic>
        <p:nvPicPr>
          <p:cNvPr id="7" name="Picture 6" descr="A black and green line&#10;&#10;Description automatically generated">
            <a:extLst>
              <a:ext uri="{FF2B5EF4-FFF2-40B4-BE49-F238E27FC236}">
                <a16:creationId xmlns:a16="http://schemas.microsoft.com/office/drawing/2014/main" id="{515C48E7-2409-433A-F926-9CA60F653651}"/>
              </a:ext>
            </a:extLst>
          </p:cNvPr>
          <p:cNvPicPr>
            <a:picLocks noChangeAspect="1"/>
          </p:cNvPicPr>
          <p:nvPr/>
        </p:nvPicPr>
        <p:blipFill rotWithShape="1">
          <a:blip r:embed="rId2">
            <a:duotone>
              <a:schemeClr val="accent1">
                <a:shade val="45000"/>
                <a:satMod val="135000"/>
              </a:schemeClr>
              <a:prstClr val="white"/>
            </a:duotone>
            <a:alphaModFix amt="60000"/>
          </a:blip>
          <a:srcRect t="21745" b="16780"/>
          <a:stretch/>
        </p:blipFill>
        <p:spPr>
          <a:xfrm>
            <a:off x="20" y="-1"/>
            <a:ext cx="12191980" cy="6858001"/>
          </a:xfrm>
          <a:prstGeom prst="rect">
            <a:avLst/>
          </a:prstGeom>
        </p:spPr>
      </p:pic>
      <p:cxnSp>
        <p:nvCxnSpPr>
          <p:cNvPr id="13" name="Straight Connector 12">
            <a:extLst>
              <a:ext uri="{FF2B5EF4-FFF2-40B4-BE49-F238E27FC236}">
                <a16:creationId xmlns:a16="http://schemas.microsoft.com/office/drawing/2014/main" id="{98F0650C-11DF-45E6-8EC2-E3B298F0D80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24FB4153-1E3E-4AE9-8306-E8C292894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00" y="246888"/>
            <a:ext cx="11724640" cy="6377939"/>
          </a:xfrm>
          <a:prstGeom prst="rect">
            <a:avLst/>
          </a:pr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4" name="Title 3">
            <a:extLst>
              <a:ext uri="{FF2B5EF4-FFF2-40B4-BE49-F238E27FC236}">
                <a16:creationId xmlns:a16="http://schemas.microsoft.com/office/drawing/2014/main" id="{01224A7B-0D67-269E-DB97-D604E4D4D05A}"/>
              </a:ext>
            </a:extLst>
          </p:cNvPr>
          <p:cNvSpPr>
            <a:spLocks noGrp="1"/>
          </p:cNvSpPr>
          <p:nvPr>
            <p:ph type="ctrTitle"/>
          </p:nvPr>
        </p:nvSpPr>
        <p:spPr>
          <a:xfrm>
            <a:off x="1109980" y="882376"/>
            <a:ext cx="9966960" cy="2926080"/>
          </a:xfrm>
        </p:spPr>
        <p:txBody>
          <a:bodyPr>
            <a:normAutofit/>
          </a:bodyPr>
          <a:lstStyle/>
          <a:p>
            <a:r>
              <a:rPr lang="en-US" sz="4500" dirty="0">
                <a:solidFill>
                  <a:schemeClr val="tx1"/>
                </a:solidFill>
                <a:latin typeface="Georgia" panose="02040502050405020303" pitchFamily="18" charset="0"/>
              </a:rPr>
              <a:t>Parris J. v. Christopher u</a:t>
            </a:r>
            <a:br>
              <a:rPr lang="en-US" sz="4500" dirty="0">
                <a:solidFill>
                  <a:schemeClr val="tx1"/>
                </a:solidFill>
                <a:latin typeface="Georgia" panose="02040502050405020303" pitchFamily="18" charset="0"/>
              </a:rPr>
            </a:br>
            <a:r>
              <a:rPr lang="en-US" sz="4500" dirty="0">
                <a:solidFill>
                  <a:schemeClr val="tx1"/>
                </a:solidFill>
                <a:latin typeface="Georgia" panose="02040502050405020303" pitchFamily="18" charset="0"/>
              </a:rPr>
              <a:t>(2023)</a:t>
            </a:r>
            <a:br>
              <a:rPr lang="en-US" sz="4500" dirty="0">
                <a:solidFill>
                  <a:schemeClr val="tx1"/>
                </a:solidFill>
                <a:latin typeface="Georgia" panose="02040502050405020303" pitchFamily="18" charset="0"/>
              </a:rPr>
            </a:br>
            <a:r>
              <a:rPr lang="en-US" sz="4500" dirty="0">
                <a:solidFill>
                  <a:schemeClr val="tx1"/>
                </a:solidFill>
                <a:latin typeface="Georgia" panose="02040502050405020303" pitchFamily="18" charset="0"/>
              </a:rPr>
              <a:t>Nos. B313470; B316247; B317613.</a:t>
            </a:r>
            <a:endParaRPr lang="en-US" sz="4500" dirty="0">
              <a:solidFill>
                <a:schemeClr val="tx1"/>
              </a:solidFill>
            </a:endParaRPr>
          </a:p>
        </p:txBody>
      </p:sp>
      <p:sp>
        <p:nvSpPr>
          <p:cNvPr id="5" name="Subtitle 4">
            <a:extLst>
              <a:ext uri="{FF2B5EF4-FFF2-40B4-BE49-F238E27FC236}">
                <a16:creationId xmlns:a16="http://schemas.microsoft.com/office/drawing/2014/main" id="{908D25C9-96CE-9AC2-C2DC-6B03BDE69255}"/>
              </a:ext>
            </a:extLst>
          </p:cNvPr>
          <p:cNvSpPr>
            <a:spLocks noGrp="1"/>
          </p:cNvSpPr>
          <p:nvPr>
            <p:ph type="subTitle" idx="1"/>
          </p:nvPr>
        </p:nvSpPr>
        <p:spPr>
          <a:xfrm>
            <a:off x="1709530" y="3869634"/>
            <a:ext cx="8767860" cy="1388165"/>
          </a:xfrm>
        </p:spPr>
        <p:txBody>
          <a:bodyPr>
            <a:normAutofit/>
          </a:bodyPr>
          <a:lstStyle/>
          <a:p>
            <a:r>
              <a:rPr lang="en-US" dirty="0">
                <a:solidFill>
                  <a:schemeClr val="tx1"/>
                </a:solidFill>
                <a:latin typeface="Georgia" panose="02040502050405020303" pitchFamily="18" charset="0"/>
              </a:rPr>
              <a:t>October 4, 2023</a:t>
            </a:r>
          </a:p>
          <a:p>
            <a:r>
              <a:rPr lang="en-US" dirty="0">
                <a:solidFill>
                  <a:schemeClr val="tx1"/>
                </a:solidFill>
                <a:latin typeface="Georgia" panose="02040502050405020303" pitchFamily="18" charset="0"/>
              </a:rPr>
              <a:t>Second District, Division Four</a:t>
            </a:r>
          </a:p>
          <a:p>
            <a:endParaRPr lang="en-US" dirty="0"/>
          </a:p>
        </p:txBody>
      </p:sp>
    </p:spTree>
    <p:extLst>
      <p:ext uri="{BB962C8B-B14F-4D97-AF65-F5344CB8AC3E}">
        <p14:creationId xmlns:p14="http://schemas.microsoft.com/office/powerpoint/2010/main" val="2940210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7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CAA6A11-0860-1466-6C00-38B96877F8C9}"/>
              </a:ext>
            </a:extLst>
          </p:cNvPr>
          <p:cNvSpPr>
            <a:spLocks noGrp="1"/>
          </p:cNvSpPr>
          <p:nvPr>
            <p:ph type="title"/>
          </p:nvPr>
        </p:nvSpPr>
        <p:spPr>
          <a:xfrm>
            <a:off x="686834" y="1153572"/>
            <a:ext cx="3200400" cy="4461163"/>
          </a:xfrm>
        </p:spPr>
        <p:txBody>
          <a:bodyPr>
            <a:normAutofit/>
          </a:bodyPr>
          <a:lstStyle/>
          <a:p>
            <a:r>
              <a:rPr lang="en-US" sz="2800" b="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ARBITRATION/ WAIVER</a:t>
            </a:r>
            <a:br>
              <a:rPr lang="en-US" sz="1800" kern="100" dirty="0">
                <a:effectLst/>
                <a:latin typeface="Calibri" panose="020F0502020204030204" pitchFamily="34" charset="0"/>
                <a:ea typeface="Calibri" panose="020F0502020204030204" pitchFamily="34" charset="0"/>
                <a:cs typeface="Times New Roman" panose="02020603050405020304" pitchFamily="18" charset="0"/>
              </a:rPr>
            </a:br>
            <a:endParaRPr lang="en-US" dirty="0">
              <a:solidFill>
                <a:srgbClr val="FFFFFF"/>
              </a:solidFill>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569619FD-807E-FA69-0B88-8A3BF95FEBB5}"/>
              </a:ext>
            </a:extLst>
          </p:cNvPr>
          <p:cNvSpPr>
            <a:spLocks noGrp="1"/>
          </p:cNvSpPr>
          <p:nvPr>
            <p:ph idx="1"/>
          </p:nvPr>
        </p:nvSpPr>
        <p:spPr>
          <a:xfrm>
            <a:off x="4447308" y="591344"/>
            <a:ext cx="6906491" cy="5585619"/>
          </a:xfrm>
        </p:spPr>
        <p:txBody>
          <a:bodyPr anchor="ctr">
            <a:normAutofit/>
          </a:bodyPr>
          <a:lstStyle/>
          <a:p>
            <a:pPr marL="0" marR="0" indent="0">
              <a:lnSpc>
                <a:spcPct val="107000"/>
              </a:lnSpc>
              <a:spcBef>
                <a:spcPts val="0"/>
              </a:spcBef>
              <a:spcAft>
                <a:spcPts val="800"/>
              </a:spcAft>
              <a:buNone/>
            </a:pPr>
            <a:r>
              <a:rPr lang="en-US" sz="1800" b="1" i="1" kern="100" dirty="0">
                <a:effectLst/>
                <a:latin typeface="Calibri" panose="020F0502020204030204" pitchFamily="34" charset="0"/>
                <a:ea typeface="Calibri" panose="020F0502020204030204" pitchFamily="34" charset="0"/>
                <a:cs typeface="Times New Roman" panose="02020603050405020304" pitchFamily="18" charset="0"/>
              </a:rPr>
              <a:t>QUACH V. CAL. COMMERCE CLUB </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(2022) 78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C</a:t>
            </a:r>
            <a:r>
              <a:rPr lang="en-US" sz="1800" kern="100" dirty="0" err="1">
                <a:latin typeface="Calibri" panose="020F0502020204030204" pitchFamily="34" charset="0"/>
                <a:ea typeface="Calibri" panose="020F0502020204030204" pitchFamily="34" charset="0"/>
                <a:cs typeface="Times New Roman" panose="02020603050405020304" pitchFamily="18" charset="0"/>
              </a:rPr>
              <a:t>al.App</a:t>
            </a:r>
            <a:r>
              <a:rPr lang="en-US" sz="1800" kern="100" dirty="0">
                <a:latin typeface="Calibri" panose="020F0502020204030204" pitchFamily="34" charset="0"/>
                <a:ea typeface="Calibri" panose="020F0502020204030204" pitchFamily="34" charset="0"/>
                <a:cs typeface="Times New Roman" panose="02020603050405020304" pitchFamily="18" charset="0"/>
              </a:rPr>
              <a:t>.</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5</a:t>
            </a:r>
            <a:r>
              <a:rPr lang="en-US" sz="1800" kern="100" baseline="30000" dirty="0">
                <a:latin typeface="Calibri" panose="020F0502020204030204" pitchFamily="34" charset="0"/>
                <a:ea typeface="Calibri" panose="020F0502020204030204" pitchFamily="34" charset="0"/>
                <a:cs typeface="Times New Roman" panose="02020603050405020304" pitchFamily="18" charset="0"/>
              </a:rPr>
              <a:t>th</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470 (REV GRANTED) </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Calibri" panose="020F0502020204030204" pitchFamily="34" charset="0"/>
              </a:rPr>
              <a:t>Trial court found waiver by D of right to arbitrate based on its delay of 13 months during which it participated in extensive discovery. </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Calibri" panose="020F0502020204030204" pitchFamily="34" charset="0"/>
              </a:rPr>
              <a:t>Court of Appeal held that the plaintiff had to show prejudice, which entails something more than litigation fees and costs expended in the litigation.   (Judge Crandall dissented).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Calibri" panose="020F0502020204030204" pitchFamily="34" charset="0"/>
              </a:rPr>
              <a:t>The Cal. Supreme Court has granted review of the issue whether California’s test for waiver survives the US Supreme Court opinion in  </a:t>
            </a:r>
            <a:r>
              <a:rPr lang="en-US" sz="1800" b="1" i="1" kern="100" dirty="0">
                <a:effectLst/>
                <a:latin typeface="Calibri" panose="020F0502020204030204" pitchFamily="34" charset="0"/>
                <a:ea typeface="Calibri" panose="020F0502020204030204" pitchFamily="34" charset="0"/>
                <a:cs typeface="Calibri" panose="020F0502020204030204" pitchFamily="34" charset="0"/>
              </a:rPr>
              <a:t>Morgan v. Sundance, Inc.</a:t>
            </a:r>
            <a:r>
              <a:rPr lang="en-US" sz="1800" i="1" kern="100" dirty="0">
                <a:effectLst/>
                <a:latin typeface="Calibri" panose="020F0502020204030204" pitchFamily="34" charset="0"/>
                <a:ea typeface="Calibri" panose="020F0502020204030204" pitchFamily="34" charset="0"/>
                <a:cs typeface="Calibri" panose="020F0502020204030204" pitchFamily="34" charset="0"/>
              </a:rPr>
              <a:t> </a:t>
            </a:r>
            <a:r>
              <a:rPr lang="en-US" sz="1800" kern="100" dirty="0">
                <a:effectLst/>
                <a:latin typeface="Calibri" panose="020F0502020204030204" pitchFamily="34" charset="0"/>
                <a:ea typeface="Calibri" panose="020F0502020204030204" pitchFamily="34" charset="0"/>
                <a:cs typeface="Calibri" panose="020F0502020204030204" pitchFamily="34" charset="0"/>
              </a:rPr>
              <a:t>142 S. Ct. 1708 (prejudice is not required for waiver)  </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See also </a:t>
            </a:r>
            <a:r>
              <a:rPr lang="en-US" sz="1800" b="1" i="1" kern="100" dirty="0">
                <a:effectLst/>
                <a:latin typeface="Calibri" panose="020F0502020204030204" pitchFamily="34" charset="0"/>
                <a:ea typeface="Calibri" panose="020F0502020204030204" pitchFamily="34" charset="0"/>
                <a:cs typeface="Times New Roman" panose="02020603050405020304" pitchFamily="18" charset="0"/>
              </a:rPr>
              <a:t>Davis v. </a:t>
            </a:r>
            <a:r>
              <a:rPr lang="en-US" sz="1800" b="1" i="1" kern="100" dirty="0" err="1">
                <a:effectLst/>
                <a:latin typeface="Calibri" panose="020F0502020204030204" pitchFamily="34" charset="0"/>
                <a:ea typeface="Calibri" panose="020F0502020204030204" pitchFamily="34" charset="0"/>
                <a:cs typeface="Times New Roman" panose="02020603050405020304" pitchFamily="18" charset="0"/>
              </a:rPr>
              <a:t>Shiehk</a:t>
            </a:r>
            <a:r>
              <a:rPr lang="en-US" sz="1800" b="1" i="1" kern="100" dirty="0">
                <a:effectLst/>
                <a:latin typeface="Calibri" panose="020F0502020204030204" pitchFamily="34" charset="0"/>
                <a:ea typeface="Calibri" panose="020F0502020204030204" pitchFamily="34" charset="0"/>
                <a:cs typeface="Times New Roman" panose="02020603050405020304" pitchFamily="18" charset="0"/>
              </a:rPr>
              <a:t> Shoes, LLC</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(2022) 84 Cal.App.5</a:t>
            </a:r>
            <a:r>
              <a:rPr lang="en-US" sz="1800" kern="100" baseline="30000" dirty="0">
                <a:effectLst/>
                <a:latin typeface="Calibri" panose="020F0502020204030204" pitchFamily="34" charset="0"/>
                <a:ea typeface="Calibri" panose="020F0502020204030204" pitchFamily="34" charset="0"/>
                <a:cs typeface="Times New Roman" panose="02020603050405020304" pitchFamily="18" charset="0"/>
              </a:rPr>
              <a:t>th</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956 (Follows </a:t>
            </a:r>
            <a:r>
              <a:rPr lang="en-US" sz="1800" b="1" i="1" kern="100" dirty="0">
                <a:effectLst/>
                <a:latin typeface="Calibri" panose="020F0502020204030204" pitchFamily="34" charset="0"/>
                <a:ea typeface="Calibri" panose="020F0502020204030204" pitchFamily="34" charset="0"/>
                <a:cs typeface="Times New Roman" panose="02020603050405020304" pitchFamily="18" charset="0"/>
              </a:rPr>
              <a:t>Morgan</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t>
            </a:r>
          </a:p>
          <a:p>
            <a:endParaRPr lang="en-US" dirty="0"/>
          </a:p>
        </p:txBody>
      </p:sp>
    </p:spTree>
    <p:extLst>
      <p:ext uri="{BB962C8B-B14F-4D97-AF65-F5344CB8AC3E}">
        <p14:creationId xmlns:p14="http://schemas.microsoft.com/office/powerpoint/2010/main" val="14112683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DA3F3B-D46D-5EB6-E30F-C08277CAE104}"/>
              </a:ext>
            </a:extLst>
          </p:cNvPr>
          <p:cNvSpPr>
            <a:spLocks noGrp="1"/>
          </p:cNvSpPr>
          <p:nvPr>
            <p:ph type="title"/>
          </p:nvPr>
        </p:nvSpPr>
        <p:spPr>
          <a:xfrm>
            <a:off x="1143000" y="609600"/>
            <a:ext cx="9875520" cy="1356360"/>
          </a:xfrm>
        </p:spPr>
        <p:txBody>
          <a:bodyPr>
            <a:normAutofit/>
          </a:bodyPr>
          <a:lstStyle/>
          <a:p>
            <a:r>
              <a:rPr lang="en-US">
                <a:latin typeface="Georgia" panose="02040502050405020303" pitchFamily="18" charset="0"/>
              </a:rPr>
              <a:t>PARRIS J. v CHRISTOPHER U. </a:t>
            </a:r>
          </a:p>
        </p:txBody>
      </p:sp>
      <p:graphicFrame>
        <p:nvGraphicFramePr>
          <p:cNvPr id="9" name="Content Placeholder 2">
            <a:extLst>
              <a:ext uri="{FF2B5EF4-FFF2-40B4-BE49-F238E27FC236}">
                <a16:creationId xmlns:a16="http://schemas.microsoft.com/office/drawing/2014/main" id="{94600C15-184F-F9B2-9949-0755239550D1}"/>
              </a:ext>
            </a:extLst>
          </p:cNvPr>
          <p:cNvGraphicFramePr/>
          <p:nvPr/>
        </p:nvGraphicFramePr>
        <p:xfrm>
          <a:off x="1143000" y="2298530"/>
          <a:ext cx="9872663" cy="37974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342520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E8DBDA3-652C-4F87-B53B-7F73AC8F4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12191999" cy="6857999"/>
          </a:xfrm>
          <a:prstGeom prst="rect">
            <a:avLst/>
          </a:prstGeom>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10" name="Rectangle 9">
            <a:extLst>
              <a:ext uri="{FF2B5EF4-FFF2-40B4-BE49-F238E27FC236}">
                <a16:creationId xmlns:a16="http://schemas.microsoft.com/office/drawing/2014/main" id="{42187232-3845-418F-A17C-C138F01D98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55058" cy="6858000"/>
          </a:xfrm>
          <a:prstGeom prst="rect">
            <a:avLst/>
          </a:prstGeom>
          <a:solidFill>
            <a:schemeClr val="accent1"/>
          </a:solidFill>
          <a:ln w="12700" cmpd="sng">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
        <p:nvSpPr>
          <p:cNvPr id="2" name="Title 1">
            <a:extLst>
              <a:ext uri="{FF2B5EF4-FFF2-40B4-BE49-F238E27FC236}">
                <a16:creationId xmlns:a16="http://schemas.microsoft.com/office/drawing/2014/main" id="{ECD82894-D669-EFCE-E895-3736CA4DB223}"/>
              </a:ext>
            </a:extLst>
          </p:cNvPr>
          <p:cNvSpPr>
            <a:spLocks noGrp="1"/>
          </p:cNvSpPr>
          <p:nvPr>
            <p:ph type="title"/>
          </p:nvPr>
        </p:nvSpPr>
        <p:spPr>
          <a:xfrm>
            <a:off x="441009" y="873457"/>
            <a:ext cx="3273042" cy="5222543"/>
          </a:xfrm>
        </p:spPr>
        <p:txBody>
          <a:bodyPr>
            <a:normAutofit/>
          </a:bodyPr>
          <a:lstStyle/>
          <a:p>
            <a:r>
              <a:rPr lang="en-US" sz="2800">
                <a:solidFill>
                  <a:srgbClr val="FFFFFF"/>
                </a:solidFill>
              </a:rPr>
              <a:t>What Standard for Disturbance of Peace?</a:t>
            </a:r>
          </a:p>
        </p:txBody>
      </p:sp>
      <p:sp>
        <p:nvSpPr>
          <p:cNvPr id="3" name="Content Placeholder 2">
            <a:extLst>
              <a:ext uri="{FF2B5EF4-FFF2-40B4-BE49-F238E27FC236}">
                <a16:creationId xmlns:a16="http://schemas.microsoft.com/office/drawing/2014/main" id="{EDCC975E-8932-5464-3B1A-E39131C890D9}"/>
              </a:ext>
            </a:extLst>
          </p:cNvPr>
          <p:cNvSpPr>
            <a:spLocks noGrp="1"/>
          </p:cNvSpPr>
          <p:nvPr>
            <p:ph idx="1"/>
          </p:nvPr>
        </p:nvSpPr>
        <p:spPr>
          <a:xfrm>
            <a:off x="4995081" y="873457"/>
            <a:ext cx="6020790" cy="5222543"/>
          </a:xfrm>
        </p:spPr>
        <p:txBody>
          <a:bodyPr anchor="ctr">
            <a:normAutofit/>
          </a:bodyPr>
          <a:lstStyle/>
          <a:p>
            <a:r>
              <a:rPr lang="en-US" sz="2000">
                <a:solidFill>
                  <a:schemeClr val="tx1"/>
                </a:solidFill>
              </a:rPr>
              <a:t>H contends that a reasonable person standard is test for disturbance of peace.</a:t>
            </a:r>
          </a:p>
          <a:p>
            <a:r>
              <a:rPr lang="en-US" sz="2000">
                <a:solidFill>
                  <a:schemeClr val="tx1"/>
                </a:solidFill>
              </a:rPr>
              <a:t> "`[D]isturbing the peace of the other party' refers to conduct that, based on the totality of the circumstances, destroys the mental or emotional calm of the other party." This provision contains no language suggesting that a reasonableness standard governs whether someone "disturb[ed] the peace of the other party." (§ 6320, subd. (c).)”</a:t>
            </a:r>
          </a:p>
          <a:p>
            <a:r>
              <a:rPr lang="en-US" sz="2000">
                <a:solidFill>
                  <a:schemeClr val="tx1"/>
                </a:solidFill>
              </a:rPr>
              <a:t>“[T]he relevant inquiry is simply whether the person against whom the DVRO is sought engaged in "conduct that, based on the totality of the circumstances, destroy[ed] the mental or emotional calm of the other party." (§ 6320, subd. (c).)”</a:t>
            </a:r>
          </a:p>
          <a:p>
            <a:endParaRPr lang="en-US" sz="2000">
              <a:solidFill>
                <a:schemeClr val="tx1"/>
              </a:solidFill>
            </a:endParaRPr>
          </a:p>
        </p:txBody>
      </p:sp>
    </p:spTree>
    <p:extLst>
      <p:ext uri="{BB962C8B-B14F-4D97-AF65-F5344CB8AC3E}">
        <p14:creationId xmlns:p14="http://schemas.microsoft.com/office/powerpoint/2010/main" val="33930089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01CD6E-A08D-0ACE-9046-DB79B8BBD451}"/>
              </a:ext>
            </a:extLst>
          </p:cNvPr>
          <p:cNvSpPr>
            <a:spLocks noGrp="1"/>
          </p:cNvSpPr>
          <p:nvPr>
            <p:ph type="title"/>
          </p:nvPr>
        </p:nvSpPr>
        <p:spPr/>
        <p:txBody>
          <a:bodyPr/>
          <a:lstStyle/>
          <a:p>
            <a:r>
              <a:rPr lang="en-US" dirty="0">
                <a:solidFill>
                  <a:schemeClr val="accent1">
                    <a:lumMod val="75000"/>
                  </a:schemeClr>
                </a:solidFill>
              </a:rPr>
              <a:t>Does the act disturb protected person's peace?</a:t>
            </a:r>
            <a:endParaRPr lang="en-US">
              <a:solidFill>
                <a:schemeClr val="accent1">
                  <a:lumMod val="75000"/>
                </a:schemeClr>
              </a:solidFill>
            </a:endParaRPr>
          </a:p>
        </p:txBody>
      </p:sp>
      <p:graphicFrame>
        <p:nvGraphicFramePr>
          <p:cNvPr id="5" name="Content Placeholder 2">
            <a:extLst>
              <a:ext uri="{FF2B5EF4-FFF2-40B4-BE49-F238E27FC236}">
                <a16:creationId xmlns:a16="http://schemas.microsoft.com/office/drawing/2014/main" id="{180F1B50-DA15-FE2D-98EB-D8B88D6BBE70}"/>
              </a:ext>
            </a:extLst>
          </p:cNvPr>
          <p:cNvGraphicFramePr>
            <a:graphicFrameLocks noGrp="1"/>
          </p:cNvGraphicFramePr>
          <p:nvPr>
            <p:ph idx="1"/>
          </p:nvPr>
        </p:nvGraphicFramePr>
        <p:xfrm>
          <a:off x="1143000" y="2057400"/>
          <a:ext cx="9872871" cy="4038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0211390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578A52D-2496-4956-A9A4-EA5C38B2F1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999"/>
          </a:xfrm>
          <a:prstGeom prst="rect">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12" name="Rectangle 11">
            <a:extLst>
              <a:ext uri="{FF2B5EF4-FFF2-40B4-BE49-F238E27FC236}">
                <a16:creationId xmlns:a16="http://schemas.microsoft.com/office/drawing/2014/main" id="{9809C8E2-EF9B-4E0B-A17E-836DE0508E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8533" cy="1886373"/>
          </a:xfrm>
          <a:prstGeom prst="rect">
            <a:avLst/>
          </a:pr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4" name="Title 3">
            <a:extLst>
              <a:ext uri="{FF2B5EF4-FFF2-40B4-BE49-F238E27FC236}">
                <a16:creationId xmlns:a16="http://schemas.microsoft.com/office/drawing/2014/main" id="{C9C854A3-6F38-C5A1-0E86-BB1C890F209B}"/>
              </a:ext>
            </a:extLst>
          </p:cNvPr>
          <p:cNvSpPr>
            <a:spLocks noGrp="1"/>
          </p:cNvSpPr>
          <p:nvPr>
            <p:ph type="title"/>
          </p:nvPr>
        </p:nvSpPr>
        <p:spPr>
          <a:xfrm>
            <a:off x="1143000" y="609600"/>
            <a:ext cx="9875520" cy="1356360"/>
          </a:xfrm>
        </p:spPr>
        <p:txBody>
          <a:bodyPr>
            <a:normAutofit/>
          </a:bodyPr>
          <a:lstStyle/>
          <a:p>
            <a:r>
              <a:rPr lang="en-US" dirty="0">
                <a:solidFill>
                  <a:srgbClr val="FFFFFF"/>
                </a:solidFill>
              </a:rPr>
              <a:t>"Panoply of Remedial Orders"</a:t>
            </a:r>
          </a:p>
        </p:txBody>
      </p:sp>
      <p:sp useBgFill="1">
        <p:nvSpPr>
          <p:cNvPr id="14" name="Rectangle 13">
            <a:extLst>
              <a:ext uri="{FF2B5EF4-FFF2-40B4-BE49-F238E27FC236}">
                <a16:creationId xmlns:a16="http://schemas.microsoft.com/office/drawing/2014/main" id="{61EB557E-621E-4254-B750-85274C5F4D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29841"/>
            <a:ext cx="12192000" cy="432815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5" name="Content Placeholder 4">
            <a:extLst>
              <a:ext uri="{FF2B5EF4-FFF2-40B4-BE49-F238E27FC236}">
                <a16:creationId xmlns:a16="http://schemas.microsoft.com/office/drawing/2014/main" id="{68C441F6-7419-7EDC-8A66-5568159A617C}"/>
              </a:ext>
            </a:extLst>
          </p:cNvPr>
          <p:cNvSpPr>
            <a:spLocks noGrp="1"/>
          </p:cNvSpPr>
          <p:nvPr>
            <p:ph idx="1"/>
          </p:nvPr>
        </p:nvSpPr>
        <p:spPr>
          <a:xfrm>
            <a:off x="1143000" y="2852530"/>
            <a:ext cx="9872871" cy="3243469"/>
          </a:xfrm>
        </p:spPr>
        <p:txBody>
          <a:bodyPr>
            <a:normAutofit/>
          </a:bodyPr>
          <a:lstStyle/>
          <a:p>
            <a:r>
              <a:rPr lang="en-US">
                <a:solidFill>
                  <a:schemeClr val="tx1"/>
                </a:solidFill>
              </a:rPr>
              <a:t>“The trial court's order fell within the bounds of its broad authority under the DVPA to issue ‘a panoply of remedial orders’.”</a:t>
            </a:r>
          </a:p>
          <a:p>
            <a:pPr lvl="1"/>
            <a:r>
              <a:rPr lang="en-US">
                <a:solidFill>
                  <a:schemeClr val="tx1"/>
                </a:solidFill>
              </a:rPr>
              <a:t>Rivera v. Hilliard (2023) 89 Cal.App.5th 964, 980.</a:t>
            </a:r>
          </a:p>
          <a:p>
            <a:r>
              <a:rPr lang="en-US">
                <a:solidFill>
                  <a:schemeClr val="tx1"/>
                </a:solidFill>
              </a:rPr>
              <a:t>"Taken together, these statutes authorized the trial court to issue the following orders after notice and a hearing (§ 6340, subd. (a)(1)): (1) an order "enjoining a party from . . . disturbing the peace of the other party[ ]" (§ 6320, subd. (a)); and (2) an order "enjoining a party from specified behavior that the court determines is necessary to effectuate orders under Section 6320 or 6321[ ]" (§ 6322). "</a:t>
            </a:r>
          </a:p>
        </p:txBody>
      </p:sp>
    </p:spTree>
    <p:extLst>
      <p:ext uri="{BB962C8B-B14F-4D97-AF65-F5344CB8AC3E}">
        <p14:creationId xmlns:p14="http://schemas.microsoft.com/office/powerpoint/2010/main" val="41310829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7726A94-1EF0-4D91-B7BF-C033E3D6E5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accent1">
              <a:lumMod val="75000"/>
            </a:schemeClr>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pic>
        <p:nvPicPr>
          <p:cNvPr id="10" name="Picture 9" descr="Young swan on mother's back">
            <a:extLst>
              <a:ext uri="{FF2B5EF4-FFF2-40B4-BE49-F238E27FC236}">
                <a16:creationId xmlns:a16="http://schemas.microsoft.com/office/drawing/2014/main" id="{CC3B564A-4182-FDB9-6DD3-7A4F41211B73}"/>
              </a:ext>
            </a:extLst>
          </p:cNvPr>
          <p:cNvPicPr>
            <a:picLocks noChangeAspect="1"/>
          </p:cNvPicPr>
          <p:nvPr/>
        </p:nvPicPr>
        <p:blipFill rotWithShape="1">
          <a:blip r:embed="rId2">
            <a:duotone>
              <a:schemeClr val="accent1">
                <a:shade val="45000"/>
                <a:satMod val="135000"/>
              </a:schemeClr>
              <a:prstClr val="white"/>
            </a:duotone>
            <a:alphaModFix amt="60000"/>
          </a:blip>
          <a:srcRect b="16974"/>
          <a:stretch/>
        </p:blipFill>
        <p:spPr>
          <a:xfrm>
            <a:off x="20" y="-1"/>
            <a:ext cx="12191980" cy="6858001"/>
          </a:xfrm>
          <a:prstGeom prst="rect">
            <a:avLst/>
          </a:prstGeom>
        </p:spPr>
      </p:pic>
      <p:cxnSp>
        <p:nvCxnSpPr>
          <p:cNvPr id="16" name="Straight Connector 15">
            <a:extLst>
              <a:ext uri="{FF2B5EF4-FFF2-40B4-BE49-F238E27FC236}">
                <a16:creationId xmlns:a16="http://schemas.microsoft.com/office/drawing/2014/main" id="{98F0650C-11DF-45E6-8EC2-E3B298F0D80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24FB4153-1E3E-4AE9-8306-E8C292894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00" y="246888"/>
            <a:ext cx="11724640" cy="6377939"/>
          </a:xfrm>
          <a:prstGeom prst="rect">
            <a:avLst/>
          </a:pr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7" name="Title 6">
            <a:extLst>
              <a:ext uri="{FF2B5EF4-FFF2-40B4-BE49-F238E27FC236}">
                <a16:creationId xmlns:a16="http://schemas.microsoft.com/office/drawing/2014/main" id="{6D88E981-9240-931C-7AC4-9F15B6FEADF8}"/>
              </a:ext>
            </a:extLst>
          </p:cNvPr>
          <p:cNvSpPr>
            <a:spLocks noGrp="1"/>
          </p:cNvSpPr>
          <p:nvPr>
            <p:ph type="ctrTitle"/>
          </p:nvPr>
        </p:nvSpPr>
        <p:spPr>
          <a:xfrm>
            <a:off x="1109980" y="882376"/>
            <a:ext cx="9966960" cy="2926080"/>
          </a:xfrm>
        </p:spPr>
        <p:txBody>
          <a:bodyPr>
            <a:normAutofit/>
          </a:bodyPr>
          <a:lstStyle/>
          <a:p>
            <a:r>
              <a:rPr lang="en-US" dirty="0">
                <a:solidFill>
                  <a:schemeClr val="tx1"/>
                </a:solidFill>
                <a:latin typeface="Georgia" panose="02040502050405020303" pitchFamily="18" charset="0"/>
              </a:rPr>
              <a:t>Swan v. Hatchett</a:t>
            </a:r>
            <a:br>
              <a:rPr lang="en-US" dirty="0">
                <a:solidFill>
                  <a:schemeClr val="tx1"/>
                </a:solidFill>
                <a:latin typeface="Georgia" panose="02040502050405020303" pitchFamily="18" charset="0"/>
              </a:rPr>
            </a:br>
            <a:r>
              <a:rPr lang="en-US" dirty="0">
                <a:solidFill>
                  <a:schemeClr val="tx1"/>
                </a:solidFill>
                <a:latin typeface="Georgia" panose="02040502050405020303" pitchFamily="18" charset="0"/>
              </a:rPr>
              <a:t>(2023) 92 CA5 1206</a:t>
            </a:r>
          </a:p>
        </p:txBody>
      </p:sp>
      <p:sp>
        <p:nvSpPr>
          <p:cNvPr id="8" name="Subtitle 7">
            <a:extLst>
              <a:ext uri="{FF2B5EF4-FFF2-40B4-BE49-F238E27FC236}">
                <a16:creationId xmlns:a16="http://schemas.microsoft.com/office/drawing/2014/main" id="{59D08D5B-F6BD-A42D-4970-1706B2AA6CA3}"/>
              </a:ext>
            </a:extLst>
          </p:cNvPr>
          <p:cNvSpPr>
            <a:spLocks noGrp="1"/>
          </p:cNvSpPr>
          <p:nvPr>
            <p:ph type="subTitle" idx="1"/>
          </p:nvPr>
        </p:nvSpPr>
        <p:spPr>
          <a:xfrm>
            <a:off x="1709530" y="3869634"/>
            <a:ext cx="8767860" cy="1388165"/>
          </a:xfrm>
        </p:spPr>
        <p:txBody>
          <a:bodyPr>
            <a:normAutofit/>
          </a:bodyPr>
          <a:lstStyle/>
          <a:p>
            <a:endParaRPr lang="en-US" dirty="0">
              <a:solidFill>
                <a:schemeClr val="tx1"/>
              </a:solidFill>
              <a:latin typeface="Georgia" panose="02040502050405020303" pitchFamily="18" charset="0"/>
            </a:endParaRPr>
          </a:p>
          <a:p>
            <a:r>
              <a:rPr lang="en-US" dirty="0">
                <a:solidFill>
                  <a:schemeClr val="tx1"/>
                </a:solidFill>
                <a:latin typeface="Georgia" panose="02040502050405020303" pitchFamily="18" charset="0"/>
              </a:rPr>
              <a:t>June 29, 2023</a:t>
            </a:r>
          </a:p>
          <a:p>
            <a:r>
              <a:rPr lang="en-US" dirty="0">
                <a:solidFill>
                  <a:schemeClr val="tx1"/>
                </a:solidFill>
                <a:latin typeface="Georgia" panose="02040502050405020303" pitchFamily="18" charset="0"/>
              </a:rPr>
              <a:t>First District, Division Four</a:t>
            </a:r>
          </a:p>
        </p:txBody>
      </p:sp>
    </p:spTree>
    <p:extLst>
      <p:ext uri="{BB962C8B-B14F-4D97-AF65-F5344CB8AC3E}">
        <p14:creationId xmlns:p14="http://schemas.microsoft.com/office/powerpoint/2010/main" val="1153102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700"/>
                                        <p:tgtEl>
                                          <p:spTgt spid="7"/>
                                        </p:tgtEl>
                                      </p:cBhvr>
                                    </p:animEffect>
                                  </p:childTnLst>
                                </p:cTn>
                              </p:par>
                              <p:par>
                                <p:cTn id="8" presetID="10" presetClass="entr" presetSubtype="0" fill="hold" grpId="0" nodeType="withEffect">
                                  <p:stCondLst>
                                    <p:cond delay="1500"/>
                                  </p:stCondLst>
                                  <p:iterate>
                                    <p:tmPct val="10000"/>
                                  </p:iterate>
                                  <p:childTnLst>
                                    <p:set>
                                      <p:cBhvr>
                                        <p:cTn id="9" dur="1" fill="hold">
                                          <p:stCondLst>
                                            <p:cond delay="0"/>
                                          </p:stCondLst>
                                        </p:cTn>
                                        <p:tgtEl>
                                          <p:spTgt spid="8">
                                            <p:txEl>
                                              <p:pRg st="1" end="1"/>
                                            </p:txEl>
                                          </p:spTgt>
                                        </p:tgtEl>
                                        <p:attrNameLst>
                                          <p:attrName>style.visibility</p:attrName>
                                        </p:attrNameLst>
                                      </p:cBhvr>
                                      <p:to>
                                        <p:strVal val="visible"/>
                                      </p:to>
                                    </p:set>
                                    <p:animEffect transition="in" filter="fade">
                                      <p:cBhvr>
                                        <p:cTn id="10" dur="700"/>
                                        <p:tgtEl>
                                          <p:spTgt spid="8">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1500"/>
                                  </p:stCondLst>
                                  <p:iterate>
                                    <p:tmPct val="10000"/>
                                  </p:iterate>
                                  <p:childTnLst>
                                    <p:set>
                                      <p:cBhvr>
                                        <p:cTn id="14" dur="1" fill="hold">
                                          <p:stCondLst>
                                            <p:cond delay="0"/>
                                          </p:stCondLst>
                                        </p:cTn>
                                        <p:tgtEl>
                                          <p:spTgt spid="8">
                                            <p:txEl>
                                              <p:pRg st="2" end="2"/>
                                            </p:txEl>
                                          </p:spTgt>
                                        </p:tgtEl>
                                        <p:attrNameLst>
                                          <p:attrName>style.visibility</p:attrName>
                                        </p:attrNameLst>
                                      </p:cBhvr>
                                      <p:to>
                                        <p:strVal val="visible"/>
                                      </p:to>
                                    </p:set>
                                    <p:animEffect transition="in" filter="fade">
                                      <p:cBhvr>
                                        <p:cTn id="15" dur="7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578A52D-2496-4956-A9A4-EA5C38B2F1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999"/>
          </a:xfrm>
          <a:prstGeom prst="rect">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10" name="Rectangle 9">
            <a:extLst>
              <a:ext uri="{FF2B5EF4-FFF2-40B4-BE49-F238E27FC236}">
                <a16:creationId xmlns:a16="http://schemas.microsoft.com/office/drawing/2014/main" id="{9809C8E2-EF9B-4E0B-A17E-836DE0508E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8533" cy="1886373"/>
          </a:xfrm>
          <a:prstGeom prst="rect">
            <a:avLst/>
          </a:pr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2" name="Title 1">
            <a:extLst>
              <a:ext uri="{FF2B5EF4-FFF2-40B4-BE49-F238E27FC236}">
                <a16:creationId xmlns:a16="http://schemas.microsoft.com/office/drawing/2014/main" id="{5AAADFC1-7276-C8E0-7BE7-1E407139219E}"/>
              </a:ext>
            </a:extLst>
          </p:cNvPr>
          <p:cNvSpPr>
            <a:spLocks noGrp="1"/>
          </p:cNvSpPr>
          <p:nvPr>
            <p:ph type="title"/>
          </p:nvPr>
        </p:nvSpPr>
        <p:spPr>
          <a:xfrm>
            <a:off x="1143000" y="609600"/>
            <a:ext cx="9875520" cy="1356360"/>
          </a:xfrm>
        </p:spPr>
        <p:txBody>
          <a:bodyPr>
            <a:normAutofit/>
          </a:bodyPr>
          <a:lstStyle/>
          <a:p>
            <a:r>
              <a:rPr lang="en-US">
                <a:solidFill>
                  <a:srgbClr val="FFFFFF"/>
                </a:solidFill>
              </a:rPr>
              <a:t>Swan v. Hatchett</a:t>
            </a:r>
          </a:p>
        </p:txBody>
      </p:sp>
      <p:sp useBgFill="1">
        <p:nvSpPr>
          <p:cNvPr id="12" name="Rectangle 11">
            <a:extLst>
              <a:ext uri="{FF2B5EF4-FFF2-40B4-BE49-F238E27FC236}">
                <a16:creationId xmlns:a16="http://schemas.microsoft.com/office/drawing/2014/main" id="{61EB557E-621E-4254-B750-85274C5F4D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29841"/>
            <a:ext cx="12192000" cy="432815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3" name="Content Placeholder 2">
            <a:extLst>
              <a:ext uri="{FF2B5EF4-FFF2-40B4-BE49-F238E27FC236}">
                <a16:creationId xmlns:a16="http://schemas.microsoft.com/office/drawing/2014/main" id="{0FAA864C-5463-0717-9982-75CC69EF3D68}"/>
              </a:ext>
            </a:extLst>
          </p:cNvPr>
          <p:cNvSpPr>
            <a:spLocks noGrp="1"/>
          </p:cNvSpPr>
          <p:nvPr>
            <p:ph idx="1"/>
          </p:nvPr>
        </p:nvSpPr>
        <p:spPr>
          <a:xfrm>
            <a:off x="1143000" y="2852530"/>
            <a:ext cx="9872871" cy="3243469"/>
          </a:xfrm>
        </p:spPr>
        <p:txBody>
          <a:bodyPr vert="horz" lIns="91440" tIns="45720" rIns="91440" bIns="45720" rtlCol="0" anchor="t">
            <a:normAutofit/>
          </a:bodyPr>
          <a:lstStyle/>
          <a:p>
            <a:r>
              <a:rPr lang="en-US" sz="1900" dirty="0">
                <a:solidFill>
                  <a:schemeClr val="tx1"/>
                </a:solidFill>
              </a:rPr>
              <a:t>H sought modification of child support orders for triplets; W denied H's request and sought an award of attorney fees and costs</a:t>
            </a:r>
          </a:p>
          <a:p>
            <a:r>
              <a:rPr lang="en-US" sz="1900" dirty="0">
                <a:solidFill>
                  <a:schemeClr val="tx1"/>
                </a:solidFill>
              </a:rPr>
              <a:t>H is “a tax preparer, real estate broker, mortgage broker, and appraiser.  The trial court found Swan’s bookkeeping was poor, especially for someone who prepares tax returns for a living.”</a:t>
            </a:r>
          </a:p>
          <a:p>
            <a:r>
              <a:rPr lang="en-US" sz="1900" dirty="0">
                <a:solidFill>
                  <a:schemeClr val="tx1"/>
                </a:solidFill>
              </a:rPr>
              <a:t>Trial Court found H not credible and disregarded H and H's expert's testimony in its entirety.  DCSS and W did not provide any evidence regarding H's income.</a:t>
            </a:r>
          </a:p>
          <a:p>
            <a:r>
              <a:rPr lang="en-US" sz="1900" dirty="0">
                <a:solidFill>
                  <a:schemeClr val="tx1"/>
                </a:solidFill>
              </a:rPr>
              <a:t>Trial Court made a FC2030 attorney fee award to W payable by H based upon disparity in resources.</a:t>
            </a:r>
          </a:p>
          <a:p>
            <a:r>
              <a:rPr lang="en-US" sz="1900" dirty="0">
                <a:solidFill>
                  <a:schemeClr val="tx1"/>
                </a:solidFill>
              </a:rPr>
              <a:t>H appealed.</a:t>
            </a:r>
          </a:p>
        </p:txBody>
      </p:sp>
    </p:spTree>
    <p:extLst>
      <p:ext uri="{BB962C8B-B14F-4D97-AF65-F5344CB8AC3E}">
        <p14:creationId xmlns:p14="http://schemas.microsoft.com/office/powerpoint/2010/main" val="23580533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09C0BCD-BEE9-423F-A51C-BCCD8E5EAA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15" name="Rectangle 14">
            <a:extLst>
              <a:ext uri="{FF2B5EF4-FFF2-40B4-BE49-F238E27FC236}">
                <a16:creationId xmlns:a16="http://schemas.microsoft.com/office/drawing/2014/main" id="{9998D094-42B2-42BA-AA14-E8FBE073A5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cxnSp>
        <p:nvCxnSpPr>
          <p:cNvPr id="17" name="Straight Connector 16">
            <a:extLst>
              <a:ext uri="{FF2B5EF4-FFF2-40B4-BE49-F238E27FC236}">
                <a16:creationId xmlns:a16="http://schemas.microsoft.com/office/drawing/2014/main" id="{8465D64B-59F4-4BDC-B833-A17EF1E0469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8677094E-F0FE-4EC2-9511-5A411A2E11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2100" cy="6377939"/>
          </a:xfrm>
          <a:prstGeom prst="rect">
            <a:avLst/>
          </a:prstGeom>
          <a:solidFill>
            <a:schemeClr val="bg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useBgFill="1">
        <p:nvSpPr>
          <p:cNvPr id="21" name="Rectangle 20">
            <a:extLst>
              <a:ext uri="{FF2B5EF4-FFF2-40B4-BE49-F238E27FC236}">
                <a16:creationId xmlns:a16="http://schemas.microsoft.com/office/drawing/2014/main" id="{E0E1ADA3-256B-436F-BB84-15BF272B4B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9378" y="246887"/>
            <a:ext cx="5861321" cy="6377939"/>
          </a:xfrm>
          <a:prstGeom prst="rect">
            <a:avLst/>
          </a:prstGeom>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cxnSp>
        <p:nvCxnSpPr>
          <p:cNvPr id="23" name="Straight Connector 22">
            <a:extLst>
              <a:ext uri="{FF2B5EF4-FFF2-40B4-BE49-F238E27FC236}">
                <a16:creationId xmlns:a16="http://schemas.microsoft.com/office/drawing/2014/main" id="{7DDC7D3D-A4F6-4638-B02B-2DBB6C11F5D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736924" y="4220801"/>
            <a:ext cx="4215939"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5C091E65-5627-4CC0-82AA-74A3C89D7C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00" y="246888"/>
            <a:ext cx="11724640" cy="6377939"/>
          </a:xfrm>
          <a:prstGeom prst="rect">
            <a:avLst/>
          </a:pr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4" name="Title 3">
            <a:extLst>
              <a:ext uri="{FF2B5EF4-FFF2-40B4-BE49-F238E27FC236}">
                <a16:creationId xmlns:a16="http://schemas.microsoft.com/office/drawing/2014/main" id="{D11241F7-EC1F-85EC-C987-B58347BABBD8}"/>
              </a:ext>
            </a:extLst>
          </p:cNvPr>
          <p:cNvSpPr>
            <a:spLocks noGrp="1"/>
          </p:cNvSpPr>
          <p:nvPr>
            <p:ph type="title"/>
          </p:nvPr>
        </p:nvSpPr>
        <p:spPr>
          <a:xfrm>
            <a:off x="6736924" y="857675"/>
            <a:ext cx="4566230" cy="3437782"/>
          </a:xfrm>
        </p:spPr>
        <p:txBody>
          <a:bodyPr vert="horz" lIns="91440" tIns="45720" rIns="91440" bIns="45720" rtlCol="0" anchor="b">
            <a:normAutofit/>
          </a:bodyPr>
          <a:lstStyle/>
          <a:p>
            <a:pPr algn="ctr">
              <a:lnSpc>
                <a:spcPct val="85000"/>
              </a:lnSpc>
            </a:pPr>
            <a:r>
              <a:rPr lang="en-US" sz="1800" b="1" cap="all" dirty="0">
                <a:solidFill>
                  <a:schemeClr val="tx1"/>
                </a:solidFill>
                <a:latin typeface="Georgia"/>
              </a:rPr>
              <a:t>"Although we accept the trial court's individual credibility determinations, given that the trial court had other options available to it to address shortcomings in Swan's evidence for the purposes of calculating child support, we cannot say that substantial evidence supports its decision to disregard Swan's evidence in its entirety."</a:t>
            </a:r>
          </a:p>
        </p:txBody>
      </p:sp>
      <p:pic>
        <p:nvPicPr>
          <p:cNvPr id="8" name="Picture Placeholder 7" descr="A group of origami swans&#10;&#10;Description automatically generated">
            <a:extLst>
              <a:ext uri="{FF2B5EF4-FFF2-40B4-BE49-F238E27FC236}">
                <a16:creationId xmlns:a16="http://schemas.microsoft.com/office/drawing/2014/main" id="{9C2EB97D-77F2-FC91-A29E-529357882534}"/>
              </a:ext>
            </a:extLst>
          </p:cNvPr>
          <p:cNvPicPr>
            <a:picLocks noGrp="1" noChangeAspect="1"/>
          </p:cNvPicPr>
          <p:nvPr>
            <p:ph type="pic" idx="1"/>
          </p:nvPr>
        </p:nvPicPr>
        <p:blipFill rotWithShape="1">
          <a:blip r:embed="rId2"/>
          <a:srcRect l="1957" r="1959" b="3"/>
          <a:stretch/>
        </p:blipFill>
        <p:spPr>
          <a:xfrm>
            <a:off x="872064" y="857675"/>
            <a:ext cx="4593715" cy="5140669"/>
          </a:xfrm>
          <a:prstGeom prst="rect">
            <a:avLst/>
          </a:prstGeom>
        </p:spPr>
      </p:pic>
    </p:spTree>
    <p:extLst>
      <p:ext uri="{BB962C8B-B14F-4D97-AF65-F5344CB8AC3E}">
        <p14:creationId xmlns:p14="http://schemas.microsoft.com/office/powerpoint/2010/main" val="1139437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4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681F475-64D9-AA79-F527-342A08C5A898}"/>
              </a:ext>
            </a:extLst>
          </p:cNvPr>
          <p:cNvSpPr>
            <a:spLocks noGrp="1"/>
          </p:cNvSpPr>
          <p:nvPr>
            <p:ph type="title"/>
          </p:nvPr>
        </p:nvSpPr>
        <p:spPr>
          <a:xfrm>
            <a:off x="1143000" y="1065965"/>
            <a:ext cx="4161563" cy="1768675"/>
          </a:xfrm>
        </p:spPr>
        <p:txBody>
          <a:bodyPr/>
          <a:lstStyle/>
          <a:p>
            <a:r>
              <a:rPr lang="en-US" dirty="0">
                <a:latin typeface="Georgia"/>
              </a:rPr>
              <a:t>Swan v. Hatchett</a:t>
            </a:r>
            <a:br>
              <a:rPr lang="en-US" dirty="0"/>
            </a:br>
            <a:br>
              <a:rPr lang="en-US" dirty="0"/>
            </a:br>
            <a:endParaRPr lang="en-US" dirty="0"/>
          </a:p>
        </p:txBody>
      </p:sp>
      <p:pic>
        <p:nvPicPr>
          <p:cNvPr id="12" name="Picture Placeholder 11" descr="A group of origami swans&#10;&#10;Description automatically generated">
            <a:extLst>
              <a:ext uri="{FF2B5EF4-FFF2-40B4-BE49-F238E27FC236}">
                <a16:creationId xmlns:a16="http://schemas.microsoft.com/office/drawing/2014/main" id="{010C12BB-EE38-D990-2F91-40328CB5D11B}"/>
              </a:ext>
            </a:extLst>
          </p:cNvPr>
          <p:cNvPicPr>
            <a:picLocks noGrp="1" noChangeAspect="1"/>
          </p:cNvPicPr>
          <p:nvPr>
            <p:ph type="pic" idx="1"/>
          </p:nvPr>
        </p:nvPicPr>
        <p:blipFill rotWithShape="1">
          <a:blip r:embed="rId2"/>
          <a:srcRect l="-514" t="-478" r="514" b="27229"/>
          <a:stretch/>
        </p:blipFill>
        <p:spPr>
          <a:xfrm>
            <a:off x="5413248" y="1069847"/>
            <a:ext cx="6099054" cy="4800378"/>
          </a:xfrm>
        </p:spPr>
      </p:pic>
      <p:sp>
        <p:nvSpPr>
          <p:cNvPr id="10" name="Text Placeholder 9">
            <a:extLst>
              <a:ext uri="{FF2B5EF4-FFF2-40B4-BE49-F238E27FC236}">
                <a16:creationId xmlns:a16="http://schemas.microsoft.com/office/drawing/2014/main" id="{568D6803-033A-15C5-2814-911E573C1F10}"/>
              </a:ext>
            </a:extLst>
          </p:cNvPr>
          <p:cNvSpPr>
            <a:spLocks noGrp="1"/>
          </p:cNvSpPr>
          <p:nvPr>
            <p:ph type="body" sz="half" idx="2"/>
          </p:nvPr>
        </p:nvSpPr>
        <p:spPr>
          <a:xfrm>
            <a:off x="1143000" y="2156147"/>
            <a:ext cx="3931920" cy="3558853"/>
          </a:xfrm>
        </p:spPr>
        <p:txBody>
          <a:bodyPr vert="horz" lIns="91440" tIns="45720" rIns="91440" bIns="45720" rtlCol="0" anchor="t">
            <a:normAutofit lnSpcReduction="10000"/>
          </a:bodyPr>
          <a:lstStyle/>
          <a:p>
            <a:r>
              <a:rPr lang="en-US" dirty="0">
                <a:solidFill>
                  <a:schemeClr val="tx1"/>
                </a:solidFill>
                <a:latin typeface="Georgia"/>
              </a:rPr>
              <a:t>As the trial court acknowledged, finding Swan's evidence and testimony not credible had the effect "`of removing that testimony from the evidentiary mix.'" (Moran v. Foster Wheeler Energy Corp. (2016) 246 Cal.App.4th 500, 518.) Because neither Hatchett nor the department submitted evidence of Swan's income, if the court had entirely ignored Swan's evidence, it would have had no basis from which to conclude Swan had a specific amount of gross income or that his income had increased.</a:t>
            </a:r>
          </a:p>
          <a:p>
            <a:endParaRPr lang="en-US" dirty="0">
              <a:solidFill>
                <a:schemeClr val="tx1"/>
              </a:solidFill>
            </a:endParaRPr>
          </a:p>
        </p:txBody>
      </p:sp>
    </p:spTree>
    <p:extLst>
      <p:ext uri="{BB962C8B-B14F-4D97-AF65-F5344CB8AC3E}">
        <p14:creationId xmlns:p14="http://schemas.microsoft.com/office/powerpoint/2010/main" val="132261759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40" name="Picture 39" descr="White roses on cream background">
            <a:extLst>
              <a:ext uri="{FF2B5EF4-FFF2-40B4-BE49-F238E27FC236}">
                <a16:creationId xmlns:a16="http://schemas.microsoft.com/office/drawing/2014/main" id="{9AF03D49-F2E4-F1B6-29B2-11E364EBF14B}"/>
              </a:ext>
            </a:extLst>
          </p:cNvPr>
          <p:cNvPicPr>
            <a:picLocks noChangeAspect="1"/>
          </p:cNvPicPr>
          <p:nvPr/>
        </p:nvPicPr>
        <p:blipFill rotWithShape="1">
          <a:blip r:embed="rId2">
            <a:alphaModFix amt="25000"/>
          </a:blip>
          <a:srcRect t="2041" r="-2" b="-2"/>
          <a:stretch/>
        </p:blipFill>
        <p:spPr>
          <a:xfrm>
            <a:off x="20" y="3809"/>
            <a:ext cx="12191980" cy="6858000"/>
          </a:xfrm>
          <a:prstGeom prst="rect">
            <a:avLst/>
          </a:prstGeom>
        </p:spPr>
      </p:pic>
      <p:sp>
        <p:nvSpPr>
          <p:cNvPr id="2" name="Title 1">
            <a:extLst>
              <a:ext uri="{FF2B5EF4-FFF2-40B4-BE49-F238E27FC236}">
                <a16:creationId xmlns:a16="http://schemas.microsoft.com/office/drawing/2014/main" id="{6D22BC7C-110D-8BBB-2E38-07B2D06A68D2}"/>
              </a:ext>
            </a:extLst>
          </p:cNvPr>
          <p:cNvSpPr>
            <a:spLocks noGrp="1"/>
          </p:cNvSpPr>
          <p:nvPr>
            <p:ph type="ctrTitle"/>
          </p:nvPr>
        </p:nvSpPr>
        <p:spPr/>
        <p:txBody>
          <a:bodyPr vert="horz" lIns="91440" tIns="45720" rIns="91440" bIns="45720" rtlCol="0" anchor="b">
            <a:normAutofit/>
          </a:bodyPr>
          <a:lstStyle/>
          <a:p>
            <a:r>
              <a:rPr lang="en-US" sz="5400" b="1" cap="all" dirty="0">
                <a:solidFill>
                  <a:schemeClr val="tx1"/>
                </a:solidFill>
                <a:latin typeface="Georgia"/>
              </a:rPr>
              <a:t>MARRIAGE OF RANGEL</a:t>
            </a:r>
            <a:br>
              <a:rPr lang="en-US" sz="5400" dirty="0">
                <a:latin typeface="Georgia"/>
              </a:rPr>
            </a:br>
            <a:r>
              <a:rPr lang="en-US" sz="5400" dirty="0">
                <a:solidFill>
                  <a:schemeClr val="tx1"/>
                </a:solidFill>
                <a:latin typeface="Georgia"/>
              </a:rPr>
              <a:t>(2023)</a:t>
            </a:r>
            <a:br>
              <a:rPr lang="en-US" sz="5400" dirty="0">
                <a:latin typeface="Georgia"/>
              </a:rPr>
            </a:br>
            <a:r>
              <a:rPr lang="en-US" sz="5400" dirty="0">
                <a:solidFill>
                  <a:schemeClr val="tx1"/>
                </a:solidFill>
                <a:latin typeface="Georgia"/>
              </a:rPr>
              <a:t>No. B313795</a:t>
            </a:r>
            <a:endParaRPr lang="en-US" sz="5400" b="1" cap="all" dirty="0">
              <a:solidFill>
                <a:schemeClr val="tx1"/>
              </a:solidFill>
              <a:latin typeface="Georgia"/>
            </a:endParaRPr>
          </a:p>
        </p:txBody>
      </p:sp>
      <p:sp>
        <p:nvSpPr>
          <p:cNvPr id="3" name="Content Placeholder 2">
            <a:extLst>
              <a:ext uri="{FF2B5EF4-FFF2-40B4-BE49-F238E27FC236}">
                <a16:creationId xmlns:a16="http://schemas.microsoft.com/office/drawing/2014/main" id="{9398FFC3-9C9B-2A1E-276A-EEE91D3C58CF}"/>
              </a:ext>
            </a:extLst>
          </p:cNvPr>
          <p:cNvSpPr>
            <a:spLocks noGrp="1"/>
          </p:cNvSpPr>
          <p:nvPr>
            <p:ph type="subTitle" idx="1"/>
          </p:nvPr>
        </p:nvSpPr>
        <p:spPr/>
        <p:txBody>
          <a:bodyPr vert="horz" lIns="91440" tIns="45720" rIns="91440" bIns="45720" rtlCol="0" anchor="t">
            <a:normAutofit/>
          </a:bodyPr>
          <a:lstStyle/>
          <a:p>
            <a:r>
              <a:rPr lang="en-US" dirty="0">
                <a:solidFill>
                  <a:schemeClr val="tx1"/>
                </a:solidFill>
                <a:latin typeface="Georgia"/>
              </a:rPr>
              <a:t>September 28, 2023</a:t>
            </a:r>
          </a:p>
          <a:p>
            <a:r>
              <a:rPr lang="en-US" dirty="0">
                <a:solidFill>
                  <a:schemeClr val="tx1"/>
                </a:solidFill>
                <a:latin typeface="Georgia"/>
              </a:rPr>
              <a:t>Second District, Division Eight</a:t>
            </a:r>
          </a:p>
        </p:txBody>
      </p:sp>
    </p:spTree>
    <p:extLst>
      <p:ext uri="{BB962C8B-B14F-4D97-AF65-F5344CB8AC3E}">
        <p14:creationId xmlns:p14="http://schemas.microsoft.com/office/powerpoint/2010/main" val="2324785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F6F878E-F7F6-87F4-AE5F-762AC1F62CB1}"/>
              </a:ext>
            </a:extLst>
          </p:cNvPr>
          <p:cNvSpPr>
            <a:spLocks noGrp="1"/>
          </p:cNvSpPr>
          <p:nvPr>
            <p:ph type="title"/>
          </p:nvPr>
        </p:nvSpPr>
        <p:spPr/>
        <p:txBody>
          <a:bodyPr>
            <a:normAutofit/>
          </a:bodyPr>
          <a:lstStyle/>
          <a:p>
            <a:r>
              <a:rPr lang="en-US" sz="4000" dirty="0">
                <a:solidFill>
                  <a:schemeClr val="accent1">
                    <a:lumMod val="75000"/>
                  </a:schemeClr>
                </a:solidFill>
                <a:latin typeface="Georgia"/>
              </a:rPr>
              <a:t>Sanctions Made Conditional on Conduct?</a:t>
            </a:r>
          </a:p>
        </p:txBody>
      </p:sp>
      <p:sp>
        <p:nvSpPr>
          <p:cNvPr id="6" name="Content Placeholder 5">
            <a:extLst>
              <a:ext uri="{FF2B5EF4-FFF2-40B4-BE49-F238E27FC236}">
                <a16:creationId xmlns:a16="http://schemas.microsoft.com/office/drawing/2014/main" id="{30A57644-C013-8A4A-0629-69DF21A4162E}"/>
              </a:ext>
            </a:extLst>
          </p:cNvPr>
          <p:cNvSpPr>
            <a:spLocks noGrp="1"/>
          </p:cNvSpPr>
          <p:nvPr>
            <p:ph idx="1"/>
          </p:nvPr>
        </p:nvSpPr>
        <p:spPr/>
        <p:txBody>
          <a:bodyPr vert="horz" lIns="91440" tIns="45720" rIns="91440" bIns="45720" rtlCol="0" anchor="t">
            <a:normAutofit lnSpcReduction="10000"/>
          </a:bodyPr>
          <a:lstStyle/>
          <a:p>
            <a:r>
              <a:rPr lang="en-US" dirty="0">
                <a:solidFill>
                  <a:schemeClr val="tx1"/>
                </a:solidFill>
                <a:latin typeface="Georgia"/>
              </a:rPr>
              <a:t>The record is replete with evidence demonstrating Deric's steadfast, continued disregard of the court's orders and the terms of the parties' settlement agreement and judgment.</a:t>
            </a:r>
          </a:p>
          <a:p>
            <a:r>
              <a:rPr lang="en-US" dirty="0">
                <a:solidFill>
                  <a:schemeClr val="tx1"/>
                </a:solidFill>
                <a:latin typeface="Georgia"/>
              </a:rPr>
              <a:t>This warranted an imposition of attorney fees and costs in the nature of section 271 sanctions</a:t>
            </a:r>
          </a:p>
          <a:p>
            <a:r>
              <a:rPr lang="en-US" dirty="0">
                <a:solidFill>
                  <a:schemeClr val="tx1"/>
                </a:solidFill>
                <a:latin typeface="Georgia"/>
              </a:rPr>
              <a:t> Deric contends the trial court abused its discretion by awarding sanctions of "$1,000 per day for, conceivably, an indefinite period.</a:t>
            </a:r>
          </a:p>
          <a:p>
            <a:pPr lvl="1"/>
            <a:r>
              <a:rPr lang="en-US" dirty="0">
                <a:solidFill>
                  <a:schemeClr val="tx1"/>
                </a:solidFill>
                <a:latin typeface="Georgia"/>
              </a:rPr>
              <a:t>The order was not "indefinite", but "conditional"</a:t>
            </a:r>
          </a:p>
          <a:p>
            <a:pPr lvl="2"/>
            <a:r>
              <a:rPr lang="en-US" dirty="0">
                <a:solidFill>
                  <a:schemeClr val="tx1"/>
                </a:solidFill>
                <a:latin typeface="Georgia"/>
              </a:rPr>
              <a:t>Order was conditioned upon H's compliance with Order</a:t>
            </a:r>
          </a:p>
          <a:p>
            <a:pPr lvl="2"/>
            <a:r>
              <a:rPr lang="en-US" dirty="0">
                <a:solidFill>
                  <a:schemeClr val="tx1"/>
                </a:solidFill>
                <a:latin typeface="Georgia"/>
              </a:rPr>
              <a:t>PRECEDENCE FOR CONDITIONAL 271 SANCTIONS </a:t>
            </a:r>
          </a:p>
          <a:p>
            <a:pPr lvl="3"/>
            <a:r>
              <a:rPr lang="en-US" dirty="0">
                <a:solidFill>
                  <a:schemeClr val="tx1"/>
                </a:solidFill>
                <a:latin typeface="Georgia"/>
              </a:rPr>
              <a:t>§ IRMO HARGRAVE (1995) 36 Cal.Ap..4th 1313</a:t>
            </a:r>
          </a:p>
          <a:p>
            <a:pPr lvl="4"/>
            <a:r>
              <a:rPr lang="en-US" dirty="0">
                <a:solidFill>
                  <a:schemeClr val="tx1"/>
                </a:solidFill>
                <a:latin typeface="Georgia"/>
              </a:rPr>
              <a:t>271 SANCTION MADE CONTINGENT ON PAYMENT OF IRS DEBT WITHIN 60 DAYS</a:t>
            </a:r>
          </a:p>
        </p:txBody>
      </p:sp>
    </p:spTree>
    <p:extLst>
      <p:ext uri="{BB962C8B-B14F-4D97-AF65-F5344CB8AC3E}">
        <p14:creationId xmlns:p14="http://schemas.microsoft.com/office/powerpoint/2010/main" val="41242907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2C60F01-9C6C-9F89-58A4-BF9AE5C7826E}"/>
              </a:ext>
            </a:extLst>
          </p:cNvPr>
          <p:cNvSpPr>
            <a:spLocks noGrp="1"/>
          </p:cNvSpPr>
          <p:nvPr>
            <p:ph type="title"/>
          </p:nvPr>
        </p:nvSpPr>
        <p:spPr>
          <a:xfrm>
            <a:off x="686834" y="1153572"/>
            <a:ext cx="3200400" cy="4461163"/>
          </a:xfrm>
        </p:spPr>
        <p:txBody>
          <a:bodyPr>
            <a:normAutofit/>
          </a:bodyPr>
          <a:lstStyle/>
          <a:p>
            <a:r>
              <a:rPr lang="en-US" dirty="0">
                <a:solidFill>
                  <a:srgbClr val="FFFFFF"/>
                </a:solidFill>
              </a:rPr>
              <a:t>DISCOVERY- EVASIVE AND FRIVOLOUS RESPONSES</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FA29A6BA-F10C-4731-1D56-4CD7DABA329F}"/>
              </a:ext>
            </a:extLst>
          </p:cNvPr>
          <p:cNvSpPr>
            <a:spLocks noGrp="1"/>
          </p:cNvSpPr>
          <p:nvPr>
            <p:ph idx="1"/>
          </p:nvPr>
        </p:nvSpPr>
        <p:spPr>
          <a:xfrm>
            <a:off x="4447308" y="591344"/>
            <a:ext cx="6906491" cy="5585619"/>
          </a:xfrm>
        </p:spPr>
        <p:txBody>
          <a:bodyPr anchor="ctr">
            <a:normAutofit fontScale="92500" lnSpcReduction="10000"/>
          </a:bodyPr>
          <a:lstStyle/>
          <a:p>
            <a:pPr marL="0" marR="0" indent="0">
              <a:lnSpc>
                <a:spcPct val="107000"/>
              </a:lnSpc>
              <a:spcBef>
                <a:spcPts val="0"/>
              </a:spcBef>
              <a:spcAft>
                <a:spcPts val="800"/>
              </a:spcAft>
              <a:buNone/>
            </a:pPr>
            <a:endParaRPr lang="en-US" sz="1800" b="1" i="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sz="1800" b="1" i="1" kern="100" dirty="0">
                <a:effectLst/>
                <a:latin typeface="Calibri" panose="020F0502020204030204" pitchFamily="34" charset="0"/>
                <a:ea typeface="Calibri" panose="020F0502020204030204" pitchFamily="34" charset="0"/>
                <a:cs typeface="Times New Roman" panose="02020603050405020304" pitchFamily="18" charset="0"/>
              </a:rPr>
              <a:t>Field v. U.S. Bank </a:t>
            </a:r>
            <a:r>
              <a:rPr lang="en-US" sz="1800" b="1" i="1" kern="100" dirty="0" err="1">
                <a:effectLst/>
                <a:latin typeface="Calibri" panose="020F0502020204030204" pitchFamily="34" charset="0"/>
                <a:ea typeface="Calibri" panose="020F0502020204030204" pitchFamily="34" charset="0"/>
                <a:cs typeface="Times New Roman" panose="02020603050405020304" pitchFamily="18" charset="0"/>
              </a:rPr>
              <a:t>Nat’l</a:t>
            </a:r>
            <a:r>
              <a:rPr lang="en-US" sz="1800" b="1" i="1"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b="1" i="1" kern="100" dirty="0" err="1">
                <a:effectLst/>
                <a:latin typeface="Calibri" panose="020F0502020204030204" pitchFamily="34" charset="0"/>
                <a:ea typeface="Calibri" panose="020F0502020204030204" pitchFamily="34" charset="0"/>
                <a:cs typeface="Times New Roman" panose="02020603050405020304" pitchFamily="18" charset="0"/>
              </a:rPr>
              <a:t>Ass’n</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(2022) 79 Cal.App.5th 703</a:t>
            </a:r>
          </a:p>
          <a:p>
            <a:pPr marL="0" marR="0" indent="45720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Plaintif</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answered “unsure” to interrogatory asking if notice was mailed. </a:t>
            </a:r>
          </a:p>
          <a:p>
            <a:pPr marL="0" marR="0" indent="45720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In opposing Motion for Summary Judgment (MSJ), Plaintiff  declared notice was not mailed.</a:t>
            </a:r>
          </a:p>
          <a:p>
            <a:pPr marL="0" marR="0" indent="45720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“Unjust and improper” to change answer; party opposing MSJ “may not move the target.” </a:t>
            </a:r>
          </a:p>
          <a:p>
            <a:pPr marL="0" marR="0" indent="45720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“Trial courts . . . are free to disregard a later declaration that hopes to supplant tactical or slothful ambiguity with tardy specificity.”</a:t>
            </a:r>
          </a:p>
          <a:p>
            <a:pPr marL="0" marR="0" indent="457200">
              <a:lnSpc>
                <a:spcPct val="107000"/>
              </a:lnSpc>
              <a:spcBef>
                <a:spcPts val="0"/>
              </a:spcBef>
              <a:spcAft>
                <a:spcPts val="800"/>
              </a:spcAft>
            </a:pPr>
            <a:r>
              <a:rPr lang="en-US" sz="1800" b="1" i="1" kern="100" dirty="0" err="1">
                <a:effectLst/>
                <a:latin typeface="Calibri" panose="020F0502020204030204" pitchFamily="34" charset="0"/>
                <a:ea typeface="Calibri" panose="020F0502020204030204" pitchFamily="34" charset="0"/>
                <a:cs typeface="Times New Roman" panose="02020603050405020304" pitchFamily="18" charset="0"/>
              </a:rPr>
              <a:t>Manlin</a:t>
            </a:r>
            <a:r>
              <a:rPr lang="en-US" sz="1800" b="1" i="1" kern="100" dirty="0">
                <a:effectLst/>
                <a:latin typeface="Calibri" panose="020F0502020204030204" pitchFamily="34" charset="0"/>
                <a:ea typeface="Calibri" panose="020F0502020204030204" pitchFamily="34" charset="0"/>
                <a:cs typeface="Times New Roman" panose="02020603050405020304" pitchFamily="18" charset="0"/>
              </a:rPr>
              <a:t> v Millner</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(2022) 82 Cal.App.5</a:t>
            </a:r>
            <a:r>
              <a:rPr lang="en-US" sz="1800" kern="100" baseline="30000" dirty="0">
                <a:effectLst/>
                <a:latin typeface="Calibri" panose="020F0502020204030204" pitchFamily="34" charset="0"/>
                <a:ea typeface="Calibri" panose="020F0502020204030204" pitchFamily="34" charset="0"/>
                <a:cs typeface="Times New Roman" panose="02020603050405020304" pitchFamily="18" charset="0"/>
              </a:rPr>
              <a:t>th</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1004 </a:t>
            </a:r>
          </a:p>
          <a:p>
            <a:pPr marL="0" marR="0" indent="45720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Plaintiff asserted same nonsensical objections to doc requests. </a:t>
            </a:r>
          </a:p>
          <a:p>
            <a:pPr marL="0" marR="0" indent="45720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Initial responses frivolous which led to</a:t>
            </a:r>
            <a:r>
              <a:rPr lang="en-US" sz="1800" kern="100" dirty="0">
                <a:latin typeface="Calibri" panose="020F0502020204030204" pitchFamily="34" charset="0"/>
                <a:ea typeface="Calibri" panose="020F0502020204030204" pitchFamily="34" charset="0"/>
                <a:cs typeface="Times New Roman" panose="02020603050405020304" pitchFamily="18" charset="0"/>
              </a:rPr>
              <a:t> </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sanctions. </a:t>
            </a:r>
          </a:p>
          <a:p>
            <a:pPr marL="0" marR="0" indent="45720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Plaintiff’s conduct designed to conceal evidence  which led to  evidence sanctions.</a:t>
            </a:r>
          </a:p>
          <a:p>
            <a:pPr marL="0" marR="0" indent="45720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Abuse of discretion not to award monetary sanctions in face of discovery misconduct.</a:t>
            </a:r>
          </a:p>
          <a:p>
            <a:endParaRPr lang="en-US" dirty="0"/>
          </a:p>
        </p:txBody>
      </p:sp>
    </p:spTree>
    <p:extLst>
      <p:ext uri="{BB962C8B-B14F-4D97-AF65-F5344CB8AC3E}">
        <p14:creationId xmlns:p14="http://schemas.microsoft.com/office/powerpoint/2010/main" val="385001228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578A52D-2496-4956-A9A4-EA5C38B2F1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999"/>
          </a:xfrm>
          <a:prstGeom prst="rect">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3" name="Rectangle 12">
            <a:extLst>
              <a:ext uri="{FF2B5EF4-FFF2-40B4-BE49-F238E27FC236}">
                <a16:creationId xmlns:a16="http://schemas.microsoft.com/office/drawing/2014/main" id="{9809C8E2-EF9B-4E0B-A17E-836DE0508E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8533" cy="1886373"/>
          </a:xfrm>
          <a:prstGeom prst="rect">
            <a:avLst/>
          </a:pr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5" name="Title 4">
            <a:extLst>
              <a:ext uri="{FF2B5EF4-FFF2-40B4-BE49-F238E27FC236}">
                <a16:creationId xmlns:a16="http://schemas.microsoft.com/office/drawing/2014/main" id="{4DDE5F51-8D97-B81C-93B9-BE0A60CB0A6B}"/>
              </a:ext>
            </a:extLst>
          </p:cNvPr>
          <p:cNvSpPr>
            <a:spLocks noGrp="1"/>
          </p:cNvSpPr>
          <p:nvPr>
            <p:ph type="title"/>
          </p:nvPr>
        </p:nvSpPr>
        <p:spPr>
          <a:xfrm>
            <a:off x="1143000" y="609600"/>
            <a:ext cx="9875520" cy="1356360"/>
          </a:xfrm>
        </p:spPr>
        <p:txBody>
          <a:bodyPr>
            <a:normAutofit/>
          </a:bodyPr>
          <a:lstStyle/>
          <a:p>
            <a:r>
              <a:rPr lang="en-US">
                <a:solidFill>
                  <a:srgbClr val="FFFFFF"/>
                </a:solidFill>
              </a:rPr>
              <a:t>"Litigation must cease."</a:t>
            </a:r>
          </a:p>
        </p:txBody>
      </p:sp>
      <p:sp useBgFill="1">
        <p:nvSpPr>
          <p:cNvPr id="15" name="Rectangle 14">
            <a:extLst>
              <a:ext uri="{FF2B5EF4-FFF2-40B4-BE49-F238E27FC236}">
                <a16:creationId xmlns:a16="http://schemas.microsoft.com/office/drawing/2014/main" id="{61EB557E-621E-4254-B750-85274C5F4D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29841"/>
            <a:ext cx="12192000" cy="432815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6" name="Content Placeholder 5">
            <a:extLst>
              <a:ext uri="{FF2B5EF4-FFF2-40B4-BE49-F238E27FC236}">
                <a16:creationId xmlns:a16="http://schemas.microsoft.com/office/drawing/2014/main" id="{952D04B5-B426-61A9-DCC6-66D8AEE3135C}"/>
              </a:ext>
            </a:extLst>
          </p:cNvPr>
          <p:cNvSpPr>
            <a:spLocks noGrp="1"/>
          </p:cNvSpPr>
          <p:nvPr>
            <p:ph idx="1"/>
          </p:nvPr>
        </p:nvSpPr>
        <p:spPr>
          <a:xfrm>
            <a:off x="1143000" y="2852530"/>
            <a:ext cx="9872871" cy="3243469"/>
          </a:xfrm>
        </p:spPr>
        <p:txBody>
          <a:bodyPr vert="horz" lIns="91440" tIns="45720" rIns="91440" bIns="45720" rtlCol="0" anchor="t">
            <a:normAutofit/>
          </a:bodyPr>
          <a:lstStyle/>
          <a:p>
            <a:r>
              <a:rPr lang="en-US" dirty="0">
                <a:solidFill>
                  <a:schemeClr val="tx1"/>
                </a:solidFill>
              </a:rPr>
              <a:t>"The lesson here to Deric is plain: he cannot repeatedly flout the court's orders for years and expect to get away with it, when his conduct delayed Tracey's enjoyment of her share of community property and caused her to incur additional attorney fees and costs in enforcing the court's orders. "`Somewhere along the line, litigation must cease.' [Citation.] [Husband] has yet to absorb this message," warranting sanctions. (In re Marriage of Tharp (2010) 188 Cal.App.4th 1295, 1317-318, 1320 ["When making the award, the family court shall consider [Husband's] dilatory tactics . . . and the policy of imposing sanctions in an amount sufficient to deter future similar conduct."].)"</a:t>
            </a:r>
          </a:p>
        </p:txBody>
      </p:sp>
    </p:spTree>
    <p:extLst>
      <p:ext uri="{BB962C8B-B14F-4D97-AF65-F5344CB8AC3E}">
        <p14:creationId xmlns:p14="http://schemas.microsoft.com/office/powerpoint/2010/main" val="28381891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322C44-BA24-B00D-BBD0-D6631AC03A6E}"/>
              </a:ext>
            </a:extLst>
          </p:cNvPr>
          <p:cNvSpPr>
            <a:spLocks noGrp="1"/>
          </p:cNvSpPr>
          <p:nvPr>
            <p:ph type="title"/>
          </p:nvPr>
        </p:nvSpPr>
        <p:spPr/>
        <p:txBody>
          <a:bodyPr/>
          <a:lstStyle/>
          <a:p>
            <a:r>
              <a:rPr lang="en-US" dirty="0">
                <a:solidFill>
                  <a:schemeClr val="accent1">
                    <a:lumMod val="75000"/>
                  </a:schemeClr>
                </a:solidFill>
                <a:latin typeface="Georgia"/>
              </a:rPr>
              <a:t>Concurrence</a:t>
            </a:r>
            <a:r>
              <a:rPr lang="en-US" dirty="0">
                <a:latin typeface="Georgia"/>
              </a:rPr>
              <a:t>	</a:t>
            </a:r>
          </a:p>
        </p:txBody>
      </p:sp>
      <p:sp>
        <p:nvSpPr>
          <p:cNvPr id="3" name="Content Placeholder 2">
            <a:extLst>
              <a:ext uri="{FF2B5EF4-FFF2-40B4-BE49-F238E27FC236}">
                <a16:creationId xmlns:a16="http://schemas.microsoft.com/office/drawing/2014/main" id="{5F4DD5BE-6A27-6A90-85A1-BFEDD9249228}"/>
              </a:ext>
            </a:extLst>
          </p:cNvPr>
          <p:cNvSpPr>
            <a:spLocks noGrp="1"/>
          </p:cNvSpPr>
          <p:nvPr>
            <p:ph idx="1"/>
          </p:nvPr>
        </p:nvSpPr>
        <p:spPr/>
        <p:txBody>
          <a:bodyPr vert="horz" lIns="91440" tIns="45720" rIns="91440" bIns="45720" rtlCol="0" anchor="t">
            <a:normAutofit fontScale="92500" lnSpcReduction="10000"/>
          </a:bodyPr>
          <a:lstStyle/>
          <a:p>
            <a:r>
              <a:rPr lang="en-US" dirty="0">
                <a:solidFill>
                  <a:schemeClr val="tx1"/>
                </a:solidFill>
                <a:latin typeface="Georgia"/>
              </a:rPr>
              <a:t>"The penalty aimed to suppress the mischief and to advance the remedy"</a:t>
            </a:r>
          </a:p>
          <a:p>
            <a:endParaRPr lang="en-US" dirty="0">
              <a:solidFill>
                <a:schemeClr val="tx1"/>
              </a:solidFill>
              <a:latin typeface="Georgia"/>
            </a:endParaRPr>
          </a:p>
          <a:p>
            <a:r>
              <a:rPr lang="en-US" dirty="0">
                <a:solidFill>
                  <a:schemeClr val="tx1"/>
                </a:solidFill>
                <a:latin typeface="Georgia"/>
              </a:rPr>
              <a:t>"Our ruling is important, not only to litigants and trial courts, but also to the public at large, which has an abiding interest in effective judicial administration. The public rues the glacial pace and dismaying cost of litigation. When musing about suicide, Hamlet counts "the law's delay" among the "whips and scorns of time." Bleak House jeers at litigation that "so exhausts finances, patience, courage, hope, so overthrows the brain and breaks the heart" that wise counsel is to "Suffer any wrong that can be done you rather than come here!"</a:t>
            </a:r>
          </a:p>
          <a:p>
            <a:endParaRPr lang="en-US" dirty="0">
              <a:solidFill>
                <a:schemeClr val="tx1"/>
              </a:solidFill>
              <a:latin typeface="Georgia"/>
            </a:endParaRPr>
          </a:p>
          <a:p>
            <a:r>
              <a:rPr lang="en-US" dirty="0">
                <a:solidFill>
                  <a:schemeClr val="tx1"/>
                </a:solidFill>
                <a:latin typeface="Georgia"/>
              </a:rPr>
              <a:t>"For future litigants, the lesson is simple: defying court orders is a losing proposition."</a:t>
            </a:r>
          </a:p>
          <a:p>
            <a:endParaRPr lang="en-US" dirty="0"/>
          </a:p>
        </p:txBody>
      </p:sp>
    </p:spTree>
    <p:extLst>
      <p:ext uri="{BB962C8B-B14F-4D97-AF65-F5344CB8AC3E}">
        <p14:creationId xmlns:p14="http://schemas.microsoft.com/office/powerpoint/2010/main" val="319810057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7726A94-1EF0-4D91-B7BF-C033E3D6E5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accent1">
              <a:lumMod val="75000"/>
            </a:schemeClr>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pic>
        <p:nvPicPr>
          <p:cNvPr id="5" name="Picture 4">
            <a:extLst>
              <a:ext uri="{FF2B5EF4-FFF2-40B4-BE49-F238E27FC236}">
                <a16:creationId xmlns:a16="http://schemas.microsoft.com/office/drawing/2014/main" id="{A1A06BCA-8642-62EC-6277-1C5E32EC6EA2}"/>
              </a:ext>
            </a:extLst>
          </p:cNvPr>
          <p:cNvPicPr>
            <a:picLocks noChangeAspect="1"/>
          </p:cNvPicPr>
          <p:nvPr/>
        </p:nvPicPr>
        <p:blipFill rotWithShape="1">
          <a:blip r:embed="rId2">
            <a:duotone>
              <a:schemeClr val="accent1">
                <a:shade val="45000"/>
                <a:satMod val="135000"/>
              </a:schemeClr>
              <a:prstClr val="white"/>
            </a:duotone>
            <a:alphaModFix amt="60000"/>
          </a:blip>
          <a:srcRect t="18079" r="-2" b="2251"/>
          <a:stretch/>
        </p:blipFill>
        <p:spPr>
          <a:xfrm>
            <a:off x="20" y="-1"/>
            <a:ext cx="12191980" cy="6858001"/>
          </a:xfrm>
          <a:prstGeom prst="rect">
            <a:avLst/>
          </a:prstGeom>
        </p:spPr>
      </p:pic>
      <p:cxnSp>
        <p:nvCxnSpPr>
          <p:cNvPr id="11" name="Straight Connector 10">
            <a:extLst>
              <a:ext uri="{FF2B5EF4-FFF2-40B4-BE49-F238E27FC236}">
                <a16:creationId xmlns:a16="http://schemas.microsoft.com/office/drawing/2014/main" id="{98F0650C-11DF-45E6-8EC2-E3B298F0D80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24FB4153-1E3E-4AE9-8306-E8C292894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00" y="246888"/>
            <a:ext cx="11724640" cy="6377939"/>
          </a:xfrm>
          <a:prstGeom prst="rect">
            <a:avLst/>
          </a:pr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2" name="Title 1">
            <a:extLst>
              <a:ext uri="{FF2B5EF4-FFF2-40B4-BE49-F238E27FC236}">
                <a16:creationId xmlns:a16="http://schemas.microsoft.com/office/drawing/2014/main" id="{5A61E821-E714-5A60-BA62-F2742E7D6131}"/>
              </a:ext>
            </a:extLst>
          </p:cNvPr>
          <p:cNvSpPr>
            <a:spLocks noGrp="1"/>
          </p:cNvSpPr>
          <p:nvPr>
            <p:ph type="ctrTitle"/>
          </p:nvPr>
        </p:nvSpPr>
        <p:spPr>
          <a:xfrm>
            <a:off x="1109980" y="882376"/>
            <a:ext cx="9966960" cy="2926080"/>
          </a:xfrm>
        </p:spPr>
        <p:txBody>
          <a:bodyPr>
            <a:normAutofit/>
          </a:bodyPr>
          <a:lstStyle/>
          <a:p>
            <a:r>
              <a:rPr lang="en-US" dirty="0">
                <a:solidFill>
                  <a:schemeClr val="tx1"/>
                </a:solidFill>
              </a:rPr>
              <a:t>OTHER CASES</a:t>
            </a:r>
          </a:p>
        </p:txBody>
      </p:sp>
      <p:sp>
        <p:nvSpPr>
          <p:cNvPr id="3" name="Content Placeholder 2">
            <a:extLst>
              <a:ext uri="{FF2B5EF4-FFF2-40B4-BE49-F238E27FC236}">
                <a16:creationId xmlns:a16="http://schemas.microsoft.com/office/drawing/2014/main" id="{6A4999DF-1846-3986-4BB7-8A8875B923F7}"/>
              </a:ext>
            </a:extLst>
          </p:cNvPr>
          <p:cNvSpPr>
            <a:spLocks noGrp="1"/>
          </p:cNvSpPr>
          <p:nvPr>
            <p:ph type="subTitle" idx="1"/>
          </p:nvPr>
        </p:nvSpPr>
        <p:spPr>
          <a:xfrm>
            <a:off x="1709530" y="3869634"/>
            <a:ext cx="8767860" cy="1388165"/>
          </a:xfrm>
        </p:spPr>
        <p:txBody>
          <a:bodyPr>
            <a:normAutofit/>
          </a:bodyPr>
          <a:lstStyle/>
          <a:p>
            <a:endParaRPr lang="en-US" dirty="0"/>
          </a:p>
        </p:txBody>
      </p:sp>
    </p:spTree>
    <p:extLst>
      <p:ext uri="{BB962C8B-B14F-4D97-AF65-F5344CB8AC3E}">
        <p14:creationId xmlns:p14="http://schemas.microsoft.com/office/powerpoint/2010/main" val="155186401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0C4F1C3-3ADD-491F-8C66-57912A2421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6" name="Rectangle 5">
            <a:extLst>
              <a:ext uri="{FF2B5EF4-FFF2-40B4-BE49-F238E27FC236}">
                <a16:creationId xmlns:a16="http://schemas.microsoft.com/office/drawing/2014/main" id="{0B323FE0-DFB0-4368-A3C2-FC1402A98C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cxnSp>
        <p:nvCxnSpPr>
          <p:cNvPr id="7" name="Straight Connector 6">
            <a:extLst>
              <a:ext uri="{FF2B5EF4-FFF2-40B4-BE49-F238E27FC236}">
                <a16:creationId xmlns:a16="http://schemas.microsoft.com/office/drawing/2014/main" id="{E4BCA77F-6A46-46C1-822E-DF8DB6F08D5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useBgFill="1">
        <p:nvSpPr>
          <p:cNvPr id="9" name="Rectangle 8">
            <a:extLst>
              <a:ext uri="{FF2B5EF4-FFF2-40B4-BE49-F238E27FC236}">
                <a16:creationId xmlns:a16="http://schemas.microsoft.com/office/drawing/2014/main" id="{7C684499-6F30-4C6A-8094-E2E3E91B30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11" name="Rectangle 10">
            <a:extLst>
              <a:ext uri="{FF2B5EF4-FFF2-40B4-BE49-F238E27FC236}">
                <a16:creationId xmlns:a16="http://schemas.microsoft.com/office/drawing/2014/main" id="{D5AECED4-26C2-4E8F-A340-2402369DC2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00" y="246888"/>
            <a:ext cx="11724640" cy="6377939"/>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2" name="Title 1">
            <a:extLst>
              <a:ext uri="{FF2B5EF4-FFF2-40B4-BE49-F238E27FC236}">
                <a16:creationId xmlns:a16="http://schemas.microsoft.com/office/drawing/2014/main" id="{6D22BC7C-110D-8BBB-2E38-07B2D06A68D2}"/>
              </a:ext>
            </a:extLst>
          </p:cNvPr>
          <p:cNvSpPr>
            <a:spLocks noGrp="1"/>
          </p:cNvSpPr>
          <p:nvPr>
            <p:ph type="title"/>
          </p:nvPr>
        </p:nvSpPr>
        <p:spPr>
          <a:xfrm>
            <a:off x="644948" y="863364"/>
            <a:ext cx="6907995" cy="5115686"/>
          </a:xfrm>
        </p:spPr>
        <p:txBody>
          <a:bodyPr vert="horz" lIns="91440" tIns="45720" rIns="91440" bIns="45720" rtlCol="0" anchor="ctr">
            <a:normAutofit/>
          </a:bodyPr>
          <a:lstStyle/>
          <a:p>
            <a:pPr algn="r">
              <a:lnSpc>
                <a:spcPct val="85000"/>
              </a:lnSpc>
            </a:pPr>
            <a:r>
              <a:rPr lang="en-US" sz="4000" b="1" cap="all" dirty="0">
                <a:solidFill>
                  <a:schemeClr val="bg1"/>
                </a:solidFill>
                <a:latin typeface="Georgia"/>
              </a:rPr>
              <a:t>MARRIAGE OF COHEN</a:t>
            </a:r>
            <a:br>
              <a:rPr lang="en-US" sz="4000" b="1" cap="all" dirty="0">
                <a:solidFill>
                  <a:schemeClr val="bg1"/>
                </a:solidFill>
                <a:latin typeface="Georgia"/>
              </a:rPr>
            </a:br>
            <a:r>
              <a:rPr lang="en-US" sz="4000" b="1" cap="all" dirty="0">
                <a:solidFill>
                  <a:schemeClr val="bg1"/>
                </a:solidFill>
                <a:latin typeface="Georgia"/>
              </a:rPr>
              <a:t>(2023) </a:t>
            </a:r>
            <a:br>
              <a:rPr lang="en-US" sz="4000" b="1" cap="all" dirty="0">
                <a:solidFill>
                  <a:schemeClr val="bg1"/>
                </a:solidFill>
                <a:latin typeface="Georgia"/>
              </a:rPr>
            </a:br>
            <a:r>
              <a:rPr lang="en-US" sz="4000" b="1" cap="all" dirty="0">
                <a:solidFill>
                  <a:schemeClr val="bg1"/>
                </a:solidFill>
                <a:latin typeface="Georgia"/>
              </a:rPr>
              <a:t>105 Cal.App.3d 836</a:t>
            </a:r>
          </a:p>
        </p:txBody>
      </p:sp>
      <p:sp>
        <p:nvSpPr>
          <p:cNvPr id="3" name="Content Placeholder 2">
            <a:extLst>
              <a:ext uri="{FF2B5EF4-FFF2-40B4-BE49-F238E27FC236}">
                <a16:creationId xmlns:a16="http://schemas.microsoft.com/office/drawing/2014/main" id="{9398FFC3-9C9B-2A1E-276A-EEE91D3C58CF}"/>
              </a:ext>
            </a:extLst>
          </p:cNvPr>
          <p:cNvSpPr>
            <a:spLocks noGrp="1"/>
          </p:cNvSpPr>
          <p:nvPr>
            <p:ph idx="1"/>
          </p:nvPr>
        </p:nvSpPr>
        <p:spPr>
          <a:xfrm>
            <a:off x="8352941" y="863364"/>
            <a:ext cx="3082986" cy="5120435"/>
          </a:xfrm>
        </p:spPr>
        <p:txBody>
          <a:bodyPr vert="horz" lIns="91440" tIns="45720" rIns="91440" bIns="45720" rtlCol="0" anchor="ctr">
            <a:normAutofit/>
          </a:bodyPr>
          <a:lstStyle/>
          <a:p>
            <a:pPr marL="0" indent="0">
              <a:buNone/>
            </a:pPr>
            <a:r>
              <a:rPr lang="en-US" sz="2000">
                <a:solidFill>
                  <a:schemeClr val="bg1"/>
                </a:solidFill>
              </a:rPr>
              <a:t>Disentitlement Doctrine:</a:t>
            </a:r>
            <a:endParaRPr lang="en-US" dirty="0">
              <a:solidFill>
                <a:schemeClr val="bg1"/>
              </a:solidFill>
            </a:endParaRPr>
          </a:p>
          <a:p>
            <a:pPr marL="0" indent="0">
              <a:buNone/>
            </a:pPr>
            <a:r>
              <a:rPr lang="en-US" sz="2000" dirty="0">
                <a:solidFill>
                  <a:schemeClr val="bg1"/>
                </a:solidFill>
              </a:rPr>
              <a:t>The Court cannot condition the filing of future RFO's to modify support obligations on a party being current with their support obligations.</a:t>
            </a:r>
          </a:p>
          <a:p>
            <a:pPr marL="0" indent="0">
              <a:buNone/>
            </a:pPr>
            <a:r>
              <a:rPr lang="en-US" sz="2000" dirty="0">
                <a:solidFill>
                  <a:schemeClr val="bg1"/>
                </a:solidFill>
              </a:rPr>
              <a:t>"The disentitlement doctrine should not be applied lightly, but must be based on the equities of the individual case.</a:t>
            </a:r>
          </a:p>
        </p:txBody>
      </p:sp>
      <p:cxnSp>
        <p:nvCxnSpPr>
          <p:cNvPr id="18" name="Straight Connector 17">
            <a:extLst>
              <a:ext uri="{FF2B5EF4-FFF2-40B4-BE49-F238E27FC236}">
                <a16:creationId xmlns:a16="http://schemas.microsoft.com/office/drawing/2014/main" id="{C9213D27-7A25-46D8-B1BD-E470E49C6C2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961243" y="2054826"/>
            <a:ext cx="0" cy="27432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12849570"/>
      </p:ext>
    </p:extLst>
  </p:cSld>
  <p:clrMapOvr>
    <a:overrideClrMapping bg1="dk1" tx1="lt1" bg2="dk2" tx2="lt2" accent1="accent1" accent2="accent2" accent3="accent3" accent4="accent4" accent5="accent5" accent6="accent6" hlink="hlink" folHlink="folHlink"/>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0C4F1C3-3ADD-491F-8C66-57912A2421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6" name="Rectangle 5">
            <a:extLst>
              <a:ext uri="{FF2B5EF4-FFF2-40B4-BE49-F238E27FC236}">
                <a16:creationId xmlns:a16="http://schemas.microsoft.com/office/drawing/2014/main" id="{0B323FE0-DFB0-4368-A3C2-FC1402A98C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cxnSp>
        <p:nvCxnSpPr>
          <p:cNvPr id="7" name="Straight Connector 6">
            <a:extLst>
              <a:ext uri="{FF2B5EF4-FFF2-40B4-BE49-F238E27FC236}">
                <a16:creationId xmlns:a16="http://schemas.microsoft.com/office/drawing/2014/main" id="{E4BCA77F-6A46-46C1-822E-DF8DB6F08D5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useBgFill="1">
        <p:nvSpPr>
          <p:cNvPr id="9" name="Rectangle 8">
            <a:extLst>
              <a:ext uri="{FF2B5EF4-FFF2-40B4-BE49-F238E27FC236}">
                <a16:creationId xmlns:a16="http://schemas.microsoft.com/office/drawing/2014/main" id="{7C684499-6F30-4C6A-8094-E2E3E91B30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11" name="Rectangle 10">
            <a:extLst>
              <a:ext uri="{FF2B5EF4-FFF2-40B4-BE49-F238E27FC236}">
                <a16:creationId xmlns:a16="http://schemas.microsoft.com/office/drawing/2014/main" id="{D5AECED4-26C2-4E8F-A340-2402369DC2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00" y="246888"/>
            <a:ext cx="11724640" cy="6377939"/>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2" name="Title 1">
            <a:extLst>
              <a:ext uri="{FF2B5EF4-FFF2-40B4-BE49-F238E27FC236}">
                <a16:creationId xmlns:a16="http://schemas.microsoft.com/office/drawing/2014/main" id="{6D22BC7C-110D-8BBB-2E38-07B2D06A68D2}"/>
              </a:ext>
            </a:extLst>
          </p:cNvPr>
          <p:cNvSpPr>
            <a:spLocks noGrp="1"/>
          </p:cNvSpPr>
          <p:nvPr>
            <p:ph type="title"/>
          </p:nvPr>
        </p:nvSpPr>
        <p:spPr>
          <a:xfrm>
            <a:off x="644948" y="863364"/>
            <a:ext cx="6907995" cy="5115686"/>
          </a:xfrm>
        </p:spPr>
        <p:txBody>
          <a:bodyPr vert="horz" lIns="91440" tIns="45720" rIns="91440" bIns="45720" rtlCol="0" anchor="ctr">
            <a:normAutofit/>
          </a:bodyPr>
          <a:lstStyle/>
          <a:p>
            <a:pPr algn="r">
              <a:lnSpc>
                <a:spcPct val="85000"/>
              </a:lnSpc>
            </a:pPr>
            <a:r>
              <a:rPr lang="en-US" sz="4000" b="1" cap="all" dirty="0">
                <a:solidFill>
                  <a:schemeClr val="bg1"/>
                </a:solidFill>
                <a:latin typeface="Georgia"/>
              </a:rPr>
              <a:t>Marriage of dh &amp; BG</a:t>
            </a:r>
            <a:br>
              <a:rPr lang="en-US" sz="4000" b="1" cap="all" dirty="0">
                <a:solidFill>
                  <a:schemeClr val="bg1"/>
                </a:solidFill>
                <a:latin typeface="Georgia"/>
              </a:rPr>
            </a:br>
            <a:r>
              <a:rPr lang="en-US" sz="4000" b="1" cap="all" dirty="0">
                <a:solidFill>
                  <a:schemeClr val="bg1"/>
                </a:solidFill>
                <a:latin typeface="Georgia"/>
              </a:rPr>
              <a:t>(2023) </a:t>
            </a:r>
            <a:br>
              <a:rPr lang="en-US" sz="4000" b="1" cap="all" dirty="0">
                <a:solidFill>
                  <a:schemeClr val="bg1"/>
                </a:solidFill>
                <a:latin typeface="Georgia"/>
              </a:rPr>
            </a:br>
            <a:r>
              <a:rPr lang="en-US" sz="4000" b="1" cap="all" dirty="0">
                <a:solidFill>
                  <a:schemeClr val="bg1"/>
                </a:solidFill>
                <a:latin typeface="Georgia"/>
              </a:rPr>
              <a:t>87 Cal.App.5th 586</a:t>
            </a:r>
          </a:p>
        </p:txBody>
      </p:sp>
      <p:sp>
        <p:nvSpPr>
          <p:cNvPr id="3" name="Content Placeholder 2">
            <a:extLst>
              <a:ext uri="{FF2B5EF4-FFF2-40B4-BE49-F238E27FC236}">
                <a16:creationId xmlns:a16="http://schemas.microsoft.com/office/drawing/2014/main" id="{9398FFC3-9C9B-2A1E-276A-EEE91D3C58CF}"/>
              </a:ext>
            </a:extLst>
          </p:cNvPr>
          <p:cNvSpPr>
            <a:spLocks noGrp="1"/>
          </p:cNvSpPr>
          <p:nvPr>
            <p:ph idx="1"/>
          </p:nvPr>
        </p:nvSpPr>
        <p:spPr>
          <a:xfrm>
            <a:off x="8352941" y="863364"/>
            <a:ext cx="3082986" cy="5120435"/>
          </a:xfrm>
        </p:spPr>
        <p:txBody>
          <a:bodyPr vert="horz" lIns="91440" tIns="45720" rIns="91440" bIns="45720" rtlCol="0" anchor="ctr">
            <a:normAutofit fontScale="92500" lnSpcReduction="20000"/>
          </a:bodyPr>
          <a:lstStyle/>
          <a:p>
            <a:pPr marL="0" indent="0">
              <a:buNone/>
            </a:pPr>
            <a:r>
              <a:rPr lang="en-US" sz="2000" dirty="0">
                <a:solidFill>
                  <a:schemeClr val="bg1"/>
                </a:solidFill>
              </a:rPr>
              <a:t>What is a "full-time student" for purposes of child support termination?</a:t>
            </a:r>
          </a:p>
          <a:p>
            <a:pPr marL="0" indent="0">
              <a:buNone/>
            </a:pPr>
            <a:r>
              <a:rPr lang="en-US" sz="2000" dirty="0">
                <a:solidFill>
                  <a:schemeClr val="bg1"/>
                </a:solidFill>
                <a:ea typeface="+mn-lt"/>
                <a:cs typeface="+mn-lt"/>
              </a:rPr>
              <a:t>Education Code section 48200 provides that all children "between the ages of 6 and 18 years" old are, unless exempted, "subject to compulsory full-time education." The statute further provides that nonexempted children must "attend the public full-time day school or continuation school ... for the full time </a:t>
            </a:r>
            <a:r>
              <a:rPr lang="en-US" sz="2000" i="1" dirty="0">
                <a:solidFill>
                  <a:schemeClr val="bg1"/>
                </a:solidFill>
                <a:ea typeface="+mn-lt"/>
                <a:cs typeface="+mn-lt"/>
              </a:rPr>
              <a:t>designated as the length of the </a:t>
            </a:r>
            <a:r>
              <a:rPr lang="en-US" sz="2000" i="1" dirty="0" err="1">
                <a:solidFill>
                  <a:schemeClr val="bg1"/>
                </a:solidFill>
                <a:ea typeface="+mn-lt"/>
                <a:cs typeface="+mn-lt"/>
              </a:rPr>
              <a:t>schoolday</a:t>
            </a:r>
            <a:r>
              <a:rPr lang="en-US" sz="2000" i="1" dirty="0">
                <a:solidFill>
                  <a:schemeClr val="bg1"/>
                </a:solidFill>
                <a:ea typeface="+mn-lt"/>
                <a:cs typeface="+mn-lt"/>
              </a:rPr>
              <a:t> by the governing board of the school district in which the residency of either the parent or legal guardian is </a:t>
            </a:r>
            <a:r>
              <a:rPr lang="en-US" sz="2000" dirty="0">
                <a:solidFill>
                  <a:schemeClr val="bg1"/>
                </a:solidFill>
                <a:ea typeface="+mn-lt"/>
                <a:cs typeface="+mn-lt"/>
              </a:rPr>
              <a:t> </a:t>
            </a:r>
            <a:r>
              <a:rPr lang="en-US" sz="2000" i="1" dirty="0">
                <a:solidFill>
                  <a:schemeClr val="bg1"/>
                </a:solidFill>
                <a:ea typeface="+mn-lt"/>
                <a:cs typeface="+mn-lt"/>
              </a:rPr>
              <a:t>located.</a:t>
            </a:r>
            <a:endParaRPr lang="en-US" dirty="0">
              <a:solidFill>
                <a:schemeClr val="bg1"/>
              </a:solidFill>
              <a:ea typeface="+mn-lt"/>
              <a:cs typeface="+mn-lt"/>
            </a:endParaRPr>
          </a:p>
        </p:txBody>
      </p:sp>
      <p:cxnSp>
        <p:nvCxnSpPr>
          <p:cNvPr id="18" name="Straight Connector 17">
            <a:extLst>
              <a:ext uri="{FF2B5EF4-FFF2-40B4-BE49-F238E27FC236}">
                <a16:creationId xmlns:a16="http://schemas.microsoft.com/office/drawing/2014/main" id="{C9213D27-7A25-46D8-B1BD-E470E49C6C2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961243" y="2054826"/>
            <a:ext cx="0" cy="27432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2207416"/>
      </p:ext>
    </p:extLst>
  </p:cSld>
  <p:clrMapOvr>
    <a:overrideClrMapping bg1="dk1" tx1="lt1" bg2="dk2" tx2="lt2" accent1="accent1" accent2="accent2" accent3="accent3" accent4="accent4" accent5="accent5" accent6="accent6" hlink="hlink" folHlink="folHlink"/>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0" name="Rectangle 89">
            <a:extLst>
              <a:ext uri="{FF2B5EF4-FFF2-40B4-BE49-F238E27FC236}">
                <a16:creationId xmlns:a16="http://schemas.microsoft.com/office/drawing/2014/main" id="{0ADFFC45-3DC9-4433-926F-043E879D9D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grpSp>
        <p:nvGrpSpPr>
          <p:cNvPr id="92" name="Group 91">
            <a:extLst>
              <a:ext uri="{FF2B5EF4-FFF2-40B4-BE49-F238E27FC236}">
                <a16:creationId xmlns:a16="http://schemas.microsoft.com/office/drawing/2014/main" id="{B5F26A87-0610-435F-AA13-BD658385C9D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67230" y="-8468"/>
            <a:ext cx="4763558" cy="6866467"/>
            <a:chOff x="67175" y="-8467"/>
            <a:chExt cx="4763558" cy="6866467"/>
          </a:xfrm>
        </p:grpSpPr>
        <p:cxnSp>
          <p:nvCxnSpPr>
            <p:cNvPr id="83" name="Straight Connector 82">
              <a:extLst>
                <a:ext uri="{FF2B5EF4-FFF2-40B4-BE49-F238E27FC236}">
                  <a16:creationId xmlns:a16="http://schemas.microsoft.com/office/drawing/2014/main" id="{E6321436-5AAD-4FB6-BB0D-316D4540E82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1448300" y="0"/>
              <a:ext cx="12192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93" name="Straight Connector 92">
              <a:extLst>
                <a:ext uri="{FF2B5EF4-FFF2-40B4-BE49-F238E27FC236}">
                  <a16:creationId xmlns:a16="http://schemas.microsoft.com/office/drawing/2014/main" id="{94B0BD33-3D46-4F43-947A-825DFEF6106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67175" y="3681413"/>
              <a:ext cx="476355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85" name="Rectangle 23">
              <a:extLst>
                <a:ext uri="{FF2B5EF4-FFF2-40B4-BE49-F238E27FC236}">
                  <a16:creationId xmlns:a16="http://schemas.microsoft.com/office/drawing/2014/main" id="{92E26C27-E1F5-47DC-9F83-469D196C55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58764"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94" name="Rectangle 25">
              <a:extLst>
                <a:ext uri="{FF2B5EF4-FFF2-40B4-BE49-F238E27FC236}">
                  <a16:creationId xmlns:a16="http://schemas.microsoft.com/office/drawing/2014/main" id="{95F944E7-2B4E-4AE2-B4DB-846FF8AE0B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80730"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87" name="Isosceles Triangle 86">
              <a:extLst>
                <a:ext uri="{FF2B5EF4-FFF2-40B4-BE49-F238E27FC236}">
                  <a16:creationId xmlns:a16="http://schemas.microsoft.com/office/drawing/2014/main" id="{FF14952D-390F-46CC-B302-73DDD9C416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9621"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88" name="Rectangle 27">
              <a:extLst>
                <a:ext uri="{FF2B5EF4-FFF2-40B4-BE49-F238E27FC236}">
                  <a16:creationId xmlns:a16="http://schemas.microsoft.com/office/drawing/2014/main" id="{867CDE55-B22A-40D0-882A-9452919EEC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11788"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89" name="Isosceles Triangle 88">
              <a:extLst>
                <a:ext uri="{FF2B5EF4-FFF2-40B4-BE49-F238E27FC236}">
                  <a16:creationId xmlns:a16="http://schemas.microsoft.com/office/drawing/2014/main" id="{8C409231-C942-4808-B529-DAC32A7DB0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448954"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grpSp>
      <p:sp>
        <p:nvSpPr>
          <p:cNvPr id="2" name="Title 1">
            <a:extLst>
              <a:ext uri="{FF2B5EF4-FFF2-40B4-BE49-F238E27FC236}">
                <a16:creationId xmlns:a16="http://schemas.microsoft.com/office/drawing/2014/main" id="{9AB2EA78-AEB3-469B-9025-3B17201A457B}"/>
              </a:ext>
            </a:extLst>
          </p:cNvPr>
          <p:cNvSpPr>
            <a:spLocks noGrp="1"/>
          </p:cNvSpPr>
          <p:nvPr>
            <p:ph type="ctrTitle"/>
          </p:nvPr>
        </p:nvSpPr>
        <p:spPr>
          <a:xfrm>
            <a:off x="677335" y="1282701"/>
            <a:ext cx="5096060" cy="4307148"/>
          </a:xfrm>
        </p:spPr>
        <p:txBody>
          <a:bodyPr anchor="ctr">
            <a:normAutofit/>
          </a:bodyPr>
          <a:lstStyle/>
          <a:p>
            <a:pPr>
              <a:lnSpc>
                <a:spcPct val="90000"/>
              </a:lnSpc>
            </a:pPr>
            <a:r>
              <a:rPr lang="en-US" sz="5000" dirty="0"/>
              <a:t>Criminal Law Update</a:t>
            </a:r>
            <a:br>
              <a:rPr lang="en-US" sz="5000" dirty="0"/>
            </a:br>
            <a:br>
              <a:rPr lang="en-US" sz="5000" dirty="0"/>
            </a:br>
            <a:r>
              <a:rPr lang="en-US" sz="5000" dirty="0"/>
              <a:t>Judge Catherine J. Swysen</a:t>
            </a:r>
            <a:br>
              <a:rPr lang="en-US" sz="5000" dirty="0"/>
            </a:br>
            <a:endParaRPr lang="en-US" sz="5000" dirty="0"/>
          </a:p>
        </p:txBody>
      </p:sp>
      <p:sp>
        <p:nvSpPr>
          <p:cNvPr id="91" name="Freeform: Shape 90">
            <a:extLst>
              <a:ext uri="{FF2B5EF4-FFF2-40B4-BE49-F238E27FC236}">
                <a16:creationId xmlns:a16="http://schemas.microsoft.com/office/drawing/2014/main" id="{69370F01-B8C9-4CE4-824C-92B2792E6E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36497" y="-8468"/>
            <a:ext cx="5074930" cy="6866468"/>
          </a:xfrm>
          <a:custGeom>
            <a:avLst/>
            <a:gdLst>
              <a:gd name="connsiteX0" fmla="*/ 0 w 5074930"/>
              <a:gd name="connsiteY0" fmla="*/ 0 h 6858000"/>
              <a:gd name="connsiteX1" fmla="*/ 1249825 w 5074930"/>
              <a:gd name="connsiteY1" fmla="*/ 0 h 6858000"/>
              <a:gd name="connsiteX2" fmla="*/ 1249825 w 5074930"/>
              <a:gd name="connsiteY2" fmla="*/ 8457 h 6858000"/>
              <a:gd name="connsiteX3" fmla="*/ 5074930 w 5074930"/>
              <a:gd name="connsiteY3" fmla="*/ 8457 h 6858000"/>
              <a:gd name="connsiteX4" fmla="*/ 5074930 w 5074930"/>
              <a:gd name="connsiteY4" fmla="*/ 6858000 h 6858000"/>
              <a:gd name="connsiteX5" fmla="*/ 1249825 w 5074930"/>
              <a:gd name="connsiteY5" fmla="*/ 6858000 h 6858000"/>
              <a:gd name="connsiteX6" fmla="*/ 1109383 w 507493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74930" h="6858000">
                <a:moveTo>
                  <a:pt x="0" y="0"/>
                </a:moveTo>
                <a:lnTo>
                  <a:pt x="1249825" y="0"/>
                </a:lnTo>
                <a:lnTo>
                  <a:pt x="1249825" y="8457"/>
                </a:lnTo>
                <a:lnTo>
                  <a:pt x="5074930" y="8457"/>
                </a:lnTo>
                <a:lnTo>
                  <a:pt x="5074930" y="6858000"/>
                </a:lnTo>
                <a:lnTo>
                  <a:pt x="1249825" y="6858000"/>
                </a:lnTo>
                <a:lnTo>
                  <a:pt x="1109383" y="68580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285339652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99" name="Group 198">
            <a:extLst>
              <a:ext uri="{FF2B5EF4-FFF2-40B4-BE49-F238E27FC236}">
                <a16:creationId xmlns:a16="http://schemas.microsoft.com/office/drawing/2014/main" id="{88C9B83F-64CD-41C1-925F-A08801FFD0B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200" name="Straight Connector 199">
              <a:extLst>
                <a:ext uri="{FF2B5EF4-FFF2-40B4-BE49-F238E27FC236}">
                  <a16:creationId xmlns:a16="http://schemas.microsoft.com/office/drawing/2014/main" id="{E1655065-0BD7-4422-BEC0-4401E998090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01" name="Straight Connector 200">
              <a:extLst>
                <a:ext uri="{FF2B5EF4-FFF2-40B4-BE49-F238E27FC236}">
                  <a16:creationId xmlns:a16="http://schemas.microsoft.com/office/drawing/2014/main" id="{4DDD90AC-ABEC-4A76-9C9C-AD0A5F8FC7F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02" name="Rectangle 23">
              <a:extLst>
                <a:ext uri="{FF2B5EF4-FFF2-40B4-BE49-F238E27FC236}">
                  <a16:creationId xmlns:a16="http://schemas.microsoft.com/office/drawing/2014/main" id="{21A8AFEF-EC50-4C0B-9C64-814B76C820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203" name="Rectangle 25">
              <a:extLst>
                <a:ext uri="{FF2B5EF4-FFF2-40B4-BE49-F238E27FC236}">
                  <a16:creationId xmlns:a16="http://schemas.microsoft.com/office/drawing/2014/main" id="{CAFAA800-E117-4357-84E4-56B63EA03E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204" name="Isosceles Triangle 203">
              <a:extLst>
                <a:ext uri="{FF2B5EF4-FFF2-40B4-BE49-F238E27FC236}">
                  <a16:creationId xmlns:a16="http://schemas.microsoft.com/office/drawing/2014/main" id="{8DDFC9F4-3B45-402D-8AD7-60B3F08ED7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205" name="Rectangle 27">
              <a:extLst>
                <a:ext uri="{FF2B5EF4-FFF2-40B4-BE49-F238E27FC236}">
                  <a16:creationId xmlns:a16="http://schemas.microsoft.com/office/drawing/2014/main" id="{F26A0854-FBE4-4587-B349-06BE192BD7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206" name="Rectangle 28">
              <a:extLst>
                <a:ext uri="{FF2B5EF4-FFF2-40B4-BE49-F238E27FC236}">
                  <a16:creationId xmlns:a16="http://schemas.microsoft.com/office/drawing/2014/main" id="{54A9C4C6-FF7D-470E-BFCA-CE4F60A1F0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207" name="Rectangle 29">
              <a:extLst>
                <a:ext uri="{FF2B5EF4-FFF2-40B4-BE49-F238E27FC236}">
                  <a16:creationId xmlns:a16="http://schemas.microsoft.com/office/drawing/2014/main" id="{B1721EA8-4871-45D4-B78F-AE805A3004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208" name="Isosceles Triangle 207">
              <a:extLst>
                <a:ext uri="{FF2B5EF4-FFF2-40B4-BE49-F238E27FC236}">
                  <a16:creationId xmlns:a16="http://schemas.microsoft.com/office/drawing/2014/main" id="{E5763971-E3A3-45C6-9BA8-2E032C7A55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209" name="Isosceles Triangle 208">
              <a:extLst>
                <a:ext uri="{FF2B5EF4-FFF2-40B4-BE49-F238E27FC236}">
                  <a16:creationId xmlns:a16="http://schemas.microsoft.com/office/drawing/2014/main" id="{32752E94-0E01-4AF5-A43A-F2FAD8737C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grpSp>
      <p:sp>
        <p:nvSpPr>
          <p:cNvPr id="2" name="Title 1">
            <a:extLst>
              <a:ext uri="{FF2B5EF4-FFF2-40B4-BE49-F238E27FC236}">
                <a16:creationId xmlns:a16="http://schemas.microsoft.com/office/drawing/2014/main" id="{66A47F5C-50EC-416A-AE8C-6F6BB4225673}"/>
              </a:ext>
            </a:extLst>
          </p:cNvPr>
          <p:cNvSpPr>
            <a:spLocks noGrp="1"/>
          </p:cNvSpPr>
          <p:nvPr>
            <p:ph type="title" idx="4294967295"/>
          </p:nvPr>
        </p:nvSpPr>
        <p:spPr>
          <a:xfrm>
            <a:off x="710340" y="1648530"/>
            <a:ext cx="4088190" cy="2369093"/>
          </a:xfrm>
        </p:spPr>
        <p:txBody>
          <a:bodyPr vert="horz" lIns="91440" tIns="45720" rIns="91440" bIns="45720" rtlCol="0" anchor="b">
            <a:normAutofit/>
          </a:bodyPr>
          <a:lstStyle/>
          <a:p>
            <a:pPr algn="r"/>
            <a:br>
              <a:rPr lang="en-US" sz="4800" spc="-50" dirty="0"/>
            </a:br>
            <a:endParaRPr lang="en-US" sz="4800" spc="-50" dirty="0"/>
          </a:p>
        </p:txBody>
      </p:sp>
      <p:cxnSp>
        <p:nvCxnSpPr>
          <p:cNvPr id="211" name="Straight Connector 210">
            <a:extLst>
              <a:ext uri="{FF2B5EF4-FFF2-40B4-BE49-F238E27FC236}">
                <a16:creationId xmlns:a16="http://schemas.microsoft.com/office/drawing/2014/main" id="{A57C1A16-B8AB-4D99-A195-A38F556A64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3" name="Straight Connector 212">
            <a:extLst>
              <a:ext uri="{FF2B5EF4-FFF2-40B4-BE49-F238E27FC236}">
                <a16:creationId xmlns:a16="http://schemas.microsoft.com/office/drawing/2014/main" id="{F8A9B20B-D1DD-4573-B5EC-55802951923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15" name="Rectangle 23">
            <a:extLst>
              <a:ext uri="{FF2B5EF4-FFF2-40B4-BE49-F238E27FC236}">
                <a16:creationId xmlns:a16="http://schemas.microsoft.com/office/drawing/2014/main" id="{66D61E08-70C3-48D8-BEA0-787111DC30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217" name="Rectangle 25">
            <a:extLst>
              <a:ext uri="{FF2B5EF4-FFF2-40B4-BE49-F238E27FC236}">
                <a16:creationId xmlns:a16="http://schemas.microsoft.com/office/drawing/2014/main" id="{FC55298F-0AE5-478E-AD2B-03C2614C58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219" name="Isosceles Triangle 24">
            <a:extLst>
              <a:ext uri="{FF2B5EF4-FFF2-40B4-BE49-F238E27FC236}">
                <a16:creationId xmlns:a16="http://schemas.microsoft.com/office/drawing/2014/main" id="{C180E4EA-0B63-4779-A895-7E90E71088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221" name="Rectangle 27">
            <a:extLst>
              <a:ext uri="{FF2B5EF4-FFF2-40B4-BE49-F238E27FC236}">
                <a16:creationId xmlns:a16="http://schemas.microsoft.com/office/drawing/2014/main" id="{CEE01D9D-3DE8-4EED-B0D3-8F3C79CC76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223" name="Rectangle 28">
            <a:extLst>
              <a:ext uri="{FF2B5EF4-FFF2-40B4-BE49-F238E27FC236}">
                <a16:creationId xmlns:a16="http://schemas.microsoft.com/office/drawing/2014/main" id="{89AF5CE9-607F-43F4-8983-DCD6DA4051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225" name="Rectangle 29">
            <a:extLst>
              <a:ext uri="{FF2B5EF4-FFF2-40B4-BE49-F238E27FC236}">
                <a16:creationId xmlns:a16="http://schemas.microsoft.com/office/drawing/2014/main" id="{6EEA2DBD-9E1E-4521-8C01-F32AD18A89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227" name="Isosceles Triangle 29">
            <a:extLst>
              <a:ext uri="{FF2B5EF4-FFF2-40B4-BE49-F238E27FC236}">
                <a16:creationId xmlns:a16="http://schemas.microsoft.com/office/drawing/2014/main" id="{15BBD2C1-BA9B-46A9-A27A-33498B1692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graphicFrame>
        <p:nvGraphicFramePr>
          <p:cNvPr id="104" name="TextBox 2">
            <a:extLst>
              <a:ext uri="{FF2B5EF4-FFF2-40B4-BE49-F238E27FC236}">
                <a16:creationId xmlns:a16="http://schemas.microsoft.com/office/drawing/2014/main" id="{8FDC6B6A-81F6-623D-B3FE-856B8D3D4732}"/>
              </a:ext>
            </a:extLst>
          </p:cNvPr>
          <p:cNvGraphicFramePr/>
          <p:nvPr/>
        </p:nvGraphicFramePr>
        <p:xfrm>
          <a:off x="1995011" y="686796"/>
          <a:ext cx="6628804" cy="49795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4189859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alpha val="89000"/>
          </a:schemeClr>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118EF92-EDC1-CAB4-54A7-C28D683A1B30}"/>
              </a:ext>
            </a:extLst>
          </p:cNvPr>
          <p:cNvSpPr txBox="1"/>
          <p:nvPr/>
        </p:nvSpPr>
        <p:spPr>
          <a:xfrm>
            <a:off x="1602464" y="2228671"/>
            <a:ext cx="6853474"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prstClr val="white"/>
                </a:solidFill>
                <a:effectLst/>
                <a:uLnTx/>
                <a:uFillTx/>
                <a:latin typeface="Trebuchet MS" panose="020B0603020202020204"/>
                <a:ea typeface="+mn-ea"/>
                <a:cs typeface="+mn-cs"/>
              </a:rPr>
              <a:t>BAIL </a:t>
            </a:r>
          </a:p>
        </p:txBody>
      </p:sp>
    </p:spTree>
    <p:extLst>
      <p:ext uri="{BB962C8B-B14F-4D97-AF65-F5344CB8AC3E}">
        <p14:creationId xmlns:p14="http://schemas.microsoft.com/office/powerpoint/2010/main" val="181383172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524E04-D2DA-A586-A8DE-B1D9ECAA4D2D}"/>
              </a:ext>
            </a:extLst>
          </p:cNvPr>
          <p:cNvSpPr>
            <a:spLocks noGrp="1"/>
          </p:cNvSpPr>
          <p:nvPr>
            <p:ph type="title"/>
          </p:nvPr>
        </p:nvSpPr>
        <p:spPr>
          <a:xfrm>
            <a:off x="677334" y="609600"/>
            <a:ext cx="8394238" cy="911382"/>
          </a:xfrm>
        </p:spPr>
        <p:txBody>
          <a:bodyPr>
            <a:noAutofit/>
          </a:bodyPr>
          <a:lstStyle/>
          <a:p>
            <a:pPr algn="ctr"/>
            <a:r>
              <a:rPr lang="en-US" sz="2800" b="1" dirty="0"/>
              <a:t>Pending Issues before the </a:t>
            </a:r>
            <a:br>
              <a:rPr lang="en-US" sz="2800" b="1" dirty="0"/>
            </a:br>
            <a:r>
              <a:rPr lang="en-US" sz="2800" b="1" dirty="0"/>
              <a:t>California Supreme Court</a:t>
            </a:r>
          </a:p>
        </p:txBody>
      </p:sp>
      <p:sp>
        <p:nvSpPr>
          <p:cNvPr id="3" name="Content Placeholder 2">
            <a:extLst>
              <a:ext uri="{FF2B5EF4-FFF2-40B4-BE49-F238E27FC236}">
                <a16:creationId xmlns:a16="http://schemas.microsoft.com/office/drawing/2014/main" id="{506EBA2E-8686-01E3-F5D3-A1D230FB3120}"/>
              </a:ext>
            </a:extLst>
          </p:cNvPr>
          <p:cNvSpPr>
            <a:spLocks noGrp="1"/>
          </p:cNvSpPr>
          <p:nvPr>
            <p:ph sz="half" idx="1"/>
          </p:nvPr>
        </p:nvSpPr>
        <p:spPr>
          <a:xfrm>
            <a:off x="677334" y="1629623"/>
            <a:ext cx="4184034" cy="4870765"/>
          </a:xfrm>
        </p:spPr>
        <p:txBody>
          <a:bodyPr>
            <a:noAutofit/>
          </a:bodyPr>
          <a:lstStyle/>
          <a:p>
            <a:r>
              <a:rPr lang="en-US" sz="1700" i="1" dirty="0"/>
              <a:t>In re Kowalczyk</a:t>
            </a:r>
            <a:r>
              <a:rPr lang="en-US" sz="1700" dirty="0"/>
              <a:t>, S277910.  (A162977; 85 Cal.App.5th 667; San Mateo County Superior Court) </a:t>
            </a:r>
          </a:p>
          <a:p>
            <a:r>
              <a:rPr lang="en-US" sz="1700" dirty="0"/>
              <a:t>The court limited review to the following issues:  </a:t>
            </a:r>
          </a:p>
          <a:p>
            <a:pPr lvl="1"/>
            <a:r>
              <a:rPr lang="en-US" sz="1700" dirty="0"/>
              <a:t>(1) Which constitutional provision governs the denial of bail in noncapital cases — article I, section 12, subdivisions (b) and (c), or article I, section 28, subdivision (f)(3), of the California Constitution — or, in the alternative, can these provisions be reconciled?  </a:t>
            </a:r>
          </a:p>
          <a:p>
            <a:pPr lvl="1"/>
            <a:r>
              <a:rPr lang="en-US" sz="1700" dirty="0"/>
              <a:t>(2) May a superior court ever set pretrial bail above an arrestee’s ability to pay?</a:t>
            </a:r>
          </a:p>
        </p:txBody>
      </p:sp>
      <p:sp>
        <p:nvSpPr>
          <p:cNvPr id="4" name="Content Placeholder 3">
            <a:extLst>
              <a:ext uri="{FF2B5EF4-FFF2-40B4-BE49-F238E27FC236}">
                <a16:creationId xmlns:a16="http://schemas.microsoft.com/office/drawing/2014/main" id="{4FE82DC5-3159-7163-E2B8-DCC31F385654}"/>
              </a:ext>
            </a:extLst>
          </p:cNvPr>
          <p:cNvSpPr>
            <a:spLocks noGrp="1"/>
          </p:cNvSpPr>
          <p:nvPr>
            <p:ph sz="half" idx="2"/>
          </p:nvPr>
        </p:nvSpPr>
        <p:spPr>
          <a:xfrm>
            <a:off x="5035649" y="1656783"/>
            <a:ext cx="4184034" cy="4970353"/>
          </a:xfrm>
        </p:spPr>
        <p:txBody>
          <a:bodyPr>
            <a:noAutofit/>
          </a:bodyPr>
          <a:lstStyle/>
          <a:p>
            <a:r>
              <a:rPr lang="en-US" sz="1700" i="1" dirty="0"/>
              <a:t>In re Harris</a:t>
            </a:r>
            <a:r>
              <a:rPr lang="en-US" sz="1700" dirty="0"/>
              <a:t>, S272632.  (A162891; 71 Cal.App.5th 1085; San Mateo County Superior Court) </a:t>
            </a:r>
          </a:p>
          <a:p>
            <a:r>
              <a:rPr lang="en-US" sz="1700" dirty="0"/>
              <a:t>The court limited review to the following issue:  </a:t>
            </a:r>
          </a:p>
          <a:p>
            <a:pPr lvl="1"/>
            <a:r>
              <a:rPr lang="en-US" sz="1700" dirty="0"/>
              <a:t>What evidence may a trial court consider at a bail hearing when evaluating whether the facts are evident or the presumption great with respect to a qualifying charged offense, and whether there is a substantial likelihood the person’s release would result in great bodily harm to others?  (Cal. Const., art. I, § 12, subd. (b))</a:t>
            </a:r>
          </a:p>
        </p:txBody>
      </p:sp>
    </p:spTree>
    <p:extLst>
      <p:ext uri="{BB962C8B-B14F-4D97-AF65-F5344CB8AC3E}">
        <p14:creationId xmlns:p14="http://schemas.microsoft.com/office/powerpoint/2010/main" val="346333358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alpha val="89000"/>
          </a:schemeClr>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118EF92-EDC1-CAB4-54A7-C28D683A1B30}"/>
              </a:ext>
            </a:extLst>
          </p:cNvPr>
          <p:cNvSpPr txBox="1"/>
          <p:nvPr/>
        </p:nvSpPr>
        <p:spPr>
          <a:xfrm>
            <a:off x="1602464" y="2228671"/>
            <a:ext cx="6853474"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prstClr val="white"/>
                </a:solidFill>
                <a:effectLst/>
                <a:uLnTx/>
                <a:uFillTx/>
                <a:latin typeface="Trebuchet MS" panose="020B0603020202020204"/>
                <a:ea typeface="+mn-ea"/>
                <a:cs typeface="+mn-cs"/>
              </a:rPr>
              <a:t>Crimes</a:t>
            </a:r>
          </a:p>
        </p:txBody>
      </p:sp>
    </p:spTree>
    <p:extLst>
      <p:ext uri="{BB962C8B-B14F-4D97-AF65-F5344CB8AC3E}">
        <p14:creationId xmlns:p14="http://schemas.microsoft.com/office/powerpoint/2010/main" val="286588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E50B288-ACA2-8BDA-3E55-897C92A74D75}"/>
              </a:ext>
            </a:extLst>
          </p:cNvPr>
          <p:cNvSpPr>
            <a:spLocks noGrp="1"/>
          </p:cNvSpPr>
          <p:nvPr>
            <p:ph type="title"/>
          </p:nvPr>
        </p:nvSpPr>
        <p:spPr>
          <a:xfrm>
            <a:off x="686834" y="1153572"/>
            <a:ext cx="3200400" cy="4461163"/>
          </a:xfrm>
        </p:spPr>
        <p:txBody>
          <a:bodyPr>
            <a:normAutofit/>
          </a:bodyPr>
          <a:lstStyle/>
          <a:p>
            <a:r>
              <a:rPr lang="en-US">
                <a:solidFill>
                  <a:srgbClr val="FFFFFF"/>
                </a:solidFill>
              </a:rPr>
              <a:t>Expert Testimony- Causation</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E89DFF0E-88B6-F4CD-E90E-6A9BC97919F9}"/>
              </a:ext>
            </a:extLst>
          </p:cNvPr>
          <p:cNvSpPr>
            <a:spLocks noGrp="1"/>
          </p:cNvSpPr>
          <p:nvPr>
            <p:ph idx="1"/>
          </p:nvPr>
        </p:nvSpPr>
        <p:spPr>
          <a:xfrm>
            <a:off x="4447308" y="591344"/>
            <a:ext cx="6906491" cy="5585619"/>
          </a:xfrm>
        </p:spPr>
        <p:txBody>
          <a:bodyPr anchor="ctr">
            <a:normAutofit/>
          </a:bodyPr>
          <a:lstStyle/>
          <a:p>
            <a:endParaRPr lang="en-US" i="1" dirty="0"/>
          </a:p>
          <a:p>
            <a:pPr marL="0" indent="0">
              <a:buNone/>
            </a:pPr>
            <a:r>
              <a:rPr lang="en-US" sz="1900" b="1" i="1" dirty="0" err="1"/>
              <a:t>Brancati</a:t>
            </a:r>
            <a:r>
              <a:rPr lang="en-US" sz="1900" b="1" i="1" dirty="0"/>
              <a:t> v. Cachuma Village, LLC</a:t>
            </a:r>
            <a:r>
              <a:rPr lang="en-US" sz="1900" i="1" dirty="0"/>
              <a:t>. </a:t>
            </a:r>
            <a:r>
              <a:rPr lang="en-US" sz="1900" dirty="0"/>
              <a:t>(2023) 96 </a:t>
            </a:r>
            <a:r>
              <a:rPr lang="en-US" sz="1900" dirty="0" err="1"/>
              <a:t>Cal.App</a:t>
            </a:r>
            <a:r>
              <a:rPr lang="en-US" sz="1900" dirty="0"/>
              <a:t>. 5</a:t>
            </a:r>
            <a:r>
              <a:rPr lang="en-US" sz="1900" baseline="30000" dirty="0"/>
              <a:t>th</a:t>
            </a:r>
            <a:r>
              <a:rPr lang="en-US" sz="1900" dirty="0"/>
              <a:t> 499.</a:t>
            </a:r>
            <a:r>
              <a:rPr lang="en-US" sz="1900" i="1" dirty="0"/>
              <a:t>  </a:t>
            </a:r>
          </a:p>
          <a:p>
            <a:r>
              <a:rPr lang="en-US" dirty="0"/>
              <a:t> </a:t>
            </a:r>
            <a:r>
              <a:rPr lang="en-US" sz="1900" dirty="0"/>
              <a:t>Trial Court excluded tenant’s medical expert from testifying that her exposure to mold caused her respiratory illness.</a:t>
            </a:r>
          </a:p>
          <a:p>
            <a:r>
              <a:rPr lang="en-US" sz="1900" dirty="0"/>
              <a:t>COA held it was error.</a:t>
            </a:r>
          </a:p>
          <a:p>
            <a:pPr lvl="1"/>
            <a:r>
              <a:rPr lang="en-US" sz="1900" dirty="0"/>
              <a:t>Good discussion of Trial Court’s “gatekeeping” function for experts.</a:t>
            </a:r>
          </a:p>
          <a:p>
            <a:pPr lvl="1"/>
            <a:r>
              <a:rPr lang="en-US" sz="1900" dirty="0"/>
              <a:t>Underscores that court is not to decide on the persuasiveness of the opinion.</a:t>
            </a:r>
          </a:p>
          <a:p>
            <a:pPr lvl="1"/>
            <a:r>
              <a:rPr lang="en-US" sz="1900" dirty="0"/>
              <a:t>Validates the “differential diagnosis” approach to medical opinions.</a:t>
            </a:r>
          </a:p>
          <a:p>
            <a:pPr lvl="1"/>
            <a:r>
              <a:rPr lang="en-US" sz="1900" dirty="0"/>
              <a:t>Reminds us that the “substantial factor” test for causation is “a relatively broad one, requiring only that the contribution of the individual cause be more than negligible or theoretical.”</a:t>
            </a:r>
          </a:p>
          <a:p>
            <a:pPr marL="457200" lvl="1" indent="0">
              <a:buNone/>
            </a:pPr>
            <a:endParaRPr lang="en-US" sz="1900" dirty="0"/>
          </a:p>
          <a:p>
            <a:endParaRPr lang="en-US" i="1" dirty="0"/>
          </a:p>
        </p:txBody>
      </p:sp>
    </p:spTree>
    <p:extLst>
      <p:ext uri="{BB962C8B-B14F-4D97-AF65-F5344CB8AC3E}">
        <p14:creationId xmlns:p14="http://schemas.microsoft.com/office/powerpoint/2010/main" val="11401034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A49EC3-BC23-4415-36CE-511292C48A4F}"/>
              </a:ext>
            </a:extLst>
          </p:cNvPr>
          <p:cNvSpPr>
            <a:spLocks noGrp="1"/>
          </p:cNvSpPr>
          <p:nvPr>
            <p:ph type="title"/>
          </p:nvPr>
        </p:nvSpPr>
        <p:spPr>
          <a:xfrm>
            <a:off x="677334" y="609600"/>
            <a:ext cx="8596670" cy="946484"/>
          </a:xfrm>
        </p:spPr>
        <p:txBody>
          <a:bodyPr>
            <a:normAutofit fontScale="90000"/>
          </a:bodyPr>
          <a:lstStyle/>
          <a:p>
            <a:pPr algn="ctr"/>
            <a:r>
              <a:rPr lang="en-US" sz="3100" b="1" dirty="0"/>
              <a:t>Impact of New York State Rifle &amp; Pistol Association v. Bruen (2022) 142 S.Ct. 2111</a:t>
            </a:r>
            <a:br>
              <a:rPr lang="en-US" dirty="0"/>
            </a:br>
            <a:endParaRPr lang="en-US" dirty="0"/>
          </a:p>
        </p:txBody>
      </p:sp>
      <p:sp>
        <p:nvSpPr>
          <p:cNvPr id="3" name="Content Placeholder 2">
            <a:extLst>
              <a:ext uri="{FF2B5EF4-FFF2-40B4-BE49-F238E27FC236}">
                <a16:creationId xmlns:a16="http://schemas.microsoft.com/office/drawing/2014/main" id="{9397E8AB-FB80-6E63-39AA-E9BDF6E68A99}"/>
              </a:ext>
            </a:extLst>
          </p:cNvPr>
          <p:cNvSpPr>
            <a:spLocks noGrp="1"/>
          </p:cNvSpPr>
          <p:nvPr>
            <p:ph sz="half" idx="1"/>
          </p:nvPr>
        </p:nvSpPr>
        <p:spPr/>
        <p:txBody>
          <a:bodyPr>
            <a:normAutofit lnSpcReduction="10000"/>
          </a:bodyPr>
          <a:lstStyle/>
          <a:p>
            <a:endParaRPr lang="en-US" dirty="0"/>
          </a:p>
          <a:p>
            <a:endParaRPr lang="en-US" dirty="0"/>
          </a:p>
          <a:p>
            <a:endParaRPr lang="en-US" dirty="0"/>
          </a:p>
          <a:p>
            <a:endParaRPr lang="en-US" dirty="0"/>
          </a:p>
          <a:p>
            <a:endParaRPr lang="en-US" dirty="0"/>
          </a:p>
        </p:txBody>
      </p:sp>
      <p:sp>
        <p:nvSpPr>
          <p:cNvPr id="4" name="Content Placeholder 3">
            <a:extLst>
              <a:ext uri="{FF2B5EF4-FFF2-40B4-BE49-F238E27FC236}">
                <a16:creationId xmlns:a16="http://schemas.microsoft.com/office/drawing/2014/main" id="{776D964A-9A60-F132-81D3-9A567F918446}"/>
              </a:ext>
            </a:extLst>
          </p:cNvPr>
          <p:cNvSpPr>
            <a:spLocks noGrp="1"/>
          </p:cNvSpPr>
          <p:nvPr>
            <p:ph sz="half" idx="2"/>
          </p:nvPr>
        </p:nvSpPr>
        <p:spPr>
          <a:xfrm>
            <a:off x="677334" y="1827609"/>
            <a:ext cx="8596670" cy="4312149"/>
          </a:xfrm>
        </p:spPr>
        <p:txBody>
          <a:bodyPr>
            <a:normAutofit lnSpcReduction="10000"/>
          </a:bodyPr>
          <a:lstStyle/>
          <a:p>
            <a:pPr>
              <a:buFont typeface="Wingdings" panose="05000000000000000000" pitchFamily="2" charset="2"/>
              <a:buChar char="v"/>
            </a:pPr>
            <a:r>
              <a:rPr lang="en-US" dirty="0"/>
              <a:t>The Second and Fourteenth Amendments protect an individual right to carry a handgun for self-defense outside the home </a:t>
            </a:r>
          </a:p>
          <a:p>
            <a:pPr>
              <a:buFont typeface="Wingdings" panose="05000000000000000000" pitchFamily="2" charset="2"/>
              <a:buChar char="v"/>
            </a:pPr>
            <a:r>
              <a:rPr lang="en-US" dirty="0"/>
              <a:t>New York’s requirement that an individual demonstrate good cause to obtain a permit to do so violates those protections</a:t>
            </a:r>
          </a:p>
          <a:p>
            <a:pPr>
              <a:buFont typeface="Wingdings" panose="05000000000000000000" pitchFamily="2" charset="2"/>
              <a:buChar char="v"/>
            </a:pPr>
            <a:r>
              <a:rPr lang="en-US" b="0" i="0" dirty="0">
                <a:solidFill>
                  <a:srgbClr val="3D3D3D"/>
                </a:solidFill>
                <a:effectLst/>
                <a:latin typeface="Source Sans Pro" panose="020B0503030403020204" pitchFamily="34" charset="0"/>
              </a:rPr>
              <a:t>When the Second Amendment's plain text covers an individual's conduct, the Constitution presumptively protects that conduct. The government must then justify its regulation by demonstrating that it is consistent with the Nation's historical tradition of firearm regulation. Only then may a court conclude that the individual's conduct falls outside the Second Amendment's ‘unqualified command.’ ”  (</a:t>
            </a:r>
            <a:r>
              <a:rPr lang="en-US" b="0" i="1" dirty="0">
                <a:solidFill>
                  <a:srgbClr val="3D3D3D"/>
                </a:solidFill>
                <a:effectLst/>
                <a:latin typeface="Source Sans Pro" panose="020B0503030403020204" pitchFamily="34" charset="0"/>
              </a:rPr>
              <a:t>Bruen</a:t>
            </a:r>
            <a:r>
              <a:rPr lang="en-US" b="0" i="0" dirty="0">
                <a:solidFill>
                  <a:srgbClr val="3D3D3D"/>
                </a:solidFill>
                <a:effectLst/>
                <a:latin typeface="Source Sans Pro" panose="020B0503030403020204" pitchFamily="34" charset="0"/>
              </a:rPr>
              <a:t>, supra, 142 S.Ct. at pp. 2129-2130)</a:t>
            </a:r>
          </a:p>
          <a:p>
            <a:pPr>
              <a:buFont typeface="Wingdings" panose="05000000000000000000" pitchFamily="2" charset="2"/>
              <a:buChar char="v"/>
            </a:pPr>
            <a:r>
              <a:rPr lang="en-US" dirty="0">
                <a:solidFill>
                  <a:srgbClr val="3D3D3D"/>
                </a:solidFill>
                <a:latin typeface="Source Sans Pro" panose="020B0503030403020204" pitchFamily="34" charset="0"/>
              </a:rPr>
              <a:t>In assessing whether a modern firearm regulation has a “relevantly similar” historical analogue, courts should consider “at least two metrics:  how and why the regulations burden a law-abiding citizen’s right to armed self-defense”. </a:t>
            </a:r>
            <a:r>
              <a:rPr lang="en-US" b="0" i="0" dirty="0">
                <a:solidFill>
                  <a:srgbClr val="3D3D3D"/>
                </a:solidFill>
                <a:effectLst/>
                <a:latin typeface="Source Sans Pro" panose="020B0503030403020204" pitchFamily="34" charset="0"/>
              </a:rPr>
              <a:t>”  (</a:t>
            </a:r>
            <a:r>
              <a:rPr lang="en-US" b="0" i="1" dirty="0">
                <a:solidFill>
                  <a:srgbClr val="3D3D3D"/>
                </a:solidFill>
                <a:effectLst/>
                <a:latin typeface="Source Sans Pro" panose="020B0503030403020204" pitchFamily="34" charset="0"/>
              </a:rPr>
              <a:t>Bruen</a:t>
            </a:r>
            <a:r>
              <a:rPr lang="en-US" b="0" i="0" dirty="0">
                <a:solidFill>
                  <a:srgbClr val="3D3D3D"/>
                </a:solidFill>
                <a:effectLst/>
                <a:latin typeface="Source Sans Pro" panose="020B0503030403020204" pitchFamily="34" charset="0"/>
              </a:rPr>
              <a:t>, supra, 142 S.Ct. at pp. 2131-2132)</a:t>
            </a:r>
            <a:endParaRPr lang="en-US" dirty="0"/>
          </a:p>
        </p:txBody>
      </p:sp>
    </p:spTree>
    <p:extLst>
      <p:ext uri="{BB962C8B-B14F-4D97-AF65-F5344CB8AC3E}">
        <p14:creationId xmlns:p14="http://schemas.microsoft.com/office/powerpoint/2010/main" val="272715486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A49EC3-BC23-4415-36CE-511292C48A4F}"/>
              </a:ext>
            </a:extLst>
          </p:cNvPr>
          <p:cNvSpPr>
            <a:spLocks noGrp="1"/>
          </p:cNvSpPr>
          <p:nvPr>
            <p:ph type="title"/>
          </p:nvPr>
        </p:nvSpPr>
        <p:spPr>
          <a:xfrm>
            <a:off x="654406" y="589984"/>
            <a:ext cx="8413925" cy="621671"/>
          </a:xfrm>
        </p:spPr>
        <p:txBody>
          <a:bodyPr>
            <a:normAutofit fontScale="90000"/>
          </a:bodyPr>
          <a:lstStyle/>
          <a:p>
            <a:pPr algn="ctr"/>
            <a:r>
              <a:rPr lang="en-US" sz="3100" b="1" dirty="0"/>
              <a:t>Constitutional Challenges pursuant to </a:t>
            </a:r>
            <a:r>
              <a:rPr lang="en-US" sz="3100" b="1" i="1" dirty="0"/>
              <a:t>Bruen</a:t>
            </a:r>
            <a:br>
              <a:rPr lang="en-US" dirty="0"/>
            </a:br>
            <a:endParaRPr lang="en-US" dirty="0"/>
          </a:p>
        </p:txBody>
      </p:sp>
      <p:sp>
        <p:nvSpPr>
          <p:cNvPr id="3" name="Content Placeholder 2">
            <a:extLst>
              <a:ext uri="{FF2B5EF4-FFF2-40B4-BE49-F238E27FC236}">
                <a16:creationId xmlns:a16="http://schemas.microsoft.com/office/drawing/2014/main" id="{9397E8AB-FB80-6E63-39AA-E9BDF6E68A99}"/>
              </a:ext>
            </a:extLst>
          </p:cNvPr>
          <p:cNvSpPr>
            <a:spLocks noGrp="1"/>
          </p:cNvSpPr>
          <p:nvPr>
            <p:ph sz="half" idx="1"/>
          </p:nvPr>
        </p:nvSpPr>
        <p:spPr/>
        <p:txBody>
          <a:bodyPr>
            <a:normAutofit fontScale="92500" lnSpcReduction="10000"/>
          </a:bodyPr>
          <a:lstStyle/>
          <a:p>
            <a:endParaRPr lang="en-US" dirty="0"/>
          </a:p>
          <a:p>
            <a:endParaRPr lang="en-US" dirty="0"/>
          </a:p>
          <a:p>
            <a:endParaRPr lang="en-US" dirty="0"/>
          </a:p>
          <a:p>
            <a:endParaRPr lang="en-US" dirty="0"/>
          </a:p>
          <a:p>
            <a:endParaRPr lang="en-US" dirty="0"/>
          </a:p>
        </p:txBody>
      </p:sp>
      <p:sp>
        <p:nvSpPr>
          <p:cNvPr id="4" name="Content Placeholder 3">
            <a:extLst>
              <a:ext uri="{FF2B5EF4-FFF2-40B4-BE49-F238E27FC236}">
                <a16:creationId xmlns:a16="http://schemas.microsoft.com/office/drawing/2014/main" id="{776D964A-9A60-F132-81D3-9A567F918446}"/>
              </a:ext>
            </a:extLst>
          </p:cNvPr>
          <p:cNvSpPr>
            <a:spLocks noGrp="1"/>
          </p:cNvSpPr>
          <p:nvPr>
            <p:ph sz="half" idx="2"/>
          </p:nvPr>
        </p:nvSpPr>
        <p:spPr>
          <a:xfrm>
            <a:off x="479833" y="1330859"/>
            <a:ext cx="8682273" cy="4937157"/>
          </a:xfrm>
        </p:spPr>
        <p:txBody>
          <a:bodyPr>
            <a:normAutofit fontScale="92500" lnSpcReduction="10000"/>
          </a:bodyPr>
          <a:lstStyle/>
          <a:p>
            <a:pPr>
              <a:buFont typeface="Wingdings" panose="05000000000000000000" pitchFamily="2" charset="2"/>
              <a:buChar char="v"/>
            </a:pPr>
            <a:r>
              <a:rPr lang="en-US" sz="2000" dirty="0"/>
              <a:t>Penal Code §25850, carrying a loaded firearm in public on person or in vehicle and Penal Code §25400, carrying a concealed firearm in a vehicle or person</a:t>
            </a:r>
          </a:p>
          <a:p>
            <a:pPr lvl="1">
              <a:buFont typeface="Wingdings" panose="05000000000000000000" pitchFamily="2" charset="2"/>
              <a:buChar char="v"/>
            </a:pPr>
            <a:r>
              <a:rPr lang="en-US" sz="1800" i="1" dirty="0"/>
              <a:t>In re D.L. </a:t>
            </a:r>
            <a:r>
              <a:rPr lang="en-US" sz="1800" dirty="0"/>
              <a:t>(2023) 93 Cal.App.5th 144:  Penal Code §28580, possession of a loaded firearm, does not violate the Second Amendment  (1CAD)</a:t>
            </a:r>
          </a:p>
          <a:p>
            <a:pPr lvl="1">
              <a:buFont typeface="Wingdings" panose="05000000000000000000" pitchFamily="2" charset="2"/>
              <a:buChar char="v"/>
            </a:pPr>
            <a:r>
              <a:rPr lang="en-US" sz="1800" i="1" dirty="0"/>
              <a:t>People v. Miller </a:t>
            </a:r>
            <a:r>
              <a:rPr lang="en-US" sz="1800" dirty="0"/>
              <a:t>(2023) 94 Cal.App.5</a:t>
            </a:r>
            <a:r>
              <a:rPr lang="en-US" sz="1800" baseline="30000" dirty="0"/>
              <a:t>th</a:t>
            </a:r>
            <a:r>
              <a:rPr lang="en-US" sz="1800" dirty="0"/>
              <a:t> 935: concealed carry prohibition under Penal Code §25400 does not violate the Second Amendment (3CDA)</a:t>
            </a:r>
          </a:p>
          <a:p>
            <a:pPr lvl="1">
              <a:buFont typeface="Wingdings" panose="05000000000000000000" pitchFamily="2" charset="2"/>
              <a:buChar char="v"/>
            </a:pPr>
            <a:r>
              <a:rPr lang="en-US" sz="1800" i="1" dirty="0"/>
              <a:t>People v. Mosqueda </a:t>
            </a:r>
            <a:r>
              <a:rPr lang="en-US" sz="1800" dirty="0"/>
              <a:t>(November 20, 2023) 2023 WL 8014119:  </a:t>
            </a:r>
            <a:r>
              <a:rPr lang="en-US" sz="1800" i="1" dirty="0"/>
              <a:t>Bruen</a:t>
            </a:r>
            <a:r>
              <a:rPr lang="en-US" sz="1800" dirty="0"/>
              <a:t> did not render the entire licensing scheme or the charges of unlawfully carrying a concealed firearm and a loaded firearm unconstitutional (3CDA)</a:t>
            </a:r>
          </a:p>
          <a:p>
            <a:pPr lvl="1">
              <a:buFont typeface="Wingdings" panose="05000000000000000000" pitchFamily="2" charset="2"/>
              <a:buChar char="v"/>
            </a:pPr>
            <a:r>
              <a:rPr lang="en-US" sz="1800" i="1" dirty="0"/>
              <a:t>In re T.F.G. </a:t>
            </a:r>
            <a:r>
              <a:rPr lang="en-US" sz="1800" dirty="0"/>
              <a:t>(2023) 94 Cal.Ap.5th 893:The prohibition on carrying a loaded firearm in public does not facially violate the Second Amendment (6CDA)</a:t>
            </a:r>
          </a:p>
          <a:p>
            <a:pPr>
              <a:buFont typeface="Wingdings" panose="05000000000000000000" pitchFamily="2" charset="2"/>
              <a:buChar char="v"/>
            </a:pPr>
            <a:r>
              <a:rPr lang="en-US" sz="2000" dirty="0"/>
              <a:t>Penal Code §3065, possession of assault weapon </a:t>
            </a:r>
          </a:p>
          <a:p>
            <a:pPr lvl="1">
              <a:buFont typeface="Wingdings" panose="05000000000000000000" pitchFamily="2" charset="2"/>
              <a:buChar char="v"/>
            </a:pPr>
            <a:r>
              <a:rPr lang="en-US" sz="1800" i="1" dirty="0"/>
              <a:t>People v. Bacanegra </a:t>
            </a:r>
            <a:r>
              <a:rPr lang="en-US" sz="1800" dirty="0"/>
              <a:t>(2023) 90 Cal.App.5th 1236: the Second Amendment did not cover defendant’s possession of assault rifle for unlawful purpose (assault with a firearm)</a:t>
            </a:r>
          </a:p>
          <a:p>
            <a:pPr>
              <a:buFont typeface="Wingdings" panose="05000000000000000000" pitchFamily="2" charset="2"/>
              <a:buChar char="v"/>
            </a:pPr>
            <a:endParaRPr lang="en-US" dirty="0"/>
          </a:p>
        </p:txBody>
      </p:sp>
    </p:spTree>
    <p:extLst>
      <p:ext uri="{BB962C8B-B14F-4D97-AF65-F5344CB8AC3E}">
        <p14:creationId xmlns:p14="http://schemas.microsoft.com/office/powerpoint/2010/main" val="140190316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A49EC3-BC23-4415-36CE-511292C48A4F}"/>
              </a:ext>
            </a:extLst>
          </p:cNvPr>
          <p:cNvSpPr>
            <a:spLocks noGrp="1"/>
          </p:cNvSpPr>
          <p:nvPr>
            <p:ph type="title"/>
          </p:nvPr>
        </p:nvSpPr>
        <p:spPr>
          <a:xfrm>
            <a:off x="677334" y="609600"/>
            <a:ext cx="8596670" cy="739445"/>
          </a:xfrm>
        </p:spPr>
        <p:txBody>
          <a:bodyPr>
            <a:normAutofit fontScale="90000"/>
          </a:bodyPr>
          <a:lstStyle/>
          <a:p>
            <a:pPr algn="ctr"/>
            <a:r>
              <a:rPr lang="en-US" sz="3100" b="1" dirty="0"/>
              <a:t>Constitutional Challenges pursuant to </a:t>
            </a:r>
            <a:r>
              <a:rPr lang="en-US" sz="3100" b="1" i="1" dirty="0"/>
              <a:t>Bruen</a:t>
            </a:r>
            <a:br>
              <a:rPr lang="en-US" sz="3200" dirty="0"/>
            </a:br>
            <a:br>
              <a:rPr lang="en-US" dirty="0"/>
            </a:br>
            <a:endParaRPr lang="en-US" dirty="0"/>
          </a:p>
        </p:txBody>
      </p:sp>
      <p:sp>
        <p:nvSpPr>
          <p:cNvPr id="3" name="Content Placeholder 2">
            <a:extLst>
              <a:ext uri="{FF2B5EF4-FFF2-40B4-BE49-F238E27FC236}">
                <a16:creationId xmlns:a16="http://schemas.microsoft.com/office/drawing/2014/main" id="{9397E8AB-FB80-6E63-39AA-E9BDF6E68A99}"/>
              </a:ext>
            </a:extLst>
          </p:cNvPr>
          <p:cNvSpPr>
            <a:spLocks noGrp="1"/>
          </p:cNvSpPr>
          <p:nvPr>
            <p:ph sz="half" idx="1"/>
          </p:nvPr>
        </p:nvSpPr>
        <p:spPr/>
        <p:txBody>
          <a:bodyPr>
            <a:normAutofit lnSpcReduction="10000"/>
          </a:bodyPr>
          <a:lstStyle/>
          <a:p>
            <a:endParaRPr lang="en-US" dirty="0"/>
          </a:p>
          <a:p>
            <a:endParaRPr lang="en-US" dirty="0"/>
          </a:p>
          <a:p>
            <a:endParaRPr lang="en-US" dirty="0"/>
          </a:p>
          <a:p>
            <a:endParaRPr lang="en-US" dirty="0"/>
          </a:p>
          <a:p>
            <a:endParaRPr lang="en-US" dirty="0"/>
          </a:p>
        </p:txBody>
      </p:sp>
      <p:sp>
        <p:nvSpPr>
          <p:cNvPr id="4" name="Content Placeholder 3">
            <a:extLst>
              <a:ext uri="{FF2B5EF4-FFF2-40B4-BE49-F238E27FC236}">
                <a16:creationId xmlns:a16="http://schemas.microsoft.com/office/drawing/2014/main" id="{776D964A-9A60-F132-81D3-9A567F918446}"/>
              </a:ext>
            </a:extLst>
          </p:cNvPr>
          <p:cNvSpPr>
            <a:spLocks noGrp="1"/>
          </p:cNvSpPr>
          <p:nvPr>
            <p:ph sz="half" idx="2"/>
          </p:nvPr>
        </p:nvSpPr>
        <p:spPr>
          <a:xfrm>
            <a:off x="677334" y="1556084"/>
            <a:ext cx="8674896" cy="4692316"/>
          </a:xfrm>
        </p:spPr>
        <p:txBody>
          <a:bodyPr>
            <a:normAutofit lnSpcReduction="10000"/>
          </a:bodyPr>
          <a:lstStyle/>
          <a:p>
            <a:pPr>
              <a:buFont typeface="Wingdings" panose="05000000000000000000" pitchFamily="2" charset="2"/>
              <a:buChar char="v"/>
            </a:pPr>
            <a:r>
              <a:rPr lang="en-US" sz="2000" dirty="0"/>
              <a:t>Penal Code §29800 possession of firearms prohibited by specified persons including felons, person addicted to any narcotic drug and Penal Code §30305 (a)(1), possession of ammunition by prohibited persons</a:t>
            </a:r>
          </a:p>
          <a:p>
            <a:pPr lvl="1">
              <a:buFont typeface="Wingdings" panose="05000000000000000000" pitchFamily="2" charset="2"/>
              <a:buChar char="v"/>
            </a:pPr>
            <a:r>
              <a:rPr lang="en-US" sz="1800" i="1" dirty="0"/>
              <a:t>People v. Odell </a:t>
            </a:r>
            <a:r>
              <a:rPr lang="en-US" sz="1800" dirty="0"/>
              <a:t>(2023) 92 Cal.App.5th 307: Penal Code §2900(a) (1), felon in possession of a firearm, does not violate the Second Amendment (2CDA)</a:t>
            </a:r>
          </a:p>
          <a:p>
            <a:pPr lvl="1">
              <a:buFont typeface="Wingdings" panose="05000000000000000000" pitchFamily="2" charset="2"/>
              <a:buChar char="v"/>
            </a:pPr>
            <a:r>
              <a:rPr lang="en-US" sz="1800" i="1" dirty="0"/>
              <a:t>People v. Alexander </a:t>
            </a:r>
            <a:r>
              <a:rPr lang="en-US" sz="1800" dirty="0"/>
              <a:t>(2023) 91 Cal.App.5th: the Second Amendment applies only to law-abiding, responsible citizens, therefore, felons fall outside its scope (4CDA)</a:t>
            </a:r>
          </a:p>
          <a:p>
            <a:pPr lvl="1">
              <a:buFont typeface="Wingdings" panose="05000000000000000000" pitchFamily="2" charset="2"/>
              <a:buChar char="v"/>
            </a:pPr>
            <a:r>
              <a:rPr lang="en-US" sz="1800" i="1" dirty="0"/>
              <a:t>People v. Ceja </a:t>
            </a:r>
            <a:r>
              <a:rPr lang="en-US" sz="1800" dirty="0"/>
              <a:t>(2023) 94 Cal.App.5th 1296: prohibition on felons possessing ammunition does not violate the Second Amendment because convicted felons are not “law-abiding citizens” and are therefore excluded from “the people” constitutionally entitled to bear arms (4CDA)</a:t>
            </a:r>
          </a:p>
          <a:p>
            <a:pPr lvl="1">
              <a:buFont typeface="Wingdings" panose="05000000000000000000" pitchFamily="2" charset="2"/>
              <a:buChar char="v"/>
            </a:pPr>
            <a:r>
              <a:rPr lang="en-US" sz="1800" i="1" dirty="0"/>
              <a:t>In re T.F.G</a:t>
            </a:r>
            <a:r>
              <a:rPr lang="en-US" sz="1800" dirty="0"/>
              <a:t>. (2023) 94 Cal.App.5th 893:The prohibition on carrying a loaded firearm in public does not facially violate the Second Amendment (6CDA)</a:t>
            </a:r>
          </a:p>
          <a:p>
            <a:pPr>
              <a:buFont typeface="Wingdings" panose="05000000000000000000" pitchFamily="2" charset="2"/>
              <a:buChar char="v"/>
            </a:pPr>
            <a:endParaRPr lang="en-US" dirty="0"/>
          </a:p>
        </p:txBody>
      </p:sp>
    </p:spTree>
    <p:extLst>
      <p:ext uri="{BB962C8B-B14F-4D97-AF65-F5344CB8AC3E}">
        <p14:creationId xmlns:p14="http://schemas.microsoft.com/office/powerpoint/2010/main" val="308923147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A49EC3-BC23-4415-36CE-511292C48A4F}"/>
              </a:ext>
            </a:extLst>
          </p:cNvPr>
          <p:cNvSpPr>
            <a:spLocks noGrp="1"/>
          </p:cNvSpPr>
          <p:nvPr>
            <p:ph type="title"/>
          </p:nvPr>
        </p:nvSpPr>
        <p:spPr>
          <a:xfrm>
            <a:off x="677334" y="609600"/>
            <a:ext cx="8596670" cy="739445"/>
          </a:xfrm>
        </p:spPr>
        <p:txBody>
          <a:bodyPr>
            <a:normAutofit fontScale="90000"/>
          </a:bodyPr>
          <a:lstStyle/>
          <a:p>
            <a:pPr algn="ctr"/>
            <a:r>
              <a:rPr lang="en-US" sz="3100" b="1" dirty="0"/>
              <a:t>Constitutional Challenges pursuant to </a:t>
            </a:r>
            <a:r>
              <a:rPr lang="en-US" sz="3100" b="1" i="1" dirty="0"/>
              <a:t>Bruen</a:t>
            </a:r>
            <a:br>
              <a:rPr lang="en-US" sz="3200" dirty="0"/>
            </a:br>
            <a:br>
              <a:rPr lang="en-US" dirty="0"/>
            </a:br>
            <a:endParaRPr lang="en-US" dirty="0"/>
          </a:p>
        </p:txBody>
      </p:sp>
      <p:sp>
        <p:nvSpPr>
          <p:cNvPr id="3" name="Content Placeholder 2">
            <a:extLst>
              <a:ext uri="{FF2B5EF4-FFF2-40B4-BE49-F238E27FC236}">
                <a16:creationId xmlns:a16="http://schemas.microsoft.com/office/drawing/2014/main" id="{9397E8AB-FB80-6E63-39AA-E9BDF6E68A99}"/>
              </a:ext>
            </a:extLst>
          </p:cNvPr>
          <p:cNvSpPr>
            <a:spLocks noGrp="1"/>
          </p:cNvSpPr>
          <p:nvPr>
            <p:ph sz="half" idx="1"/>
          </p:nvPr>
        </p:nvSpPr>
        <p:spPr/>
        <p:txBody>
          <a:bodyPr>
            <a:normAutofit fontScale="92500"/>
          </a:bodyPr>
          <a:lstStyle/>
          <a:p>
            <a:endParaRPr lang="en-US" dirty="0"/>
          </a:p>
          <a:p>
            <a:endParaRPr lang="en-US" dirty="0"/>
          </a:p>
          <a:p>
            <a:endParaRPr lang="en-US" dirty="0"/>
          </a:p>
          <a:p>
            <a:endParaRPr lang="en-US" dirty="0"/>
          </a:p>
          <a:p>
            <a:endParaRPr lang="en-US" dirty="0"/>
          </a:p>
        </p:txBody>
      </p:sp>
      <p:sp>
        <p:nvSpPr>
          <p:cNvPr id="4" name="Content Placeholder 3">
            <a:extLst>
              <a:ext uri="{FF2B5EF4-FFF2-40B4-BE49-F238E27FC236}">
                <a16:creationId xmlns:a16="http://schemas.microsoft.com/office/drawing/2014/main" id="{776D964A-9A60-F132-81D3-9A567F918446}"/>
              </a:ext>
            </a:extLst>
          </p:cNvPr>
          <p:cNvSpPr>
            <a:spLocks noGrp="1"/>
          </p:cNvSpPr>
          <p:nvPr>
            <p:ph sz="half" idx="2"/>
          </p:nvPr>
        </p:nvSpPr>
        <p:spPr>
          <a:xfrm>
            <a:off x="677334" y="1474602"/>
            <a:ext cx="8674896" cy="4692316"/>
          </a:xfrm>
        </p:spPr>
        <p:txBody>
          <a:bodyPr>
            <a:normAutofit fontScale="92500"/>
          </a:bodyPr>
          <a:lstStyle/>
          <a:p>
            <a:pPr>
              <a:buFont typeface="Wingdings" panose="05000000000000000000" pitchFamily="2" charset="2"/>
              <a:buChar char="v"/>
            </a:pPr>
            <a:r>
              <a:rPr lang="en-US" sz="2000" b="0" i="0" dirty="0">
                <a:solidFill>
                  <a:srgbClr val="3D3D3D"/>
                </a:solidFill>
                <a:effectLst/>
              </a:rPr>
              <a:t> Penal Code </a:t>
            </a:r>
            <a:r>
              <a:rPr lang="en-US" sz="2000" dirty="0"/>
              <a:t>§11370.01, possession of a controlled substance while armed</a:t>
            </a:r>
          </a:p>
          <a:p>
            <a:pPr lvl="1">
              <a:buFont typeface="Wingdings" panose="05000000000000000000" pitchFamily="2" charset="2"/>
              <a:buChar char="v"/>
            </a:pPr>
            <a:r>
              <a:rPr lang="en-US" sz="1800" b="0" i="1" dirty="0">
                <a:solidFill>
                  <a:srgbClr val="3D3D3D"/>
                </a:solidFill>
                <a:effectLst/>
              </a:rPr>
              <a:t>People v. Allen </a:t>
            </a:r>
            <a:r>
              <a:rPr lang="en-US" sz="1800" b="0" i="0" dirty="0">
                <a:solidFill>
                  <a:srgbClr val="3D3D3D"/>
                </a:solidFill>
                <a:effectLst/>
              </a:rPr>
              <a:t>(2023) 96 Cal.App.5th 573: the Second Amendment does not confer a constitutional right to possess controlled substances while armed with a loaded firearm (4CDA)</a:t>
            </a:r>
          </a:p>
          <a:p>
            <a:pPr>
              <a:buFont typeface="Wingdings" panose="05000000000000000000" pitchFamily="2" charset="2"/>
              <a:buChar char="v"/>
            </a:pPr>
            <a:r>
              <a:rPr lang="en-US" sz="2200" dirty="0">
                <a:solidFill>
                  <a:srgbClr val="3D3D3D"/>
                </a:solidFill>
              </a:rPr>
              <a:t>Family Code </a:t>
            </a:r>
            <a:r>
              <a:rPr lang="en-US" sz="2400" dirty="0"/>
              <a:t>§ </a:t>
            </a:r>
            <a:r>
              <a:rPr lang="en-US" sz="2200" dirty="0">
                <a:solidFill>
                  <a:srgbClr val="3D3D3D"/>
                </a:solidFill>
              </a:rPr>
              <a:t>6389 and Penal Code</a:t>
            </a:r>
            <a:r>
              <a:rPr lang="en-US" sz="2400" dirty="0"/>
              <a:t> §29825,</a:t>
            </a:r>
            <a:r>
              <a:rPr lang="en-US" sz="2200" dirty="0">
                <a:solidFill>
                  <a:srgbClr val="3D3D3D"/>
                </a:solidFill>
              </a:rPr>
              <a:t> possession of firearm or ammunitions prohibited if domestic violence protective order in place </a:t>
            </a:r>
          </a:p>
          <a:p>
            <a:pPr lvl="1">
              <a:buFont typeface="Wingdings" panose="05000000000000000000" pitchFamily="2" charset="2"/>
              <a:buChar char="v"/>
            </a:pPr>
            <a:r>
              <a:rPr lang="en-US" sz="2000" dirty="0">
                <a:solidFill>
                  <a:srgbClr val="3D3D3D"/>
                </a:solidFill>
              </a:rPr>
              <a:t>Zachary H. v. Teri A. (2023) 96 Cal.App.5th 1136 (4CDA): a firearm restriction imposed on individual subject to restraining orders is analogous to a prohibition on felon weapon possession, therefore, constitutional</a:t>
            </a:r>
          </a:p>
          <a:p>
            <a:pPr lvl="1">
              <a:buFont typeface="Wingdings" panose="05000000000000000000" pitchFamily="2" charset="2"/>
              <a:buChar char="v"/>
            </a:pPr>
            <a:r>
              <a:rPr lang="en-US" sz="2000" dirty="0">
                <a:solidFill>
                  <a:srgbClr val="3D3D3D"/>
                </a:solidFill>
              </a:rPr>
              <a:t>U.S. v. Rahimi (USSC): whether 18 U.S.C. 922(g)(8), which prohibits the possession of firearms by persons subject to domestic violence restraining orders, violates the Second Amendment on its face</a:t>
            </a:r>
          </a:p>
          <a:p>
            <a:pPr lvl="1">
              <a:buFont typeface="Wingdings" panose="05000000000000000000" pitchFamily="2" charset="2"/>
              <a:buChar char="v"/>
            </a:pPr>
            <a:endParaRPr lang="en-US" sz="2000" b="0" i="0" dirty="0">
              <a:solidFill>
                <a:srgbClr val="3D3D3D"/>
              </a:solidFill>
              <a:effectLst/>
            </a:endParaRPr>
          </a:p>
          <a:p>
            <a:pPr>
              <a:buFont typeface="Wingdings" panose="05000000000000000000" pitchFamily="2" charset="2"/>
              <a:buChar char="v"/>
            </a:pPr>
            <a:endParaRPr lang="en-US" dirty="0"/>
          </a:p>
        </p:txBody>
      </p:sp>
    </p:spTree>
    <p:extLst>
      <p:ext uri="{BB962C8B-B14F-4D97-AF65-F5344CB8AC3E}">
        <p14:creationId xmlns:p14="http://schemas.microsoft.com/office/powerpoint/2010/main" val="60840460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524E04-D2DA-A586-A8DE-B1D9ECAA4D2D}"/>
              </a:ext>
            </a:extLst>
          </p:cNvPr>
          <p:cNvSpPr>
            <a:spLocks noGrp="1"/>
          </p:cNvSpPr>
          <p:nvPr>
            <p:ph type="title"/>
          </p:nvPr>
        </p:nvSpPr>
        <p:spPr>
          <a:xfrm>
            <a:off x="677334" y="347050"/>
            <a:ext cx="7995886" cy="1065291"/>
          </a:xfrm>
        </p:spPr>
        <p:txBody>
          <a:bodyPr>
            <a:normAutofit/>
          </a:bodyPr>
          <a:lstStyle/>
          <a:p>
            <a:pPr algn="ctr"/>
            <a:r>
              <a:rPr lang="en-US" sz="2800" b="1" dirty="0"/>
              <a:t>SB 2</a:t>
            </a:r>
            <a:br>
              <a:rPr lang="en-US" sz="2800" b="1" dirty="0"/>
            </a:br>
            <a:r>
              <a:rPr lang="en-US" sz="2400" b="1" dirty="0"/>
              <a:t>Eff. January 1, 2024</a:t>
            </a:r>
          </a:p>
        </p:txBody>
      </p:sp>
      <p:sp>
        <p:nvSpPr>
          <p:cNvPr id="3" name="Content Placeholder 2">
            <a:extLst>
              <a:ext uri="{FF2B5EF4-FFF2-40B4-BE49-F238E27FC236}">
                <a16:creationId xmlns:a16="http://schemas.microsoft.com/office/drawing/2014/main" id="{506EBA2E-8686-01E3-F5D3-A1D230FB3120}"/>
              </a:ext>
            </a:extLst>
          </p:cNvPr>
          <p:cNvSpPr>
            <a:spLocks noGrp="1"/>
          </p:cNvSpPr>
          <p:nvPr>
            <p:ph sz="half" idx="1"/>
          </p:nvPr>
        </p:nvSpPr>
        <p:spPr>
          <a:xfrm>
            <a:off x="593933" y="1565727"/>
            <a:ext cx="4050496" cy="4945223"/>
          </a:xfrm>
        </p:spPr>
        <p:txBody>
          <a:bodyPr>
            <a:noAutofit/>
          </a:bodyPr>
          <a:lstStyle/>
          <a:p>
            <a:r>
              <a:rPr lang="en-US" sz="2000" dirty="0"/>
              <a:t>An act to amend Sections 171b, 171d, 171.5, 171.7, 626.9, 25610, 25850, 26150, 26155, 26165, 26170, 26175, 26185, 26190, 26195, 26200, 26205, 26210, 26220, 26225, 29805, and 30370 of, to add Sections 25350, 26162, 26206, 26230, and 26235 to, and to repeal and add Section 26202 of, the Penal Code, relating to firearms.</a:t>
            </a:r>
          </a:p>
        </p:txBody>
      </p:sp>
      <p:sp>
        <p:nvSpPr>
          <p:cNvPr id="4" name="Content Placeholder 3">
            <a:extLst>
              <a:ext uri="{FF2B5EF4-FFF2-40B4-BE49-F238E27FC236}">
                <a16:creationId xmlns:a16="http://schemas.microsoft.com/office/drawing/2014/main" id="{4FE82DC5-3159-7163-E2B8-DCC31F385654}"/>
              </a:ext>
            </a:extLst>
          </p:cNvPr>
          <p:cNvSpPr>
            <a:spLocks noGrp="1"/>
          </p:cNvSpPr>
          <p:nvPr>
            <p:ph sz="half" idx="2"/>
          </p:nvPr>
        </p:nvSpPr>
        <p:spPr>
          <a:xfrm>
            <a:off x="4825497" y="1565727"/>
            <a:ext cx="4421345" cy="5129468"/>
          </a:xfrm>
        </p:spPr>
        <p:txBody>
          <a:bodyPr>
            <a:normAutofit/>
          </a:bodyPr>
          <a:lstStyle/>
          <a:p>
            <a:r>
              <a:rPr lang="en-US" sz="2000" dirty="0"/>
              <a:t>Lawsuit challenging the law pending in the United States District Court for the Central District of California </a:t>
            </a:r>
          </a:p>
          <a:p>
            <a:endParaRPr lang="en-US" sz="2000" dirty="0"/>
          </a:p>
          <a:p>
            <a:r>
              <a:rPr lang="en-US" sz="2000" dirty="0"/>
              <a:t>Request for preliminary injunction pending</a:t>
            </a:r>
          </a:p>
          <a:p>
            <a:pPr>
              <a:buFont typeface="Wingdings" panose="05000000000000000000" pitchFamily="2" charset="2"/>
              <a:buChar char="v"/>
            </a:pPr>
            <a:endParaRPr lang="en-US" dirty="0"/>
          </a:p>
        </p:txBody>
      </p:sp>
    </p:spTree>
    <p:extLst>
      <p:ext uri="{BB962C8B-B14F-4D97-AF65-F5344CB8AC3E}">
        <p14:creationId xmlns:p14="http://schemas.microsoft.com/office/powerpoint/2010/main" val="257793857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524E04-D2DA-A586-A8DE-B1D9ECAA4D2D}"/>
              </a:ext>
            </a:extLst>
          </p:cNvPr>
          <p:cNvSpPr>
            <a:spLocks noGrp="1"/>
          </p:cNvSpPr>
          <p:nvPr>
            <p:ph type="title"/>
          </p:nvPr>
        </p:nvSpPr>
        <p:spPr>
          <a:xfrm>
            <a:off x="677334" y="347050"/>
            <a:ext cx="7995886" cy="1065291"/>
          </a:xfrm>
        </p:spPr>
        <p:txBody>
          <a:bodyPr>
            <a:normAutofit/>
          </a:bodyPr>
          <a:lstStyle/>
          <a:p>
            <a:pPr algn="ctr"/>
            <a:r>
              <a:rPr lang="en-US" sz="2800" b="1" dirty="0"/>
              <a:t>SB 2</a:t>
            </a:r>
            <a:br>
              <a:rPr lang="en-US" sz="2800" b="1" dirty="0"/>
            </a:br>
            <a:r>
              <a:rPr lang="en-US" sz="2400" b="1" dirty="0"/>
              <a:t>Eff. January 1, 2024</a:t>
            </a:r>
          </a:p>
        </p:txBody>
      </p:sp>
      <p:sp>
        <p:nvSpPr>
          <p:cNvPr id="3" name="Content Placeholder 2">
            <a:extLst>
              <a:ext uri="{FF2B5EF4-FFF2-40B4-BE49-F238E27FC236}">
                <a16:creationId xmlns:a16="http://schemas.microsoft.com/office/drawing/2014/main" id="{506EBA2E-8686-01E3-F5D3-A1D230FB3120}"/>
              </a:ext>
            </a:extLst>
          </p:cNvPr>
          <p:cNvSpPr>
            <a:spLocks noGrp="1"/>
          </p:cNvSpPr>
          <p:nvPr>
            <p:ph sz="half" idx="1"/>
          </p:nvPr>
        </p:nvSpPr>
        <p:spPr>
          <a:xfrm>
            <a:off x="593933" y="1565727"/>
            <a:ext cx="4050496" cy="4945223"/>
          </a:xfrm>
        </p:spPr>
        <p:txBody>
          <a:bodyPr>
            <a:noAutofit/>
          </a:bodyPr>
          <a:lstStyle/>
          <a:p>
            <a:pPr>
              <a:buFont typeface="Wingdings" panose="05000000000000000000" pitchFamily="2" charset="2"/>
              <a:buChar char="v"/>
            </a:pPr>
            <a:r>
              <a:rPr lang="en-US" sz="1900" dirty="0"/>
              <a:t>Change criteria to obtain a CCW permit</a:t>
            </a:r>
          </a:p>
          <a:p>
            <a:pPr lvl="1">
              <a:buFont typeface="Wingdings" panose="05000000000000000000" pitchFamily="2" charset="2"/>
              <a:buChar char="v"/>
            </a:pPr>
            <a:r>
              <a:rPr lang="en-US" sz="1900" dirty="0"/>
              <a:t>Remove the good cause and good character requirements</a:t>
            </a:r>
          </a:p>
          <a:p>
            <a:pPr lvl="1">
              <a:buFont typeface="Wingdings" panose="05000000000000000000" pitchFamily="2" charset="2"/>
              <a:buChar char="v"/>
            </a:pPr>
            <a:r>
              <a:rPr lang="en-US" sz="1900" dirty="0"/>
              <a:t>Disqualified if reasonably likely to be a danger to self, others, or community at large</a:t>
            </a:r>
          </a:p>
          <a:p>
            <a:pPr lvl="1">
              <a:buFont typeface="Wingdings" panose="05000000000000000000" pitchFamily="2" charset="2"/>
              <a:buChar char="v"/>
            </a:pPr>
            <a:r>
              <a:rPr lang="en-US" sz="1900" dirty="0"/>
              <a:t>Add additional subjects to required 16 hours training course such as safe storage and legal transportation of firearms</a:t>
            </a:r>
          </a:p>
          <a:p>
            <a:pPr lvl="1">
              <a:buFont typeface="Wingdings" panose="05000000000000000000" pitchFamily="2" charset="2"/>
              <a:buChar char="v"/>
            </a:pPr>
            <a:r>
              <a:rPr lang="en-US" sz="1900" dirty="0"/>
              <a:t>At least 21 years old</a:t>
            </a:r>
          </a:p>
          <a:p>
            <a:endParaRPr lang="en-US" dirty="0"/>
          </a:p>
        </p:txBody>
      </p:sp>
      <p:sp>
        <p:nvSpPr>
          <p:cNvPr id="4" name="Content Placeholder 3">
            <a:extLst>
              <a:ext uri="{FF2B5EF4-FFF2-40B4-BE49-F238E27FC236}">
                <a16:creationId xmlns:a16="http://schemas.microsoft.com/office/drawing/2014/main" id="{4FE82DC5-3159-7163-E2B8-DCC31F385654}"/>
              </a:ext>
            </a:extLst>
          </p:cNvPr>
          <p:cNvSpPr>
            <a:spLocks noGrp="1"/>
          </p:cNvSpPr>
          <p:nvPr>
            <p:ph sz="half" idx="2"/>
          </p:nvPr>
        </p:nvSpPr>
        <p:spPr>
          <a:xfrm>
            <a:off x="4825497" y="1565727"/>
            <a:ext cx="4421345" cy="5129468"/>
          </a:xfrm>
        </p:spPr>
        <p:txBody>
          <a:bodyPr>
            <a:normAutofit/>
          </a:bodyPr>
          <a:lstStyle/>
          <a:p>
            <a:pPr>
              <a:buFont typeface="Wingdings" panose="05000000000000000000" pitchFamily="2" charset="2"/>
              <a:buChar char="v"/>
            </a:pPr>
            <a:r>
              <a:rPr lang="en-US" sz="1900" dirty="0"/>
              <a:t>Makes it a crime to bring an unloaded firearm into or upon the grounds of the Governor, other constitutional officer or member of the Legislature</a:t>
            </a:r>
          </a:p>
          <a:p>
            <a:pPr>
              <a:buFont typeface="Wingdings" panose="05000000000000000000" pitchFamily="2" charset="2"/>
              <a:buChar char="v"/>
            </a:pPr>
            <a:r>
              <a:rPr lang="en-US" sz="1900" dirty="0"/>
              <a:t>Prohibits CCW licensees to carry firearms on school grounds, community colleges, college or university grounds, government and judicial buildings, medical facilities, public transportation, place where alcohol is sold and consumed, public parks, playgrounds and special events requiring permits  </a:t>
            </a:r>
          </a:p>
          <a:p>
            <a:pPr>
              <a:buFont typeface="Wingdings" panose="05000000000000000000" pitchFamily="2" charset="2"/>
              <a:buChar char="v"/>
            </a:pPr>
            <a:endParaRPr lang="en-US" dirty="0"/>
          </a:p>
        </p:txBody>
      </p:sp>
    </p:spTree>
    <p:extLst>
      <p:ext uri="{BB962C8B-B14F-4D97-AF65-F5344CB8AC3E}">
        <p14:creationId xmlns:p14="http://schemas.microsoft.com/office/powerpoint/2010/main" val="5070007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524E04-D2DA-A586-A8DE-B1D9ECAA4D2D}"/>
              </a:ext>
            </a:extLst>
          </p:cNvPr>
          <p:cNvSpPr>
            <a:spLocks noGrp="1"/>
          </p:cNvSpPr>
          <p:nvPr>
            <p:ph type="title"/>
          </p:nvPr>
        </p:nvSpPr>
        <p:spPr>
          <a:xfrm>
            <a:off x="778598" y="609600"/>
            <a:ext cx="8495404" cy="1320800"/>
          </a:xfrm>
        </p:spPr>
        <p:txBody>
          <a:bodyPr>
            <a:noAutofit/>
          </a:bodyPr>
          <a:lstStyle/>
          <a:p>
            <a:pPr algn="ctr"/>
            <a:r>
              <a:rPr lang="en-US" sz="2800" b="1" dirty="0"/>
              <a:t>Jaywalking</a:t>
            </a:r>
            <a:br>
              <a:rPr lang="en-US" sz="2800" b="1" dirty="0"/>
            </a:br>
            <a:r>
              <a:rPr lang="en-US" sz="2800" b="1" dirty="0"/>
              <a:t>Vehicle Code § 21954</a:t>
            </a:r>
            <a:br>
              <a:rPr lang="en-US" sz="2800" b="1" dirty="0"/>
            </a:br>
            <a:r>
              <a:rPr lang="en-US" sz="2400" b="1" dirty="0"/>
              <a:t>Eff. January 1, 2023</a:t>
            </a:r>
          </a:p>
        </p:txBody>
      </p:sp>
      <p:sp>
        <p:nvSpPr>
          <p:cNvPr id="4" name="Content Placeholder 3">
            <a:extLst>
              <a:ext uri="{FF2B5EF4-FFF2-40B4-BE49-F238E27FC236}">
                <a16:creationId xmlns:a16="http://schemas.microsoft.com/office/drawing/2014/main" id="{4FE82DC5-3159-7163-E2B8-DCC31F385654}"/>
              </a:ext>
            </a:extLst>
          </p:cNvPr>
          <p:cNvSpPr>
            <a:spLocks noGrp="1"/>
          </p:cNvSpPr>
          <p:nvPr>
            <p:ph sz="half" idx="2"/>
          </p:nvPr>
        </p:nvSpPr>
        <p:spPr>
          <a:xfrm>
            <a:off x="1291745" y="2290527"/>
            <a:ext cx="7469109" cy="4272384"/>
          </a:xfrm>
        </p:spPr>
        <p:txBody>
          <a:bodyPr vert="horz" lIns="91440" tIns="45720" rIns="91440" bIns="45720" rtlCol="0" anchor="t">
            <a:normAutofit/>
          </a:bodyPr>
          <a:lstStyle/>
          <a:p>
            <a:pPr marL="0" indent="0">
              <a:buNone/>
            </a:pPr>
            <a:r>
              <a:rPr lang="en-US" dirty="0">
                <a:solidFill>
                  <a:srgbClr val="3D3D3D"/>
                </a:solidFill>
                <a:ea typeface="+mn-lt"/>
                <a:cs typeface="+mn-lt"/>
              </a:rPr>
              <a:t>A peace officer shall not stop a pedestrian for a violation of subdivision (a) unless a reasonably careful person would realize there is an immediate danger of a collision with a moving vehicle or other device moving exclusively by human power.</a:t>
            </a:r>
            <a:endParaRPr lang="en-US" dirty="0"/>
          </a:p>
          <a:p>
            <a:pPr marL="0" indent="0">
              <a:buNone/>
            </a:pPr>
            <a:endParaRPr lang="en-US" dirty="0"/>
          </a:p>
        </p:txBody>
      </p:sp>
    </p:spTree>
    <p:extLst>
      <p:ext uri="{BB962C8B-B14F-4D97-AF65-F5344CB8AC3E}">
        <p14:creationId xmlns:p14="http://schemas.microsoft.com/office/powerpoint/2010/main" val="96772499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alpha val="89000"/>
          </a:schemeClr>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118EF92-EDC1-CAB4-54A7-C28D683A1B30}"/>
              </a:ext>
            </a:extLst>
          </p:cNvPr>
          <p:cNvSpPr txBox="1"/>
          <p:nvPr/>
        </p:nvSpPr>
        <p:spPr>
          <a:xfrm>
            <a:off x="1602464" y="2228671"/>
            <a:ext cx="6853474"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prstClr val="white"/>
                </a:solidFill>
                <a:effectLst/>
                <a:uLnTx/>
                <a:uFillTx/>
                <a:latin typeface="Trebuchet MS" panose="020B0603020202020204"/>
                <a:ea typeface="+mn-ea"/>
                <a:cs typeface="+mn-cs"/>
              </a:rPr>
              <a:t>Mental Health</a:t>
            </a:r>
          </a:p>
        </p:txBody>
      </p:sp>
    </p:spTree>
    <p:extLst>
      <p:ext uri="{BB962C8B-B14F-4D97-AF65-F5344CB8AC3E}">
        <p14:creationId xmlns:p14="http://schemas.microsoft.com/office/powerpoint/2010/main" val="218783760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5D5F23-F8C5-513F-CF2D-EAA97CCDBD25}"/>
              </a:ext>
            </a:extLst>
          </p:cNvPr>
          <p:cNvSpPr>
            <a:spLocks noGrp="1"/>
          </p:cNvSpPr>
          <p:nvPr>
            <p:ph type="title"/>
          </p:nvPr>
        </p:nvSpPr>
        <p:spPr>
          <a:xfrm>
            <a:off x="709418" y="207595"/>
            <a:ext cx="8407422" cy="1268120"/>
          </a:xfrm>
        </p:spPr>
        <p:txBody>
          <a:bodyPr>
            <a:normAutofit fontScale="90000"/>
          </a:bodyPr>
          <a:lstStyle/>
          <a:p>
            <a:pPr algn="ctr"/>
            <a:r>
              <a:rPr lang="en-US" sz="3100" b="1" dirty="0"/>
              <a:t>Mental Health Diversion </a:t>
            </a:r>
            <a:br>
              <a:rPr lang="en-US" sz="3100" b="1" dirty="0"/>
            </a:br>
            <a:r>
              <a:rPr lang="en-US" sz="3100" b="1" dirty="0"/>
              <a:t>Amendments to Penal Code §1001.36 </a:t>
            </a:r>
            <a:br>
              <a:rPr lang="en-US" sz="3100" b="1" dirty="0"/>
            </a:br>
            <a:r>
              <a:rPr lang="en-US" sz="2700" b="1" dirty="0"/>
              <a:t>Eff. January 1, 2023 </a:t>
            </a:r>
            <a:br>
              <a:rPr lang="en-US" dirty="0"/>
            </a:br>
            <a:endParaRPr lang="en-US" dirty="0"/>
          </a:p>
        </p:txBody>
      </p:sp>
      <p:sp>
        <p:nvSpPr>
          <p:cNvPr id="3" name="Content Placeholder 2">
            <a:extLst>
              <a:ext uri="{FF2B5EF4-FFF2-40B4-BE49-F238E27FC236}">
                <a16:creationId xmlns:a16="http://schemas.microsoft.com/office/drawing/2014/main" id="{A7EAAC7A-F5F5-E139-5B7E-3024C59834F3}"/>
              </a:ext>
            </a:extLst>
          </p:cNvPr>
          <p:cNvSpPr>
            <a:spLocks noGrp="1"/>
          </p:cNvSpPr>
          <p:nvPr>
            <p:ph sz="half" idx="1"/>
          </p:nvPr>
        </p:nvSpPr>
        <p:spPr>
          <a:xfrm>
            <a:off x="572432" y="1664488"/>
            <a:ext cx="9133042" cy="4985917"/>
          </a:xfrm>
        </p:spPr>
        <p:txBody>
          <a:bodyPr>
            <a:normAutofit lnSpcReduction="10000"/>
          </a:bodyPr>
          <a:lstStyle/>
          <a:p>
            <a:r>
              <a:rPr lang="en-US" dirty="0"/>
              <a:t>Eligibility criteria:  </a:t>
            </a:r>
          </a:p>
          <a:p>
            <a:pPr lvl="1"/>
            <a:r>
              <a:rPr lang="en-US" sz="1800" dirty="0"/>
              <a:t>diagnosed with a mental health disorder listed in the DSM as evidence by diagnosis or treatment within the past 5 years by qualified mental health expert</a:t>
            </a:r>
          </a:p>
          <a:p>
            <a:pPr lvl="2"/>
            <a:r>
              <a:rPr lang="en-US" sz="1800" dirty="0"/>
              <a:t> excluding antisocial personality disorder, borderline personality disorder, and pedophilia</a:t>
            </a:r>
          </a:p>
          <a:p>
            <a:pPr lvl="2"/>
            <a:r>
              <a:rPr lang="en-US" sz="1800" dirty="0"/>
              <a:t>BUT borderline personality disorder will no longer be excluded effective January 1, 2024</a:t>
            </a:r>
          </a:p>
          <a:p>
            <a:pPr lvl="1"/>
            <a:r>
              <a:rPr lang="en-US" sz="1800" dirty="0"/>
              <a:t>Mental disorder was a significant factor in the commission of the charged offense</a:t>
            </a:r>
          </a:p>
          <a:p>
            <a:pPr lvl="2"/>
            <a:r>
              <a:rPr lang="en-US" sz="1800" dirty="0"/>
              <a:t>shall find it was unless clear and convincing evidence that it was not a motivating factor</a:t>
            </a:r>
          </a:p>
          <a:p>
            <a:r>
              <a:rPr lang="en-US" dirty="0"/>
              <a:t>Duration: No longer than 2 years for a felony,  one year for a misdemeanor</a:t>
            </a:r>
          </a:p>
          <a:p>
            <a:r>
              <a:rPr lang="en-US" i="1" dirty="0"/>
              <a:t>People v. Braden </a:t>
            </a:r>
            <a:r>
              <a:rPr lang="en-US" dirty="0"/>
              <a:t>(2023)14 Cal.5th 791: diversion must be requested before trial starts or before the entry of a guilty or no contest plea, whichever occurs first</a:t>
            </a:r>
          </a:p>
          <a:p>
            <a:pPr lvl="1"/>
            <a:endParaRPr lang="en-US" dirty="0"/>
          </a:p>
          <a:p>
            <a:endParaRPr lang="en-US" dirty="0"/>
          </a:p>
        </p:txBody>
      </p:sp>
    </p:spTree>
    <p:extLst>
      <p:ext uri="{BB962C8B-B14F-4D97-AF65-F5344CB8AC3E}">
        <p14:creationId xmlns:p14="http://schemas.microsoft.com/office/powerpoint/2010/main" val="201973641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A47F5C-50EC-416A-AE8C-6F6BB4225673}"/>
              </a:ext>
            </a:extLst>
          </p:cNvPr>
          <p:cNvSpPr>
            <a:spLocks noGrp="1"/>
          </p:cNvSpPr>
          <p:nvPr>
            <p:ph type="title"/>
          </p:nvPr>
        </p:nvSpPr>
        <p:spPr>
          <a:xfrm>
            <a:off x="706169" y="239024"/>
            <a:ext cx="8537419" cy="1118996"/>
          </a:xfrm>
        </p:spPr>
        <p:txBody>
          <a:bodyPr>
            <a:normAutofit fontScale="90000"/>
          </a:bodyPr>
          <a:lstStyle/>
          <a:p>
            <a:pPr algn="ctr"/>
            <a:r>
              <a:rPr lang="en-US" sz="3100" b="1" dirty="0"/>
              <a:t>CARE Act</a:t>
            </a:r>
            <a:br>
              <a:rPr lang="en-US" sz="3100" b="1" dirty="0"/>
            </a:br>
            <a:r>
              <a:rPr lang="en-US" sz="2200" b="1" dirty="0"/>
              <a:t>Eff. October 2, 2023-Glenn, Orange, San Diego, San Francisco, Stanislaus, and Tuolumne; December 1, 2024 for all Counties</a:t>
            </a:r>
            <a:br>
              <a:rPr lang="en-US" sz="2000" dirty="0"/>
            </a:br>
            <a:br>
              <a:rPr lang="en-US" sz="2000" dirty="0"/>
            </a:br>
            <a:br>
              <a:rPr lang="en-US" sz="2000" dirty="0"/>
            </a:br>
            <a:endParaRPr lang="en-US" sz="2000" dirty="0"/>
          </a:p>
        </p:txBody>
      </p:sp>
      <p:pic>
        <p:nvPicPr>
          <p:cNvPr id="5" name="Picture 2">
            <a:extLst>
              <a:ext uri="{FF2B5EF4-FFF2-40B4-BE49-F238E27FC236}">
                <a16:creationId xmlns:a16="http://schemas.microsoft.com/office/drawing/2014/main" id="{0A781F35-14B1-FC8B-9460-DB46AAC212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06575" y="1599799"/>
            <a:ext cx="4155540" cy="233749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32403295-3959-0202-C904-30E518C88F8E}"/>
              </a:ext>
            </a:extLst>
          </p:cNvPr>
          <p:cNvPicPr>
            <a:picLocks noChangeAspect="1"/>
          </p:cNvPicPr>
          <p:nvPr/>
        </p:nvPicPr>
        <p:blipFill>
          <a:blip r:embed="rId3"/>
          <a:stretch>
            <a:fillRect/>
          </a:stretch>
        </p:blipFill>
        <p:spPr>
          <a:xfrm>
            <a:off x="1717256" y="4278659"/>
            <a:ext cx="6083929" cy="2258226"/>
          </a:xfrm>
          <a:prstGeom prst="rect">
            <a:avLst/>
          </a:prstGeom>
        </p:spPr>
      </p:pic>
    </p:spTree>
    <p:extLst>
      <p:ext uri="{BB962C8B-B14F-4D97-AF65-F5344CB8AC3E}">
        <p14:creationId xmlns:p14="http://schemas.microsoft.com/office/powerpoint/2010/main" val="2031396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6F9BF26-CAAA-658F-3807-D75026A0F5F8}"/>
              </a:ext>
            </a:extLst>
          </p:cNvPr>
          <p:cNvSpPr>
            <a:spLocks noGrp="1"/>
          </p:cNvSpPr>
          <p:nvPr>
            <p:ph type="title"/>
          </p:nvPr>
        </p:nvSpPr>
        <p:spPr>
          <a:xfrm>
            <a:off x="686834" y="1153572"/>
            <a:ext cx="3200400" cy="4461163"/>
          </a:xfrm>
        </p:spPr>
        <p:txBody>
          <a:bodyPr>
            <a:normAutofit/>
          </a:bodyPr>
          <a:lstStyle/>
          <a:p>
            <a:r>
              <a:rPr lang="en-US" sz="3400">
                <a:solidFill>
                  <a:srgbClr val="FFFFFF"/>
                </a:solidFill>
              </a:rPr>
              <a:t>Arbitration/Stays</a:t>
            </a:r>
          </a:p>
        </p:txBody>
      </p:sp>
      <p:sp>
        <p:nvSpPr>
          <p:cNvPr id="21" name="Arc 20">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DBC51DEA-D8D8-38DE-70B0-892A64A011EF}"/>
              </a:ext>
            </a:extLst>
          </p:cNvPr>
          <p:cNvSpPr>
            <a:spLocks noGrp="1"/>
          </p:cNvSpPr>
          <p:nvPr>
            <p:ph idx="1"/>
          </p:nvPr>
        </p:nvSpPr>
        <p:spPr>
          <a:xfrm>
            <a:off x="4447308" y="591344"/>
            <a:ext cx="6906491" cy="5585619"/>
          </a:xfrm>
        </p:spPr>
        <p:txBody>
          <a:bodyPr anchor="ctr">
            <a:normAutofit/>
          </a:bodyPr>
          <a:lstStyle/>
          <a:p>
            <a:r>
              <a:rPr lang="en-US" dirty="0"/>
              <a:t>Historically, if a petition to compel arbitration was denied, the decision was appealable, and the case would be stayed pending the outcome of the appeal. See CCP Section 1294.</a:t>
            </a:r>
          </a:p>
          <a:p>
            <a:endParaRPr lang="en-US" dirty="0"/>
          </a:p>
          <a:p>
            <a:r>
              <a:rPr lang="en-US" dirty="0"/>
              <a:t>SB 365 was passed this year and signed by the Governor. It amends CCP section 1294 to eliminate the automatic stay, although the denial of the petition remains appealable. </a:t>
            </a:r>
          </a:p>
        </p:txBody>
      </p:sp>
    </p:spTree>
    <p:extLst>
      <p:ext uri="{BB962C8B-B14F-4D97-AF65-F5344CB8AC3E}">
        <p14:creationId xmlns:p14="http://schemas.microsoft.com/office/powerpoint/2010/main" val="295754026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A47F5C-50EC-416A-AE8C-6F6BB4225673}"/>
              </a:ext>
            </a:extLst>
          </p:cNvPr>
          <p:cNvSpPr>
            <a:spLocks noGrp="1"/>
          </p:cNvSpPr>
          <p:nvPr>
            <p:ph type="title"/>
          </p:nvPr>
        </p:nvSpPr>
        <p:spPr>
          <a:xfrm>
            <a:off x="706169" y="239023"/>
            <a:ext cx="8474045" cy="1191425"/>
          </a:xfrm>
        </p:spPr>
        <p:txBody>
          <a:bodyPr>
            <a:normAutofit fontScale="90000"/>
          </a:bodyPr>
          <a:lstStyle/>
          <a:p>
            <a:pPr algn="ctr"/>
            <a:r>
              <a:rPr lang="en-US" sz="3100" b="1" dirty="0"/>
              <a:t>CARE Act</a:t>
            </a:r>
            <a:br>
              <a:rPr lang="en-US" sz="4000" b="1" dirty="0"/>
            </a:br>
            <a:r>
              <a:rPr lang="en-US" sz="2000" b="1" dirty="0"/>
              <a:t>Eff. October 2, 2023-Glenn, Orange, San Diego, San Francisco, Stanislaus, and Tuolumne; December 1, 2024 for all Counties</a:t>
            </a:r>
            <a:br>
              <a:rPr lang="en-US" sz="2000" dirty="0"/>
            </a:br>
            <a:br>
              <a:rPr lang="en-US" sz="2000" dirty="0"/>
            </a:br>
            <a:br>
              <a:rPr lang="en-US" sz="2000" dirty="0"/>
            </a:br>
            <a:endParaRPr lang="en-US" sz="2000" dirty="0"/>
          </a:p>
        </p:txBody>
      </p:sp>
      <p:sp>
        <p:nvSpPr>
          <p:cNvPr id="4" name="Content Placeholder 3">
            <a:extLst>
              <a:ext uri="{FF2B5EF4-FFF2-40B4-BE49-F238E27FC236}">
                <a16:creationId xmlns:a16="http://schemas.microsoft.com/office/drawing/2014/main" id="{AD2C49D3-3CF4-BDDC-EE68-7CB261C6890D}"/>
              </a:ext>
            </a:extLst>
          </p:cNvPr>
          <p:cNvSpPr>
            <a:spLocks noGrp="1"/>
          </p:cNvSpPr>
          <p:nvPr>
            <p:ph sz="half" idx="2"/>
          </p:nvPr>
        </p:nvSpPr>
        <p:spPr>
          <a:xfrm>
            <a:off x="932507" y="1756370"/>
            <a:ext cx="8311081" cy="4155542"/>
          </a:xfrm>
        </p:spPr>
        <p:txBody>
          <a:bodyPr>
            <a:normAutofit/>
          </a:bodyPr>
          <a:lstStyle/>
          <a:p>
            <a:pPr>
              <a:buFont typeface="Wingdings" panose="05000000000000000000" pitchFamily="2" charset="2"/>
              <a:buChar char="v"/>
            </a:pPr>
            <a:r>
              <a:rPr lang="en-US" sz="2000" dirty="0"/>
              <a:t>Upstream diversion to prevent more restrictive conservatorships or incarceration</a:t>
            </a:r>
          </a:p>
          <a:p>
            <a:pPr>
              <a:buFont typeface="Wingdings" panose="05000000000000000000" pitchFamily="2" charset="2"/>
              <a:buChar char="v"/>
            </a:pPr>
            <a:r>
              <a:rPr lang="en-US" sz="2000" dirty="0"/>
              <a:t>For people with schizophrenia spectrum or other psychotic disorder in the same class per DSM which is severe and persistent in duration, interferes substantially with activities of daily living and not clinically stabilized in ongoing voluntary treatment</a:t>
            </a:r>
          </a:p>
          <a:p>
            <a:pPr>
              <a:buFont typeface="Wingdings" panose="05000000000000000000" pitchFamily="2" charset="2"/>
              <a:buChar char="v"/>
            </a:pPr>
            <a:r>
              <a:rPr lang="en-US" sz="2000" dirty="0"/>
              <a:t>A court may refer an individual from misdemeanor proceedings pursuant to Section 1370.01 of the Penal Code to CARE Act proceedings. The county behavioral health director or their designee shall be the petitioner. (Welf. &amp; Inst. Code, § 5978, eff. 9/30/23)</a:t>
            </a:r>
          </a:p>
          <a:p>
            <a:pPr>
              <a:buFont typeface="Wingdings" panose="05000000000000000000" pitchFamily="2" charset="2"/>
              <a:buChar char="v"/>
            </a:pPr>
            <a:r>
              <a:rPr lang="en-US" sz="2000" dirty="0"/>
              <a:t>www.courts.ca.gov/documents/care050info.pdf</a:t>
            </a:r>
          </a:p>
          <a:p>
            <a:pPr>
              <a:buFont typeface="Wingdings" panose="05000000000000000000" pitchFamily="2" charset="2"/>
              <a:buChar char="v"/>
            </a:pPr>
            <a:endParaRPr lang="en-US" sz="1600" dirty="0"/>
          </a:p>
        </p:txBody>
      </p:sp>
    </p:spTree>
    <p:extLst>
      <p:ext uri="{BB962C8B-B14F-4D97-AF65-F5344CB8AC3E}">
        <p14:creationId xmlns:p14="http://schemas.microsoft.com/office/powerpoint/2010/main" val="152675063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524E04-D2DA-A586-A8DE-B1D9ECAA4D2D}"/>
              </a:ext>
            </a:extLst>
          </p:cNvPr>
          <p:cNvSpPr>
            <a:spLocks noGrp="1"/>
          </p:cNvSpPr>
          <p:nvPr>
            <p:ph type="title"/>
          </p:nvPr>
        </p:nvSpPr>
        <p:spPr>
          <a:xfrm>
            <a:off x="757621" y="562665"/>
            <a:ext cx="8429264" cy="1130334"/>
          </a:xfrm>
        </p:spPr>
        <p:txBody>
          <a:bodyPr>
            <a:noAutofit/>
          </a:bodyPr>
          <a:lstStyle/>
          <a:p>
            <a:pPr algn="ctr"/>
            <a:r>
              <a:rPr lang="en-US" sz="2800" b="1" dirty="0"/>
              <a:t>SB 43 - LPS Conservatorship</a:t>
            </a:r>
            <a:br>
              <a:rPr lang="en-US" sz="2800" b="1" dirty="0"/>
            </a:br>
            <a:r>
              <a:rPr lang="en-US" sz="2400" b="1" dirty="0"/>
              <a:t>Eff. January 1, 2024</a:t>
            </a:r>
          </a:p>
        </p:txBody>
      </p:sp>
      <p:sp>
        <p:nvSpPr>
          <p:cNvPr id="3" name="Content Placeholder 2">
            <a:extLst>
              <a:ext uri="{FF2B5EF4-FFF2-40B4-BE49-F238E27FC236}">
                <a16:creationId xmlns:a16="http://schemas.microsoft.com/office/drawing/2014/main" id="{506EBA2E-8686-01E3-F5D3-A1D230FB3120}"/>
              </a:ext>
            </a:extLst>
          </p:cNvPr>
          <p:cNvSpPr>
            <a:spLocks noGrp="1"/>
          </p:cNvSpPr>
          <p:nvPr>
            <p:ph sz="half" idx="1"/>
          </p:nvPr>
        </p:nvSpPr>
        <p:spPr>
          <a:xfrm>
            <a:off x="820995" y="2043224"/>
            <a:ext cx="8582137" cy="5012285"/>
          </a:xfrm>
        </p:spPr>
        <p:txBody>
          <a:bodyPr>
            <a:normAutofit/>
          </a:bodyPr>
          <a:lstStyle/>
          <a:p>
            <a:r>
              <a:rPr lang="en-US" sz="2400" dirty="0"/>
              <a:t>Amends Health &amp; </a:t>
            </a:r>
            <a:r>
              <a:rPr lang="en-US" sz="2400" dirty="0" err="1"/>
              <a:t>Saf</a:t>
            </a:r>
            <a:r>
              <a:rPr lang="en-US" sz="2400" dirty="0"/>
              <a:t>. Code §§ 1799.111 and </a:t>
            </a:r>
            <a:r>
              <a:rPr lang="en-US" sz="2400" dirty="0" err="1"/>
              <a:t>Welf</a:t>
            </a:r>
            <a:r>
              <a:rPr lang="en-US" sz="2400" dirty="0"/>
              <a:t>. &amp; Inst. Code §§ 5008, 5350, and 5358 and adds </a:t>
            </a:r>
            <a:r>
              <a:rPr lang="en-US" sz="2400" dirty="0" err="1"/>
              <a:t>Welf</a:t>
            </a:r>
            <a:r>
              <a:rPr lang="en-US" sz="2400" dirty="0"/>
              <a:t>. &amp; Inst. Code §5122</a:t>
            </a:r>
          </a:p>
          <a:p>
            <a:r>
              <a:rPr lang="en-US" sz="2200" kern="100" dirty="0">
                <a:effectLst/>
                <a:ea typeface="Calibri" panose="020F0502020204030204" pitchFamily="34" charset="0"/>
                <a:cs typeface="Times New Roman" panose="02020603050405020304" pitchFamily="18" charset="0"/>
              </a:rPr>
              <a:t>Existing law provides for the involuntary commitment and treatment of a person who is a danger to themselves or others or who is gravely disabled</a:t>
            </a:r>
          </a:p>
          <a:p>
            <a:r>
              <a:rPr lang="en-US" sz="2200" kern="100" dirty="0">
                <a:effectLst/>
                <a:ea typeface="Calibri" panose="020F0502020204030204" pitchFamily="34" charset="0"/>
                <a:cs typeface="Times New Roman" panose="02020603050405020304" pitchFamily="18" charset="0"/>
              </a:rPr>
              <a:t> “gravely disabled” as either </a:t>
            </a:r>
          </a:p>
          <a:p>
            <a:pPr lvl="1"/>
            <a:r>
              <a:rPr lang="en-US" sz="2200" kern="100" dirty="0">
                <a:effectLst/>
                <a:ea typeface="Calibri" panose="020F0502020204030204" pitchFamily="34" charset="0"/>
                <a:cs typeface="Times New Roman" panose="02020603050405020304" pitchFamily="18" charset="0"/>
              </a:rPr>
              <a:t>a condition in which a person, because of a mental health disorder, is unable to provide for their basic personal needs for food, clothing, or shelter</a:t>
            </a:r>
          </a:p>
          <a:p>
            <a:pPr marL="457200" lvl="1" indent="0">
              <a:buNone/>
            </a:pPr>
            <a:endParaRPr lang="en-US" sz="2400" kern="100" dirty="0">
              <a:effectLst/>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372294070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524E04-D2DA-A586-A8DE-B1D9ECAA4D2D}"/>
              </a:ext>
            </a:extLst>
          </p:cNvPr>
          <p:cNvSpPr>
            <a:spLocks noGrp="1"/>
          </p:cNvSpPr>
          <p:nvPr>
            <p:ph type="title"/>
          </p:nvPr>
        </p:nvSpPr>
        <p:spPr>
          <a:xfrm>
            <a:off x="823378" y="327273"/>
            <a:ext cx="8211493" cy="1157495"/>
          </a:xfrm>
        </p:spPr>
        <p:txBody>
          <a:bodyPr>
            <a:normAutofit/>
          </a:bodyPr>
          <a:lstStyle/>
          <a:p>
            <a:pPr algn="ctr"/>
            <a:r>
              <a:rPr lang="en-US" sz="2800" b="1" dirty="0"/>
              <a:t>SB 43 - LPS Conservatorship</a:t>
            </a:r>
            <a:br>
              <a:rPr lang="en-US" sz="2800" b="1" dirty="0"/>
            </a:br>
            <a:r>
              <a:rPr lang="en-US" sz="2400" b="1" dirty="0"/>
              <a:t>Eff. January 1, 2024</a:t>
            </a:r>
            <a:endParaRPr lang="en-US" sz="2400" dirty="0"/>
          </a:p>
        </p:txBody>
      </p:sp>
      <p:sp>
        <p:nvSpPr>
          <p:cNvPr id="4" name="Content Placeholder 3">
            <a:extLst>
              <a:ext uri="{FF2B5EF4-FFF2-40B4-BE49-F238E27FC236}">
                <a16:creationId xmlns:a16="http://schemas.microsoft.com/office/drawing/2014/main" id="{4FE82DC5-3159-7163-E2B8-DCC31F385654}"/>
              </a:ext>
            </a:extLst>
          </p:cNvPr>
          <p:cNvSpPr>
            <a:spLocks noGrp="1"/>
          </p:cNvSpPr>
          <p:nvPr>
            <p:ph sz="half" idx="2"/>
          </p:nvPr>
        </p:nvSpPr>
        <p:spPr>
          <a:xfrm>
            <a:off x="760004" y="1837853"/>
            <a:ext cx="8946264" cy="5155400"/>
          </a:xfrm>
        </p:spPr>
        <p:txBody>
          <a:bodyPr>
            <a:noAutofit/>
          </a:bodyPr>
          <a:lstStyle/>
          <a:p>
            <a:r>
              <a:rPr lang="en-US" sz="2000" dirty="0">
                <a:effectLst/>
                <a:ea typeface="Calibri" panose="020F0502020204030204" pitchFamily="34" charset="0"/>
                <a:cs typeface="Times New Roman" panose="02020603050405020304" pitchFamily="18" charset="0"/>
              </a:rPr>
              <a:t>SB 43 expands the definition of “gravely disabled” to also include a condition in which a person, </a:t>
            </a:r>
          </a:p>
          <a:p>
            <a:pPr lvl="1"/>
            <a:r>
              <a:rPr lang="en-US" sz="2000" dirty="0">
                <a:effectLst/>
                <a:ea typeface="Calibri" panose="020F0502020204030204" pitchFamily="34" charset="0"/>
                <a:cs typeface="Times New Roman" panose="02020603050405020304" pitchFamily="18" charset="0"/>
              </a:rPr>
              <a:t>due to a mental health disorder or a substance use disorder, or both, is at substantial risk of or is currently experiencing serious harm to their physical or mental health</a:t>
            </a:r>
          </a:p>
          <a:p>
            <a:r>
              <a:rPr lang="en-US" sz="2000" dirty="0">
                <a:effectLst/>
                <a:ea typeface="Calibri" panose="020F0502020204030204" pitchFamily="34" charset="0"/>
                <a:cs typeface="Times New Roman" panose="02020603050405020304" pitchFamily="18" charset="0"/>
              </a:rPr>
              <a:t>serious harm: significant deterioration, debilitation, or illness due to a person’s failure to meet certain conditions, including, among other things, attend to needed personal or medical care and attend to self-protection or personal safety </a:t>
            </a:r>
            <a:endParaRPr lang="en-US" sz="2000" dirty="0"/>
          </a:p>
        </p:txBody>
      </p:sp>
    </p:spTree>
    <p:extLst>
      <p:ext uri="{BB962C8B-B14F-4D97-AF65-F5344CB8AC3E}">
        <p14:creationId xmlns:p14="http://schemas.microsoft.com/office/powerpoint/2010/main" val="348521829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alpha val="89000"/>
          </a:schemeClr>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118EF92-EDC1-CAB4-54A7-C28D683A1B30}"/>
              </a:ext>
            </a:extLst>
          </p:cNvPr>
          <p:cNvSpPr txBox="1"/>
          <p:nvPr/>
        </p:nvSpPr>
        <p:spPr>
          <a:xfrm>
            <a:off x="1602464" y="2228671"/>
            <a:ext cx="6853474"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prstClr val="white"/>
                </a:solidFill>
                <a:effectLst/>
                <a:uLnTx/>
                <a:uFillTx/>
                <a:latin typeface="Trebuchet MS" panose="020B0603020202020204"/>
                <a:ea typeface="+mn-ea"/>
                <a:cs typeface="+mn-cs"/>
              </a:rPr>
              <a:t>Evidence</a:t>
            </a:r>
          </a:p>
        </p:txBody>
      </p:sp>
    </p:spTree>
    <p:extLst>
      <p:ext uri="{BB962C8B-B14F-4D97-AF65-F5344CB8AC3E}">
        <p14:creationId xmlns:p14="http://schemas.microsoft.com/office/powerpoint/2010/main" val="73746488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5D5F23-F8C5-513F-CF2D-EAA97CCDBD25}"/>
              </a:ext>
            </a:extLst>
          </p:cNvPr>
          <p:cNvSpPr>
            <a:spLocks noGrp="1"/>
          </p:cNvSpPr>
          <p:nvPr>
            <p:ph type="title"/>
          </p:nvPr>
        </p:nvSpPr>
        <p:spPr>
          <a:xfrm>
            <a:off x="434566" y="307817"/>
            <a:ext cx="8848489" cy="1233283"/>
          </a:xfrm>
        </p:spPr>
        <p:txBody>
          <a:bodyPr>
            <a:noAutofit/>
          </a:bodyPr>
          <a:lstStyle/>
          <a:p>
            <a:pPr algn="ctr"/>
            <a:r>
              <a:rPr lang="en-US" sz="2400" b="1" dirty="0"/>
              <a:t>Artist’s Creative Expression as Evidence in Criminal Cases  Evidence Code §352.2 </a:t>
            </a:r>
            <a:br>
              <a:rPr lang="en-US" sz="2400" b="1" dirty="0"/>
            </a:br>
            <a:r>
              <a:rPr lang="en-US" sz="2000" b="1" dirty="0"/>
              <a:t>Eff. January 1, 2023 </a:t>
            </a:r>
          </a:p>
        </p:txBody>
      </p:sp>
      <p:sp>
        <p:nvSpPr>
          <p:cNvPr id="3" name="Content Placeholder 2">
            <a:extLst>
              <a:ext uri="{FF2B5EF4-FFF2-40B4-BE49-F238E27FC236}">
                <a16:creationId xmlns:a16="http://schemas.microsoft.com/office/drawing/2014/main" id="{A7EAAC7A-F5F5-E139-5B7E-3024C59834F3}"/>
              </a:ext>
            </a:extLst>
          </p:cNvPr>
          <p:cNvSpPr>
            <a:spLocks noGrp="1"/>
          </p:cNvSpPr>
          <p:nvPr>
            <p:ph sz="half" idx="1"/>
          </p:nvPr>
        </p:nvSpPr>
        <p:spPr>
          <a:xfrm>
            <a:off x="363715" y="1456845"/>
            <a:ext cx="8919340" cy="5093337"/>
          </a:xfrm>
        </p:spPr>
        <p:txBody>
          <a:bodyPr>
            <a:normAutofit/>
          </a:bodyPr>
          <a:lstStyle/>
          <a:p>
            <a:r>
              <a:rPr lang="en-US" dirty="0"/>
              <a:t>Creative expression </a:t>
            </a:r>
          </a:p>
          <a:p>
            <a:pPr lvl="1"/>
            <a:r>
              <a:rPr lang="en-US" dirty="0"/>
              <a:t> the expression or application of creativity or imagination in the production or arrangement of forms, sounds, words, movements, or symbols, including, but not limited to, music, dance, performance art, visual art, poetry, literature, film, and other such objects or media.</a:t>
            </a:r>
          </a:p>
          <a:p>
            <a:r>
              <a:rPr lang="en-US" dirty="0"/>
              <a:t>Admissibility must be heard in limine</a:t>
            </a:r>
          </a:p>
          <a:p>
            <a:r>
              <a:rPr lang="en-US" dirty="0"/>
              <a:t>Factors the Court must consider in balancing the probative value against the substantial danger of prejudice under </a:t>
            </a:r>
            <a:r>
              <a:rPr lang="en-US" sz="1800" dirty="0"/>
              <a:t>§</a:t>
            </a:r>
            <a:r>
              <a:rPr lang="en-US" dirty="0"/>
              <a:t>352	</a:t>
            </a:r>
          </a:p>
          <a:p>
            <a:pPr lvl="1"/>
            <a:r>
              <a:rPr lang="en-US" dirty="0"/>
              <a:t> the probative value of such expression for its literal truth or as a truthful narrative is minimal unless that expression is created near in time to the charged crime or crimes, bears a sufficient level of similarity to the charged crime or crimes, or includes factual detail not otherwise publicly available</a:t>
            </a:r>
          </a:p>
          <a:p>
            <a:pPr lvl="1"/>
            <a:r>
              <a:rPr lang="en-US" dirty="0"/>
              <a:t>undue prejudice includes, but is not limited to, the possibility that the trier of fact will, in violation of Section 1101, treat the expression as evidence of the defendant's propensity for violence or general criminal disposition as well as the possibility that the evidence will explicitly or implicitly inject racial bias into the proceedings.</a:t>
            </a:r>
          </a:p>
        </p:txBody>
      </p:sp>
    </p:spTree>
    <p:extLst>
      <p:ext uri="{BB962C8B-B14F-4D97-AF65-F5344CB8AC3E}">
        <p14:creationId xmlns:p14="http://schemas.microsoft.com/office/powerpoint/2010/main" val="419211760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5D5F23-F8C5-513F-CF2D-EAA97CCDBD25}"/>
              </a:ext>
            </a:extLst>
          </p:cNvPr>
          <p:cNvSpPr>
            <a:spLocks noGrp="1"/>
          </p:cNvSpPr>
          <p:nvPr>
            <p:ph type="title"/>
          </p:nvPr>
        </p:nvSpPr>
        <p:spPr>
          <a:xfrm>
            <a:off x="686387" y="528119"/>
            <a:ext cx="8596668" cy="1320800"/>
          </a:xfrm>
        </p:spPr>
        <p:txBody>
          <a:bodyPr>
            <a:noAutofit/>
          </a:bodyPr>
          <a:lstStyle/>
          <a:p>
            <a:pPr algn="ctr"/>
            <a:r>
              <a:rPr lang="en-US" sz="2800" b="1" dirty="0"/>
              <a:t>Immigration Status</a:t>
            </a:r>
            <a:br>
              <a:rPr lang="en-US" sz="2800" b="1" dirty="0"/>
            </a:br>
            <a:r>
              <a:rPr lang="en-US" sz="2800" b="1" dirty="0"/>
              <a:t>Evidence Code §351.4</a:t>
            </a:r>
            <a:br>
              <a:rPr lang="en-US" sz="2400" b="1" dirty="0"/>
            </a:br>
            <a:r>
              <a:rPr lang="en-US" sz="2400" b="1" dirty="0"/>
              <a:t>Eff. August 22, 2022</a:t>
            </a:r>
          </a:p>
        </p:txBody>
      </p:sp>
      <p:sp>
        <p:nvSpPr>
          <p:cNvPr id="3" name="Content Placeholder 2">
            <a:extLst>
              <a:ext uri="{FF2B5EF4-FFF2-40B4-BE49-F238E27FC236}">
                <a16:creationId xmlns:a16="http://schemas.microsoft.com/office/drawing/2014/main" id="{A7EAAC7A-F5F5-E139-5B7E-3024C59834F3}"/>
              </a:ext>
            </a:extLst>
          </p:cNvPr>
          <p:cNvSpPr>
            <a:spLocks noGrp="1"/>
          </p:cNvSpPr>
          <p:nvPr>
            <p:ph sz="half" idx="1"/>
          </p:nvPr>
        </p:nvSpPr>
        <p:spPr>
          <a:xfrm>
            <a:off x="1023271" y="2134503"/>
            <a:ext cx="8596668" cy="4195378"/>
          </a:xfrm>
        </p:spPr>
        <p:txBody>
          <a:bodyPr>
            <a:normAutofit/>
          </a:bodyPr>
          <a:lstStyle/>
          <a:p>
            <a:r>
              <a:rPr lang="en-US" sz="2000" dirty="0"/>
              <a:t>Prohibits the disclosure of immigration information in open court</a:t>
            </a:r>
          </a:p>
          <a:p>
            <a:r>
              <a:rPr lang="en-US" sz="2000" dirty="0"/>
              <a:t>Requires a determination that the evidence is admissible in an in-camera hearing requested by the party seeking disclosure of the person’s immigration status </a:t>
            </a:r>
          </a:p>
        </p:txBody>
      </p:sp>
    </p:spTree>
    <p:extLst>
      <p:ext uri="{BB962C8B-B14F-4D97-AF65-F5344CB8AC3E}">
        <p14:creationId xmlns:p14="http://schemas.microsoft.com/office/powerpoint/2010/main" val="258233863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alpha val="89000"/>
          </a:schemeClr>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118EF92-EDC1-CAB4-54A7-C28D683A1B30}"/>
              </a:ext>
            </a:extLst>
          </p:cNvPr>
          <p:cNvSpPr txBox="1"/>
          <p:nvPr/>
        </p:nvSpPr>
        <p:spPr>
          <a:xfrm>
            <a:off x="1602464" y="2228671"/>
            <a:ext cx="6853474"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prstClr val="white"/>
                </a:solidFill>
                <a:effectLst/>
                <a:uLnTx/>
                <a:uFillTx/>
                <a:latin typeface="Trebuchet MS" panose="020B0603020202020204"/>
                <a:ea typeface="+mn-ea"/>
                <a:cs typeface="+mn-cs"/>
              </a:rPr>
              <a:t>Sentencing </a:t>
            </a:r>
          </a:p>
        </p:txBody>
      </p:sp>
    </p:spTree>
    <p:extLst>
      <p:ext uri="{BB962C8B-B14F-4D97-AF65-F5344CB8AC3E}">
        <p14:creationId xmlns:p14="http://schemas.microsoft.com/office/powerpoint/2010/main" val="147247998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524E04-D2DA-A586-A8DE-B1D9ECAA4D2D}"/>
              </a:ext>
            </a:extLst>
          </p:cNvPr>
          <p:cNvSpPr>
            <a:spLocks noGrp="1"/>
          </p:cNvSpPr>
          <p:nvPr>
            <p:ph type="title"/>
          </p:nvPr>
        </p:nvSpPr>
        <p:spPr>
          <a:xfrm>
            <a:off x="677334" y="609600"/>
            <a:ext cx="8539094" cy="992863"/>
          </a:xfrm>
        </p:spPr>
        <p:txBody>
          <a:bodyPr>
            <a:normAutofit/>
          </a:bodyPr>
          <a:lstStyle/>
          <a:p>
            <a:pPr algn="ctr"/>
            <a:r>
              <a:rPr lang="en-US" sz="2800" b="1" dirty="0"/>
              <a:t>Selected Changes to California Sentencing Laws Effective 2022</a:t>
            </a:r>
          </a:p>
        </p:txBody>
      </p:sp>
      <p:sp>
        <p:nvSpPr>
          <p:cNvPr id="3" name="Content Placeholder 2">
            <a:extLst>
              <a:ext uri="{FF2B5EF4-FFF2-40B4-BE49-F238E27FC236}">
                <a16:creationId xmlns:a16="http://schemas.microsoft.com/office/drawing/2014/main" id="{506EBA2E-8686-01E3-F5D3-A1D230FB3120}"/>
              </a:ext>
            </a:extLst>
          </p:cNvPr>
          <p:cNvSpPr>
            <a:spLocks noGrp="1"/>
          </p:cNvSpPr>
          <p:nvPr>
            <p:ph sz="half" idx="1"/>
          </p:nvPr>
        </p:nvSpPr>
        <p:spPr>
          <a:xfrm>
            <a:off x="327739" y="1698160"/>
            <a:ext cx="2017110" cy="3888066"/>
          </a:xfrm>
        </p:spPr>
        <p:txBody>
          <a:bodyPr>
            <a:normAutofit lnSpcReduction="10000"/>
          </a:bodyPr>
          <a:lstStyle/>
          <a:p>
            <a:r>
              <a:rPr lang="en-US" dirty="0"/>
              <a:t>Penal Code </a:t>
            </a:r>
            <a:r>
              <a:rPr kumimoji="0" lang="en-US" sz="18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 1170 	and 1170.1</a:t>
            </a:r>
            <a:r>
              <a:rPr lang="en-US" dirty="0"/>
              <a:t> </a:t>
            </a:r>
          </a:p>
        </p:txBody>
      </p:sp>
      <p:sp>
        <p:nvSpPr>
          <p:cNvPr id="4" name="Content Placeholder 3">
            <a:extLst>
              <a:ext uri="{FF2B5EF4-FFF2-40B4-BE49-F238E27FC236}">
                <a16:creationId xmlns:a16="http://schemas.microsoft.com/office/drawing/2014/main" id="{4FE82DC5-3159-7163-E2B8-DCC31F385654}"/>
              </a:ext>
            </a:extLst>
          </p:cNvPr>
          <p:cNvSpPr>
            <a:spLocks noGrp="1"/>
          </p:cNvSpPr>
          <p:nvPr>
            <p:ph sz="half" idx="2"/>
          </p:nvPr>
        </p:nvSpPr>
        <p:spPr>
          <a:xfrm>
            <a:off x="2344849" y="1698160"/>
            <a:ext cx="6705600" cy="4613615"/>
          </a:xfrm>
        </p:spPr>
        <p:txBody>
          <a:bodyPr>
            <a:normAutofit lnSpcReduction="10000"/>
          </a:bodyPr>
          <a:lstStyle/>
          <a:p>
            <a:pPr>
              <a:buFont typeface="Wingdings" panose="05000000000000000000" pitchFamily="2" charset="2"/>
              <a:buChar char="v"/>
            </a:pPr>
            <a:r>
              <a:rPr lang="en-US" dirty="0"/>
              <a:t>Middle term unless circumstances in aggravation justifying the imposition of upper term	</a:t>
            </a:r>
          </a:p>
          <a:p>
            <a:pPr lvl="1">
              <a:buFont typeface="Wingdings" panose="05000000000000000000" pitchFamily="2" charset="2"/>
              <a:buChar char="v"/>
            </a:pPr>
            <a:r>
              <a:rPr lang="en-US" dirty="0"/>
              <a:t>Facts underlying aggravating circumstances stipulated to by the defendant or found true beyond a reasonable doubt at trial</a:t>
            </a:r>
          </a:p>
          <a:p>
            <a:pPr>
              <a:buFont typeface="Wingdings" panose="05000000000000000000" pitchFamily="2" charset="2"/>
              <a:buChar char="v"/>
            </a:pPr>
            <a:r>
              <a:rPr lang="en-US" dirty="0"/>
              <a:t>Lower term required unless aggravating circumstances outweigh the mitigating ones that imposition of lower term contrary to interests of justice if contributing factor to offense:</a:t>
            </a:r>
          </a:p>
          <a:p>
            <a:pPr lvl="1">
              <a:buFont typeface="Wingdings" panose="05000000000000000000" pitchFamily="2" charset="2"/>
              <a:buChar char="v"/>
            </a:pPr>
            <a:r>
              <a:rPr lang="en-US" dirty="0"/>
              <a:t>Psychological, physical or childhood trauma</a:t>
            </a:r>
          </a:p>
          <a:p>
            <a:pPr lvl="1">
              <a:buFont typeface="Wingdings" panose="05000000000000000000" pitchFamily="2" charset="2"/>
              <a:buChar char="v"/>
            </a:pPr>
            <a:r>
              <a:rPr lang="en-US" dirty="0"/>
              <a:t>Youth (under 26)</a:t>
            </a:r>
          </a:p>
          <a:p>
            <a:pPr lvl="1">
              <a:buFont typeface="Wingdings" panose="05000000000000000000" pitchFamily="2" charset="2"/>
              <a:buChar char="v"/>
            </a:pPr>
            <a:r>
              <a:rPr lang="en-US" dirty="0"/>
              <a:t>Victim of intimate partner violence or human trafficking</a:t>
            </a:r>
          </a:p>
          <a:p>
            <a:pPr>
              <a:buFont typeface="Wingdings" panose="05000000000000000000" pitchFamily="2" charset="2"/>
              <a:buChar char="v"/>
            </a:pPr>
            <a:r>
              <a:rPr lang="en-US" dirty="0"/>
              <a:t>Enhancement served as required by the underlying offense</a:t>
            </a:r>
          </a:p>
          <a:p>
            <a:pPr>
              <a:buFont typeface="Wingdings" panose="05000000000000000000" pitchFamily="2" charset="2"/>
              <a:buChar char="v"/>
            </a:pPr>
            <a:r>
              <a:rPr lang="en-US" i="1" dirty="0"/>
              <a:t>People v. Salazar, </a:t>
            </a:r>
            <a:r>
              <a:rPr lang="en-US" dirty="0"/>
              <a:t>California Supreme Court, November 20, 2023</a:t>
            </a:r>
            <a:endParaRPr lang="en-US" i="1" dirty="0"/>
          </a:p>
        </p:txBody>
      </p:sp>
    </p:spTree>
    <p:extLst>
      <p:ext uri="{BB962C8B-B14F-4D97-AF65-F5344CB8AC3E}">
        <p14:creationId xmlns:p14="http://schemas.microsoft.com/office/powerpoint/2010/main" val="114870293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524E04-D2DA-A586-A8DE-B1D9ECAA4D2D}"/>
              </a:ext>
            </a:extLst>
          </p:cNvPr>
          <p:cNvSpPr>
            <a:spLocks noGrp="1"/>
          </p:cNvSpPr>
          <p:nvPr>
            <p:ph type="title"/>
          </p:nvPr>
        </p:nvSpPr>
        <p:spPr>
          <a:xfrm>
            <a:off x="677334" y="609600"/>
            <a:ext cx="8530834" cy="930442"/>
          </a:xfrm>
        </p:spPr>
        <p:txBody>
          <a:bodyPr>
            <a:noAutofit/>
          </a:bodyPr>
          <a:lstStyle/>
          <a:p>
            <a:pPr algn="ctr"/>
            <a:r>
              <a:rPr lang="en-US" sz="2800" b="1" dirty="0"/>
              <a:t>Selected Changes to California Sentencing Laws Effective 2022</a:t>
            </a:r>
          </a:p>
        </p:txBody>
      </p:sp>
      <p:sp>
        <p:nvSpPr>
          <p:cNvPr id="3" name="Content Placeholder 2">
            <a:extLst>
              <a:ext uri="{FF2B5EF4-FFF2-40B4-BE49-F238E27FC236}">
                <a16:creationId xmlns:a16="http://schemas.microsoft.com/office/drawing/2014/main" id="{506EBA2E-8686-01E3-F5D3-A1D230FB3120}"/>
              </a:ext>
            </a:extLst>
          </p:cNvPr>
          <p:cNvSpPr>
            <a:spLocks noGrp="1"/>
          </p:cNvSpPr>
          <p:nvPr>
            <p:ph sz="half" idx="1"/>
          </p:nvPr>
        </p:nvSpPr>
        <p:spPr>
          <a:xfrm>
            <a:off x="532955" y="2026652"/>
            <a:ext cx="2515045" cy="3859635"/>
          </a:xfrm>
        </p:spPr>
        <p:txBody>
          <a:bodyPr>
            <a:normAutofit/>
          </a:bodyPr>
          <a:lstStyle/>
          <a:p>
            <a:r>
              <a:rPr lang="en-US" sz="2000" dirty="0"/>
              <a:t>Penal Code </a:t>
            </a:r>
            <a:r>
              <a:rPr kumimoji="0" lang="en-US" sz="20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a:t>
            </a:r>
            <a:r>
              <a:rPr lang="en-US" sz="2000" dirty="0">
                <a:solidFill>
                  <a:prstClr val="black">
                    <a:lumMod val="75000"/>
                    <a:lumOff val="25000"/>
                  </a:prstClr>
                </a:solidFill>
                <a:latin typeface="Trebuchet MS" panose="020B0603020202020204"/>
              </a:rPr>
              <a:t>1385</a:t>
            </a:r>
            <a:endParaRPr lang="en-US" sz="2000" dirty="0"/>
          </a:p>
        </p:txBody>
      </p:sp>
      <p:sp>
        <p:nvSpPr>
          <p:cNvPr id="4" name="Content Placeholder 3">
            <a:extLst>
              <a:ext uri="{FF2B5EF4-FFF2-40B4-BE49-F238E27FC236}">
                <a16:creationId xmlns:a16="http://schemas.microsoft.com/office/drawing/2014/main" id="{4FE82DC5-3159-7163-E2B8-DCC31F385654}"/>
              </a:ext>
            </a:extLst>
          </p:cNvPr>
          <p:cNvSpPr>
            <a:spLocks noGrp="1"/>
          </p:cNvSpPr>
          <p:nvPr>
            <p:ph sz="half" idx="2"/>
          </p:nvPr>
        </p:nvSpPr>
        <p:spPr>
          <a:xfrm>
            <a:off x="3160295" y="2026652"/>
            <a:ext cx="6705600" cy="4613615"/>
          </a:xfrm>
        </p:spPr>
        <p:txBody>
          <a:bodyPr>
            <a:normAutofit/>
          </a:bodyPr>
          <a:lstStyle/>
          <a:p>
            <a:pPr>
              <a:buFont typeface="Wingdings" panose="05000000000000000000" pitchFamily="2" charset="2"/>
              <a:buChar char="v"/>
            </a:pPr>
            <a:r>
              <a:rPr lang="en-US" sz="2000" dirty="0"/>
              <a:t>Authority to strike or dismiss an enhancement or strike the additional punishment</a:t>
            </a:r>
          </a:p>
          <a:p>
            <a:pPr>
              <a:buFont typeface="Wingdings" panose="05000000000000000000" pitchFamily="2" charset="2"/>
              <a:buChar char="v"/>
            </a:pPr>
            <a:r>
              <a:rPr lang="en-US" sz="2000" dirty="0"/>
              <a:t>The court shall dismiss an enhancement if in furtherance of justice </a:t>
            </a:r>
          </a:p>
          <a:p>
            <a:pPr lvl="1">
              <a:buFont typeface="Wingdings" panose="05000000000000000000" pitchFamily="2" charset="2"/>
              <a:buChar char="v"/>
            </a:pPr>
            <a:r>
              <a:rPr lang="en-US" sz="2000" dirty="0"/>
              <a:t>Must consider and afford great weight to evidence of specified mitigating circumstances</a:t>
            </a:r>
          </a:p>
          <a:p>
            <a:pPr lvl="1">
              <a:buFont typeface="Wingdings" panose="05000000000000000000" pitchFamily="2" charset="2"/>
              <a:buChar char="v"/>
            </a:pPr>
            <a:r>
              <a:rPr lang="en-US" sz="2000" dirty="0"/>
              <a:t>Presence or one or more weigh greatly in favor of dismissal unless would endanger public safety (likely that dismissal would result in physical injury or other serious danger to others)</a:t>
            </a:r>
          </a:p>
          <a:p>
            <a:pPr>
              <a:buFont typeface="Wingdings" panose="05000000000000000000" pitchFamily="2" charset="2"/>
              <a:buChar char="v"/>
            </a:pPr>
            <a:endParaRPr lang="en-US" sz="2000" dirty="0"/>
          </a:p>
          <a:p>
            <a:pPr>
              <a:buFont typeface="Wingdings" panose="05000000000000000000" pitchFamily="2" charset="2"/>
              <a:buChar char="v"/>
            </a:pPr>
            <a:endParaRPr lang="en-US" dirty="0"/>
          </a:p>
        </p:txBody>
      </p:sp>
    </p:spTree>
    <p:extLst>
      <p:ext uri="{BB962C8B-B14F-4D97-AF65-F5344CB8AC3E}">
        <p14:creationId xmlns:p14="http://schemas.microsoft.com/office/powerpoint/2010/main" val="144221019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524E04-D2DA-A586-A8DE-B1D9ECAA4D2D}"/>
              </a:ext>
            </a:extLst>
          </p:cNvPr>
          <p:cNvSpPr>
            <a:spLocks noGrp="1"/>
          </p:cNvSpPr>
          <p:nvPr>
            <p:ph type="title"/>
          </p:nvPr>
        </p:nvSpPr>
        <p:spPr>
          <a:xfrm>
            <a:off x="677334" y="609600"/>
            <a:ext cx="8421399" cy="1038131"/>
          </a:xfrm>
        </p:spPr>
        <p:txBody>
          <a:bodyPr>
            <a:normAutofit/>
          </a:bodyPr>
          <a:lstStyle/>
          <a:p>
            <a:pPr algn="ctr"/>
            <a:r>
              <a:rPr lang="en-US" sz="2800" b="1" dirty="0"/>
              <a:t>Selected Changes to California Sentencing Laws Effective 2022</a:t>
            </a:r>
          </a:p>
        </p:txBody>
      </p:sp>
      <p:sp>
        <p:nvSpPr>
          <p:cNvPr id="3" name="Content Placeholder 2">
            <a:extLst>
              <a:ext uri="{FF2B5EF4-FFF2-40B4-BE49-F238E27FC236}">
                <a16:creationId xmlns:a16="http://schemas.microsoft.com/office/drawing/2014/main" id="{506EBA2E-8686-01E3-F5D3-A1D230FB3120}"/>
              </a:ext>
            </a:extLst>
          </p:cNvPr>
          <p:cNvSpPr>
            <a:spLocks noGrp="1"/>
          </p:cNvSpPr>
          <p:nvPr>
            <p:ph sz="half" idx="1"/>
          </p:nvPr>
        </p:nvSpPr>
        <p:spPr>
          <a:xfrm>
            <a:off x="548997" y="1802063"/>
            <a:ext cx="2515045" cy="3859635"/>
          </a:xfrm>
        </p:spPr>
        <p:txBody>
          <a:bodyPr>
            <a:normAutofit/>
          </a:bodyPr>
          <a:lstStyle/>
          <a:p>
            <a:r>
              <a:rPr lang="en-US" sz="2000" dirty="0"/>
              <a:t>Penal Code </a:t>
            </a:r>
            <a:r>
              <a:rPr kumimoji="0" lang="en-US" sz="20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a:t>
            </a:r>
            <a:r>
              <a:rPr lang="en-US" sz="2000" dirty="0">
                <a:solidFill>
                  <a:prstClr val="black">
                    <a:lumMod val="75000"/>
                    <a:lumOff val="25000"/>
                  </a:prstClr>
                </a:solidFill>
                <a:latin typeface="Trebuchet MS" panose="020B0603020202020204"/>
              </a:rPr>
              <a:t>1385</a:t>
            </a:r>
            <a:endParaRPr lang="en-US" sz="2000" dirty="0"/>
          </a:p>
        </p:txBody>
      </p:sp>
      <p:sp>
        <p:nvSpPr>
          <p:cNvPr id="4" name="Content Placeholder 3">
            <a:extLst>
              <a:ext uri="{FF2B5EF4-FFF2-40B4-BE49-F238E27FC236}">
                <a16:creationId xmlns:a16="http://schemas.microsoft.com/office/drawing/2014/main" id="{4FE82DC5-3159-7163-E2B8-DCC31F385654}"/>
              </a:ext>
            </a:extLst>
          </p:cNvPr>
          <p:cNvSpPr>
            <a:spLocks noGrp="1"/>
          </p:cNvSpPr>
          <p:nvPr>
            <p:ph sz="half" idx="2"/>
          </p:nvPr>
        </p:nvSpPr>
        <p:spPr>
          <a:xfrm>
            <a:off x="3192379" y="1802063"/>
            <a:ext cx="6705600" cy="4613615"/>
          </a:xfrm>
        </p:spPr>
        <p:txBody>
          <a:bodyPr>
            <a:normAutofit/>
          </a:bodyPr>
          <a:lstStyle/>
          <a:p>
            <a:pPr>
              <a:buFont typeface="Wingdings" panose="05000000000000000000" pitchFamily="2" charset="2"/>
              <a:buChar char="v"/>
            </a:pPr>
            <a:r>
              <a:rPr lang="en-US" sz="2000" dirty="0"/>
              <a:t>Mitigating circumstances</a:t>
            </a:r>
          </a:p>
          <a:p>
            <a:pPr lvl="1">
              <a:buFont typeface="Wingdings" panose="05000000000000000000" pitchFamily="2" charset="2"/>
              <a:buChar char="v"/>
            </a:pPr>
            <a:r>
              <a:rPr lang="en-US" sz="2000" dirty="0"/>
              <a:t>Discriminatory racial impact</a:t>
            </a:r>
          </a:p>
          <a:p>
            <a:pPr lvl="1">
              <a:buFont typeface="Wingdings" panose="05000000000000000000" pitchFamily="2" charset="2"/>
              <a:buChar char="v"/>
            </a:pPr>
            <a:r>
              <a:rPr lang="en-US" sz="2000" dirty="0"/>
              <a:t>mental illness,</a:t>
            </a:r>
          </a:p>
          <a:p>
            <a:pPr lvl="1">
              <a:buFont typeface="Wingdings" panose="05000000000000000000" pitchFamily="2" charset="2"/>
              <a:buChar char="v"/>
            </a:pPr>
            <a:r>
              <a:rPr lang="en-US" sz="2000" dirty="0"/>
              <a:t>prior victimization or childhood trauma</a:t>
            </a:r>
          </a:p>
          <a:p>
            <a:pPr lvl="1">
              <a:buFont typeface="Wingdings" panose="05000000000000000000" pitchFamily="2" charset="2"/>
              <a:buChar char="v"/>
            </a:pPr>
            <a:r>
              <a:rPr lang="en-US" sz="2000" dirty="0"/>
              <a:t>not a violent felony</a:t>
            </a:r>
          </a:p>
          <a:p>
            <a:pPr lvl="1">
              <a:buFont typeface="Wingdings" panose="05000000000000000000" pitchFamily="2" charset="2"/>
              <a:buChar char="v"/>
            </a:pPr>
            <a:r>
              <a:rPr lang="en-US" sz="2000" dirty="0"/>
              <a:t>juvenile status, 5 years or older, firearm inoperable or unloaded</a:t>
            </a:r>
          </a:p>
          <a:p>
            <a:pPr lvl="1">
              <a:buFont typeface="Wingdings" panose="05000000000000000000" pitchFamily="2" charset="2"/>
              <a:buChar char="v"/>
            </a:pPr>
            <a:r>
              <a:rPr lang="en-US" sz="2000" dirty="0"/>
              <a:t>Enhancement shall be dismissed if would result in sentence of over 20 years</a:t>
            </a:r>
          </a:p>
          <a:p>
            <a:pPr>
              <a:buFont typeface="Wingdings" panose="05000000000000000000" pitchFamily="2" charset="2"/>
              <a:buChar char="v"/>
            </a:pPr>
            <a:endParaRPr lang="en-US" dirty="0"/>
          </a:p>
        </p:txBody>
      </p:sp>
    </p:spTree>
    <p:extLst>
      <p:ext uri="{BB962C8B-B14F-4D97-AF65-F5344CB8AC3E}">
        <p14:creationId xmlns:p14="http://schemas.microsoft.com/office/powerpoint/2010/main" val="37636276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962559A-4F9D-74DE-4B11-8EBA3FE01C4A}"/>
              </a:ext>
            </a:extLst>
          </p:cNvPr>
          <p:cNvSpPr>
            <a:spLocks noGrp="1"/>
          </p:cNvSpPr>
          <p:nvPr>
            <p:ph type="title"/>
          </p:nvPr>
        </p:nvSpPr>
        <p:spPr>
          <a:xfrm>
            <a:off x="686834" y="1153572"/>
            <a:ext cx="3200400" cy="4461163"/>
          </a:xfrm>
        </p:spPr>
        <p:txBody>
          <a:bodyPr>
            <a:normAutofit/>
          </a:bodyPr>
          <a:lstStyle/>
          <a:p>
            <a:r>
              <a:rPr lang="en-US" sz="4100">
                <a:solidFill>
                  <a:srgbClr val="FFFFFF"/>
                </a:solidFill>
              </a:rPr>
              <a:t>ATTORNEYS FEES/CIVILITY</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59AB377F-241A-2941-BF0E-ADA36636CDE5}"/>
              </a:ext>
            </a:extLst>
          </p:cNvPr>
          <p:cNvSpPr>
            <a:spLocks noGrp="1"/>
          </p:cNvSpPr>
          <p:nvPr>
            <p:ph idx="1"/>
          </p:nvPr>
        </p:nvSpPr>
        <p:spPr>
          <a:xfrm>
            <a:off x="4447308" y="591344"/>
            <a:ext cx="6906491" cy="5585619"/>
          </a:xfrm>
        </p:spPr>
        <p:txBody>
          <a:bodyPr anchor="ctr">
            <a:normAutofit/>
          </a:bodyPr>
          <a:lstStyle/>
          <a:p>
            <a:pPr marL="0" marR="0" indent="0">
              <a:spcBef>
                <a:spcPts val="0"/>
              </a:spcBef>
              <a:spcAft>
                <a:spcPts val="800"/>
              </a:spcAft>
              <a:buNone/>
            </a:pPr>
            <a:r>
              <a:rPr lang="en-US" sz="1800" b="1" i="1" kern="100" dirty="0" err="1">
                <a:effectLst/>
                <a:latin typeface="Calibri" panose="020F0502020204030204" pitchFamily="34" charset="0"/>
                <a:ea typeface="Calibri" panose="020F0502020204030204" pitchFamily="34" charset="0"/>
                <a:cs typeface="Times New Roman" panose="02020603050405020304" pitchFamily="18" charset="0"/>
              </a:rPr>
              <a:t>Snoeck</a:t>
            </a:r>
            <a:r>
              <a:rPr lang="en-US" sz="1800" b="1" i="1" kern="100" dirty="0">
                <a:effectLst/>
                <a:latin typeface="Calibri" panose="020F0502020204030204" pitchFamily="34" charset="0"/>
                <a:ea typeface="Calibri" panose="020F0502020204030204" pitchFamily="34" charset="0"/>
                <a:cs typeface="Times New Roman" panose="02020603050405020304" pitchFamily="18" charset="0"/>
              </a:rPr>
              <a:t> v. </a:t>
            </a:r>
            <a:r>
              <a:rPr lang="en-US" sz="1800" b="1" i="1" kern="100" dirty="0" err="1">
                <a:effectLst/>
                <a:latin typeface="Calibri" panose="020F0502020204030204" pitchFamily="34" charset="0"/>
                <a:ea typeface="Calibri" panose="020F0502020204030204" pitchFamily="34" charset="0"/>
                <a:cs typeface="Times New Roman" panose="02020603050405020304" pitchFamily="18" charset="0"/>
              </a:rPr>
              <a:t>ExakTime</a:t>
            </a:r>
            <a:r>
              <a:rPr lang="en-US" sz="1800" b="1" i="1" kern="100" dirty="0">
                <a:effectLst/>
                <a:latin typeface="Calibri" panose="020F0502020204030204" pitchFamily="34" charset="0"/>
                <a:ea typeface="Calibri" panose="020F0502020204030204" pitchFamily="34" charset="0"/>
                <a:cs typeface="Times New Roman" panose="02020603050405020304" pitchFamily="18" charset="0"/>
              </a:rPr>
              <a:t> Innovations</a:t>
            </a: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  2023 WL 7014096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After a verdict of $130,000 in an employment case was affirmed, plaintiff’s counsel sought an award of attorney’s fees of more than $2 million. </a:t>
            </a:r>
          </a:p>
          <a:p>
            <a:pPr marL="0" marR="0">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trial court awarded approximately $687,000 in fees, which was based upon a “revised lodestar” of approximately $1,145,000 but which also factored in a “negative multiplier” of .4 due to counsel’s persistent incivility towards opposing counsel and the court throughout the case.  </a:t>
            </a:r>
          </a:p>
          <a:p>
            <a:pPr marL="0" marR="0">
              <a:spcBef>
                <a:spcPts val="0"/>
              </a:spcBef>
              <a:spcAft>
                <a:spcPts val="800"/>
              </a:spcAft>
            </a:pPr>
            <a:r>
              <a:rPr lang="en-US" sz="1800" kern="100" dirty="0">
                <a:effectLst/>
                <a:ea typeface="Calibri" panose="020F0502020204030204" pitchFamily="34" charset="0"/>
                <a:cs typeface="Times New Roman" panose="02020603050405020304" pitchFamily="18" charset="0"/>
              </a:rPr>
              <a:t>The Court of Appeal affirmed. </a:t>
            </a:r>
          </a:p>
          <a:p>
            <a:pPr marL="0" marR="0">
              <a:spcBef>
                <a:spcPts val="0"/>
              </a:spcBef>
              <a:spcAft>
                <a:spcPts val="800"/>
              </a:spcAft>
            </a:pPr>
            <a:r>
              <a:rPr lang="en-US" sz="1800" b="0" i="0" dirty="0">
                <a:effectLst/>
              </a:rPr>
              <a:t>“Civility is not just a moral good. ‘Attorney skill is a traditional touchstone for deciding whether to adjust a lodestar. [Citation.] Civility is an aspect of skill.’ ” (Quoting </a:t>
            </a:r>
            <a:r>
              <a:rPr lang="en-US" sz="1800" b="0" i="1" strike="noStrike" dirty="0" err="1">
                <a:effectLst/>
                <a:hlinkClick r:id="rId3">
                  <a:extLst>
                    <a:ext uri="{A12FA001-AC4F-418D-AE19-62706E023703}">
                      <ahyp:hlinkClr xmlns:ahyp="http://schemas.microsoft.com/office/drawing/2018/hyperlinkcolor" val="tx"/>
                    </a:ext>
                  </a:extLst>
                </a:hlinkClick>
              </a:rPr>
              <a:t>Karton</a:t>
            </a:r>
            <a:r>
              <a:rPr lang="en-US" sz="1800" b="0" i="1" strike="noStrike" dirty="0">
                <a:effectLst/>
                <a:hlinkClick r:id="rId3">
                  <a:extLst>
                    <a:ext uri="{A12FA001-AC4F-418D-AE19-62706E023703}">
                      <ahyp:hlinkClr xmlns:ahyp="http://schemas.microsoft.com/office/drawing/2018/hyperlinkcolor" val="tx"/>
                    </a:ext>
                  </a:extLst>
                </a:hlinkClick>
              </a:rPr>
              <a:t>, supra</a:t>
            </a:r>
            <a:r>
              <a:rPr lang="en-US" sz="1800" b="0" i="0" strike="noStrike" dirty="0">
                <a:effectLst/>
                <a:hlinkClick r:id="rId3">
                  <a:extLst>
                    <a:ext uri="{A12FA001-AC4F-418D-AE19-62706E023703}">
                      <ahyp:hlinkClr xmlns:ahyp="http://schemas.microsoft.com/office/drawing/2018/hyperlinkcolor" val="tx"/>
                    </a:ext>
                  </a:extLst>
                </a:hlinkClick>
              </a:rPr>
              <a:t>, 61 Cal.App.5th at p. 747, 276 Cal.Rptr.3d 46</a:t>
            </a:r>
            <a:r>
              <a:rPr lang="en-US" sz="1800" b="0" i="0" dirty="0">
                <a:effectLst/>
              </a:rPr>
              <a:t>.) </a:t>
            </a:r>
            <a:r>
              <a:rPr lang="en-US" sz="1800" kern="100" dirty="0">
                <a:effectLst/>
                <a:ea typeface="Calibri" panose="020F0502020204030204" pitchFamily="34" charset="0"/>
                <a:cs typeface="Times New Roman" panose="02020603050405020304" pitchFamily="18" charset="0"/>
              </a:rPr>
              <a:t> </a:t>
            </a:r>
          </a:p>
          <a:p>
            <a:endParaRPr lang="en-US" dirty="0"/>
          </a:p>
        </p:txBody>
      </p:sp>
    </p:spTree>
    <p:extLst>
      <p:ext uri="{BB962C8B-B14F-4D97-AF65-F5344CB8AC3E}">
        <p14:creationId xmlns:p14="http://schemas.microsoft.com/office/powerpoint/2010/main" val="110001868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524E04-D2DA-A586-A8DE-B1D9ECAA4D2D}"/>
              </a:ext>
            </a:extLst>
          </p:cNvPr>
          <p:cNvSpPr>
            <a:spLocks noGrp="1"/>
          </p:cNvSpPr>
          <p:nvPr>
            <p:ph type="title"/>
          </p:nvPr>
        </p:nvSpPr>
        <p:spPr>
          <a:xfrm>
            <a:off x="669956" y="609600"/>
            <a:ext cx="8604046" cy="1138989"/>
          </a:xfrm>
        </p:spPr>
        <p:txBody>
          <a:bodyPr>
            <a:normAutofit/>
          </a:bodyPr>
          <a:lstStyle/>
          <a:p>
            <a:pPr algn="ctr"/>
            <a:r>
              <a:rPr lang="en-US" sz="2800" b="1" dirty="0"/>
              <a:t>Selected Changes to California Sentencing Laws Effective 2022</a:t>
            </a:r>
          </a:p>
        </p:txBody>
      </p:sp>
      <p:sp>
        <p:nvSpPr>
          <p:cNvPr id="3" name="Content Placeholder 2">
            <a:extLst>
              <a:ext uri="{FF2B5EF4-FFF2-40B4-BE49-F238E27FC236}">
                <a16:creationId xmlns:a16="http://schemas.microsoft.com/office/drawing/2014/main" id="{506EBA2E-8686-01E3-F5D3-A1D230FB3120}"/>
              </a:ext>
            </a:extLst>
          </p:cNvPr>
          <p:cNvSpPr>
            <a:spLocks noGrp="1"/>
          </p:cNvSpPr>
          <p:nvPr>
            <p:ph sz="half" idx="1"/>
          </p:nvPr>
        </p:nvSpPr>
        <p:spPr>
          <a:xfrm>
            <a:off x="548997" y="1802063"/>
            <a:ext cx="2515045" cy="3859635"/>
          </a:xfrm>
        </p:spPr>
        <p:txBody>
          <a:bodyPr>
            <a:normAutofit/>
          </a:bodyPr>
          <a:lstStyle/>
          <a:p>
            <a:r>
              <a:rPr lang="en-US" dirty="0"/>
              <a:t>Penal Code </a:t>
            </a:r>
            <a:r>
              <a:rPr kumimoji="0" lang="en-US" sz="18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a:t>
            </a:r>
            <a:r>
              <a:rPr lang="en-US" dirty="0">
                <a:solidFill>
                  <a:prstClr val="black">
                    <a:lumMod val="75000"/>
                    <a:lumOff val="25000"/>
                  </a:prstClr>
                </a:solidFill>
                <a:latin typeface="Trebuchet MS" panose="020B0603020202020204"/>
              </a:rPr>
              <a:t>1385</a:t>
            </a:r>
          </a:p>
          <a:p>
            <a:endParaRPr lang="en-US" dirty="0">
              <a:solidFill>
                <a:prstClr val="black">
                  <a:lumMod val="75000"/>
                  <a:lumOff val="25000"/>
                </a:prstClr>
              </a:solidFill>
              <a:latin typeface="Trebuchet MS" panose="020B0603020202020204"/>
            </a:endParaRPr>
          </a:p>
          <a:p>
            <a:pPr marL="0" indent="0">
              <a:buNone/>
            </a:pPr>
            <a:endParaRPr lang="en-US" dirty="0">
              <a:solidFill>
                <a:prstClr val="black">
                  <a:lumMod val="75000"/>
                  <a:lumOff val="25000"/>
                </a:prstClr>
              </a:solidFill>
              <a:latin typeface="Trebuchet MS" panose="020B0603020202020204"/>
            </a:endParaRPr>
          </a:p>
          <a:p>
            <a:pPr>
              <a:lnSpc>
                <a:spcPct val="150000"/>
              </a:lnSpc>
            </a:pPr>
            <a:endParaRPr lang="en-US" dirty="0">
              <a:solidFill>
                <a:prstClr val="black">
                  <a:lumMod val="75000"/>
                  <a:lumOff val="25000"/>
                </a:prstClr>
              </a:solidFill>
              <a:latin typeface="Trebuchet MS" panose="020B0603020202020204"/>
            </a:endParaRPr>
          </a:p>
          <a:p>
            <a:endParaRPr lang="en-US" dirty="0"/>
          </a:p>
          <a:p>
            <a:r>
              <a:rPr lang="en-US" dirty="0"/>
              <a:t>Penal Code </a:t>
            </a:r>
            <a:r>
              <a:rPr kumimoji="0" lang="en-US" sz="18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 654</a:t>
            </a:r>
          </a:p>
          <a:p>
            <a:endParaRPr kumimoji="0" lang="en-US" sz="18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endParaRPr>
          </a:p>
          <a:p>
            <a:r>
              <a:rPr lang="en-US" dirty="0"/>
              <a:t>Penal Code </a:t>
            </a:r>
            <a:r>
              <a:rPr kumimoji="0" lang="en-US" sz="18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§4019</a:t>
            </a:r>
          </a:p>
          <a:p>
            <a:endParaRPr lang="en-US" dirty="0"/>
          </a:p>
        </p:txBody>
      </p:sp>
      <p:sp>
        <p:nvSpPr>
          <p:cNvPr id="4" name="Content Placeholder 3">
            <a:extLst>
              <a:ext uri="{FF2B5EF4-FFF2-40B4-BE49-F238E27FC236}">
                <a16:creationId xmlns:a16="http://schemas.microsoft.com/office/drawing/2014/main" id="{4FE82DC5-3159-7163-E2B8-DCC31F385654}"/>
              </a:ext>
            </a:extLst>
          </p:cNvPr>
          <p:cNvSpPr>
            <a:spLocks noGrp="1"/>
          </p:cNvSpPr>
          <p:nvPr>
            <p:ph sz="half" idx="2"/>
          </p:nvPr>
        </p:nvSpPr>
        <p:spPr>
          <a:xfrm>
            <a:off x="3192379" y="1748589"/>
            <a:ext cx="6705600" cy="4613615"/>
          </a:xfrm>
        </p:spPr>
        <p:txBody>
          <a:bodyPr>
            <a:normAutofit/>
          </a:bodyPr>
          <a:lstStyle/>
          <a:p>
            <a:pPr>
              <a:buFont typeface="Wingdings" panose="05000000000000000000" pitchFamily="2" charset="2"/>
              <a:buChar char="v"/>
            </a:pPr>
            <a:r>
              <a:rPr lang="en-US" i="1" dirty="0"/>
              <a:t>In re J.P. </a:t>
            </a:r>
            <a:r>
              <a:rPr lang="en-US" dirty="0"/>
              <a:t>(2023) 94 Cal.App.5th 74:  court has the authority to dismiss not only the entire case but part thereof</a:t>
            </a:r>
          </a:p>
          <a:p>
            <a:pPr>
              <a:buFont typeface="Wingdings" panose="05000000000000000000" pitchFamily="2" charset="2"/>
              <a:buChar char="v"/>
            </a:pPr>
            <a:r>
              <a:rPr lang="en-US" i="1" dirty="0"/>
              <a:t>People v. Mendoza </a:t>
            </a:r>
            <a:r>
              <a:rPr lang="en-US" dirty="0"/>
              <a:t>(2023) 88 Cal.App.5th 287: the language “shall dismiss: enhancement unless the court finds that it would endanger public safety does not mandate dismissal of every enhancement that could result in a sentence of over 20 years</a:t>
            </a:r>
          </a:p>
          <a:p>
            <a:pPr>
              <a:buFont typeface="Wingdings" panose="05000000000000000000" pitchFamily="2" charset="2"/>
              <a:buChar char="v"/>
            </a:pPr>
            <a:r>
              <a:rPr lang="en-US" dirty="0"/>
              <a:t>Discretion to select the term of punishment for any crime not just the longest possible term </a:t>
            </a:r>
          </a:p>
          <a:p>
            <a:pPr>
              <a:buFont typeface="Wingdings" panose="05000000000000000000" pitchFamily="2" charset="2"/>
              <a:buChar char="v"/>
            </a:pPr>
            <a:r>
              <a:rPr lang="en-US" dirty="0"/>
              <a:t>Conduct credits to persons committed to facilities to restore trial competency</a:t>
            </a:r>
          </a:p>
          <a:p>
            <a:pPr>
              <a:buFont typeface="Wingdings" panose="05000000000000000000" pitchFamily="2" charset="2"/>
              <a:buChar char="v"/>
            </a:pPr>
            <a:endParaRPr lang="en-US" dirty="0"/>
          </a:p>
          <a:p>
            <a:pPr>
              <a:buFont typeface="Wingdings" panose="05000000000000000000" pitchFamily="2" charset="2"/>
              <a:buChar char="v"/>
            </a:pPr>
            <a:endParaRPr lang="en-US" dirty="0"/>
          </a:p>
        </p:txBody>
      </p:sp>
    </p:spTree>
    <p:extLst>
      <p:ext uri="{BB962C8B-B14F-4D97-AF65-F5344CB8AC3E}">
        <p14:creationId xmlns:p14="http://schemas.microsoft.com/office/powerpoint/2010/main" val="187011867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A49EC3-BC23-4415-36CE-511292C48A4F}"/>
              </a:ext>
            </a:extLst>
          </p:cNvPr>
          <p:cNvSpPr>
            <a:spLocks noGrp="1"/>
          </p:cNvSpPr>
          <p:nvPr>
            <p:ph type="title"/>
          </p:nvPr>
        </p:nvSpPr>
        <p:spPr>
          <a:xfrm>
            <a:off x="760491" y="700134"/>
            <a:ext cx="8323388" cy="838954"/>
          </a:xfrm>
        </p:spPr>
        <p:txBody>
          <a:bodyPr>
            <a:noAutofit/>
          </a:bodyPr>
          <a:lstStyle/>
          <a:p>
            <a:pPr algn="ctr"/>
            <a:r>
              <a:rPr lang="en-US" sz="2800" b="1" dirty="0"/>
              <a:t>AB 2167 – Alternatives to Incarceration </a:t>
            </a:r>
            <a:br>
              <a:rPr lang="en-US" sz="2800" b="1" dirty="0"/>
            </a:br>
            <a:r>
              <a:rPr lang="en-US" sz="2400" b="1" dirty="0"/>
              <a:t>Eff. January 1, 2023</a:t>
            </a:r>
          </a:p>
        </p:txBody>
      </p:sp>
      <p:sp>
        <p:nvSpPr>
          <p:cNvPr id="3" name="Content Placeholder 2">
            <a:extLst>
              <a:ext uri="{FF2B5EF4-FFF2-40B4-BE49-F238E27FC236}">
                <a16:creationId xmlns:a16="http://schemas.microsoft.com/office/drawing/2014/main" id="{9397E8AB-FB80-6E63-39AA-E9BDF6E68A99}"/>
              </a:ext>
            </a:extLst>
          </p:cNvPr>
          <p:cNvSpPr>
            <a:spLocks noGrp="1"/>
          </p:cNvSpPr>
          <p:nvPr>
            <p:ph sz="half" idx="1"/>
          </p:nvPr>
        </p:nvSpPr>
        <p:spPr>
          <a:xfrm>
            <a:off x="623013" y="2202667"/>
            <a:ext cx="3034587" cy="3814209"/>
          </a:xfrm>
        </p:spPr>
        <p:txBody>
          <a:bodyPr>
            <a:normAutofit/>
          </a:bodyPr>
          <a:lstStyle/>
          <a:p>
            <a:r>
              <a:rPr kumimoji="0" lang="en-US" sz="20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Added Penal Code §17.2</a:t>
            </a:r>
          </a:p>
          <a:p>
            <a:endParaRPr lang="en-US" dirty="0"/>
          </a:p>
        </p:txBody>
      </p:sp>
      <p:sp>
        <p:nvSpPr>
          <p:cNvPr id="4" name="Content Placeholder 3">
            <a:extLst>
              <a:ext uri="{FF2B5EF4-FFF2-40B4-BE49-F238E27FC236}">
                <a16:creationId xmlns:a16="http://schemas.microsoft.com/office/drawing/2014/main" id="{776D964A-9A60-F132-81D3-9A567F918446}"/>
              </a:ext>
            </a:extLst>
          </p:cNvPr>
          <p:cNvSpPr>
            <a:spLocks noGrp="1"/>
          </p:cNvSpPr>
          <p:nvPr>
            <p:ph sz="half" idx="2"/>
          </p:nvPr>
        </p:nvSpPr>
        <p:spPr>
          <a:xfrm>
            <a:off x="3567065" y="2160589"/>
            <a:ext cx="5706939" cy="4222104"/>
          </a:xfrm>
        </p:spPr>
        <p:txBody>
          <a:bodyPr>
            <a:noAutofit/>
          </a:bodyPr>
          <a:lstStyle/>
          <a:p>
            <a:pPr>
              <a:buFont typeface="Wingdings" panose="05000000000000000000" pitchFamily="2" charset="2"/>
              <a:buChar char="v"/>
            </a:pPr>
            <a:r>
              <a:rPr lang="en-US" sz="2000" dirty="0"/>
              <a:t>(a) It is the intent of the Legislature that the disposition of any criminal case use the least restrictive means available.</a:t>
            </a:r>
          </a:p>
          <a:p>
            <a:pPr>
              <a:buFont typeface="Wingdings" panose="05000000000000000000" pitchFamily="2" charset="2"/>
              <a:buChar char="v"/>
            </a:pPr>
            <a:r>
              <a:rPr lang="en-US" sz="2000" dirty="0"/>
              <a:t>(b) The court presiding over a criminal matter shall consider alternatives to incarceration, including, without limitation, collaborative justice court programs, diversion, restorative justice, and probation.</a:t>
            </a:r>
          </a:p>
          <a:p>
            <a:pPr>
              <a:buFont typeface="Wingdings" panose="05000000000000000000" pitchFamily="2" charset="2"/>
              <a:buChar char="v"/>
            </a:pPr>
            <a:r>
              <a:rPr lang="en-US" sz="2000" dirty="0"/>
              <a:t>(c) The court shall have the discretion to determine the appropriate sentence according to relevant statutes and the sentencing rules of the Judicial Council.</a:t>
            </a:r>
          </a:p>
        </p:txBody>
      </p:sp>
    </p:spTree>
    <p:extLst>
      <p:ext uri="{BB962C8B-B14F-4D97-AF65-F5344CB8AC3E}">
        <p14:creationId xmlns:p14="http://schemas.microsoft.com/office/powerpoint/2010/main" val="346676315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alpha val="89000"/>
          </a:schemeClr>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118EF92-EDC1-CAB4-54A7-C28D683A1B30}"/>
              </a:ext>
            </a:extLst>
          </p:cNvPr>
          <p:cNvSpPr txBox="1"/>
          <p:nvPr/>
        </p:nvSpPr>
        <p:spPr>
          <a:xfrm>
            <a:off x="1602464" y="2228671"/>
            <a:ext cx="6853474"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prstClr val="white"/>
                </a:solidFill>
                <a:effectLst/>
                <a:uLnTx/>
                <a:uFillTx/>
                <a:latin typeface="Trebuchet MS" panose="020B0603020202020204"/>
                <a:ea typeface="+mn-ea"/>
                <a:cs typeface="+mn-cs"/>
              </a:rPr>
              <a:t>Resentencing</a:t>
            </a:r>
          </a:p>
        </p:txBody>
      </p:sp>
    </p:spTree>
    <p:extLst>
      <p:ext uri="{BB962C8B-B14F-4D97-AF65-F5344CB8AC3E}">
        <p14:creationId xmlns:p14="http://schemas.microsoft.com/office/powerpoint/2010/main" val="40908672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524E04-D2DA-A586-A8DE-B1D9ECAA4D2D}"/>
              </a:ext>
            </a:extLst>
          </p:cNvPr>
          <p:cNvSpPr>
            <a:spLocks noGrp="1"/>
          </p:cNvSpPr>
          <p:nvPr>
            <p:ph type="title"/>
          </p:nvPr>
        </p:nvSpPr>
        <p:spPr>
          <a:xfrm>
            <a:off x="488887" y="609600"/>
            <a:ext cx="8216894" cy="612618"/>
          </a:xfrm>
        </p:spPr>
        <p:txBody>
          <a:bodyPr>
            <a:normAutofit/>
          </a:bodyPr>
          <a:lstStyle/>
          <a:p>
            <a:pPr algn="ctr"/>
            <a:r>
              <a:rPr lang="en-US" sz="2800" b="1" dirty="0"/>
              <a:t>Resentencing Laws </a:t>
            </a:r>
          </a:p>
        </p:txBody>
      </p:sp>
      <p:sp>
        <p:nvSpPr>
          <p:cNvPr id="3" name="Content Placeholder 2">
            <a:extLst>
              <a:ext uri="{FF2B5EF4-FFF2-40B4-BE49-F238E27FC236}">
                <a16:creationId xmlns:a16="http://schemas.microsoft.com/office/drawing/2014/main" id="{506EBA2E-8686-01E3-F5D3-A1D230FB3120}"/>
              </a:ext>
            </a:extLst>
          </p:cNvPr>
          <p:cNvSpPr>
            <a:spLocks noGrp="1"/>
          </p:cNvSpPr>
          <p:nvPr>
            <p:ph sz="half" idx="1"/>
          </p:nvPr>
        </p:nvSpPr>
        <p:spPr>
          <a:xfrm>
            <a:off x="1085376" y="1506449"/>
            <a:ext cx="8145824" cy="4741951"/>
          </a:xfrm>
        </p:spPr>
        <p:txBody>
          <a:bodyPr>
            <a:normAutofit lnSpcReduction="10000"/>
          </a:bodyPr>
          <a:lstStyle/>
          <a:p>
            <a:r>
              <a:rPr lang="en-US" sz="2000" dirty="0"/>
              <a:t>Amended and renumbered effective June 30, 2022</a:t>
            </a:r>
          </a:p>
          <a:p>
            <a:pPr lvl="1"/>
            <a:r>
              <a:rPr lang="en-US" sz="2000" b="1" dirty="0">
                <a:solidFill>
                  <a:prstClr val="black">
                    <a:lumMod val="75000"/>
                    <a:lumOff val="25000"/>
                  </a:prstClr>
                </a:solidFill>
                <a:latin typeface="Trebuchet MS" panose="020B0603020202020204"/>
              </a:rPr>
              <a:t>Recall of custody sentence</a:t>
            </a:r>
          </a:p>
          <a:p>
            <a:pPr lvl="2"/>
            <a:r>
              <a:rPr lang="en-US" sz="2000" dirty="0">
                <a:solidFill>
                  <a:prstClr val="black">
                    <a:lumMod val="75000"/>
                    <a:lumOff val="25000"/>
                  </a:prstClr>
                </a:solidFill>
                <a:latin typeface="Trebuchet MS" panose="020B0603020202020204"/>
              </a:rPr>
              <a:t>Former </a:t>
            </a:r>
            <a:r>
              <a:rPr lang="en-US" sz="2000" dirty="0"/>
              <a:t>Penal Code </a:t>
            </a:r>
            <a:r>
              <a:rPr kumimoji="0" lang="en-US" sz="20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§1170.03 now </a:t>
            </a:r>
            <a:r>
              <a:rPr lang="en-US" sz="2000" dirty="0"/>
              <a:t>Penal Code </a:t>
            </a:r>
            <a:r>
              <a:rPr kumimoji="0" lang="en-US" sz="20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a:t>
            </a:r>
            <a:r>
              <a:rPr lang="en-US" sz="2000" dirty="0">
                <a:solidFill>
                  <a:prstClr val="black">
                    <a:lumMod val="75000"/>
                    <a:lumOff val="25000"/>
                  </a:prstClr>
                </a:solidFill>
                <a:latin typeface="Trebuchet MS" panose="020B0603020202020204"/>
              </a:rPr>
              <a:t>1172.1</a:t>
            </a:r>
          </a:p>
          <a:p>
            <a:pPr lvl="1"/>
            <a:r>
              <a:rPr lang="en-US" sz="2000" b="1" dirty="0"/>
              <a:t>Removal of specified enhancements</a:t>
            </a:r>
          </a:p>
          <a:p>
            <a:pPr lvl="2"/>
            <a:r>
              <a:rPr lang="en-US" sz="2000" dirty="0"/>
              <a:t>Former Penal Code </a:t>
            </a:r>
            <a:r>
              <a:rPr kumimoji="0" lang="en-US" sz="20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§1171 now </a:t>
            </a:r>
            <a:r>
              <a:rPr lang="en-US" sz="2000" dirty="0">
                <a:solidFill>
                  <a:prstClr val="black">
                    <a:lumMod val="75000"/>
                    <a:lumOff val="25000"/>
                  </a:prstClr>
                </a:solidFill>
                <a:latin typeface="Trebuchet MS" panose="020B0603020202020204"/>
              </a:rPr>
              <a:t>and </a:t>
            </a:r>
            <a:r>
              <a:rPr lang="en-US" sz="2000" dirty="0"/>
              <a:t>Penal Code </a:t>
            </a:r>
            <a:r>
              <a:rPr kumimoji="0" lang="en-US" sz="20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 1172.7</a:t>
            </a:r>
          </a:p>
          <a:p>
            <a:pPr lvl="2"/>
            <a:r>
              <a:rPr lang="en-US" sz="2000" dirty="0">
                <a:solidFill>
                  <a:prstClr val="black">
                    <a:lumMod val="75000"/>
                    <a:lumOff val="25000"/>
                  </a:prstClr>
                </a:solidFill>
                <a:latin typeface="Trebuchet MS" panose="020B0603020202020204"/>
              </a:rPr>
              <a:t>Former </a:t>
            </a:r>
            <a:r>
              <a:rPr lang="en-US" sz="2000" dirty="0"/>
              <a:t>Penal Code </a:t>
            </a:r>
            <a:r>
              <a:rPr kumimoji="0" lang="en-US" sz="20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a:t>
            </a:r>
            <a:r>
              <a:rPr lang="en-US" sz="2000" dirty="0">
                <a:solidFill>
                  <a:prstClr val="black">
                    <a:lumMod val="75000"/>
                    <a:lumOff val="25000"/>
                  </a:prstClr>
                </a:solidFill>
                <a:latin typeface="Trebuchet MS" panose="020B0603020202020204"/>
              </a:rPr>
              <a:t>1171.1 now </a:t>
            </a:r>
            <a:r>
              <a:rPr lang="en-US" sz="2000" dirty="0"/>
              <a:t>Penal Code </a:t>
            </a:r>
            <a:r>
              <a:rPr kumimoji="0" lang="en-US" sz="20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a:t>
            </a:r>
            <a:r>
              <a:rPr lang="en-US" sz="2000" dirty="0">
                <a:solidFill>
                  <a:prstClr val="black">
                    <a:lumMod val="75000"/>
                    <a:lumOff val="25000"/>
                  </a:prstClr>
                </a:solidFill>
                <a:latin typeface="Trebuchet MS" panose="020B0603020202020204"/>
              </a:rPr>
              <a:t>1172.75</a:t>
            </a:r>
          </a:p>
          <a:p>
            <a:pPr lvl="1"/>
            <a:r>
              <a:rPr lang="en-US" sz="2000" b="1" dirty="0">
                <a:solidFill>
                  <a:prstClr val="black">
                    <a:lumMod val="75000"/>
                    <a:lumOff val="25000"/>
                  </a:prstClr>
                </a:solidFill>
                <a:latin typeface="Trebuchet MS" panose="020B0603020202020204"/>
              </a:rPr>
              <a:t>Resentencing Accomplice Liability</a:t>
            </a:r>
          </a:p>
          <a:p>
            <a:pPr lvl="2"/>
            <a:r>
              <a:rPr lang="en-US" sz="2000" dirty="0">
                <a:solidFill>
                  <a:prstClr val="black">
                    <a:lumMod val="75000"/>
                    <a:lumOff val="25000"/>
                  </a:prstClr>
                </a:solidFill>
                <a:latin typeface="Trebuchet MS" panose="020B0603020202020204"/>
              </a:rPr>
              <a:t>Former </a:t>
            </a:r>
            <a:r>
              <a:rPr lang="en-US" sz="2000" dirty="0"/>
              <a:t>Penal Code </a:t>
            </a:r>
            <a:r>
              <a:rPr kumimoji="0" lang="en-US" sz="20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§1170.95 now </a:t>
            </a:r>
            <a:r>
              <a:rPr lang="en-US" sz="2000" dirty="0"/>
              <a:t>Penal Code </a:t>
            </a:r>
            <a:r>
              <a:rPr kumimoji="0" lang="en-US" sz="20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§1172.6</a:t>
            </a:r>
          </a:p>
          <a:p>
            <a:pPr lvl="3"/>
            <a:r>
              <a:rPr lang="en-US" sz="1800" i="1" dirty="0">
                <a:solidFill>
                  <a:prstClr val="black">
                    <a:lumMod val="75000"/>
                    <a:lumOff val="25000"/>
                  </a:prstClr>
                </a:solidFill>
                <a:latin typeface="Trebuchet MS" panose="020B0603020202020204"/>
              </a:rPr>
              <a:t>People v. Curiel, </a:t>
            </a:r>
            <a:r>
              <a:rPr lang="en-US" sz="1800" dirty="0">
                <a:solidFill>
                  <a:prstClr val="black">
                    <a:lumMod val="75000"/>
                    <a:lumOff val="25000"/>
                  </a:prstClr>
                </a:solidFill>
                <a:latin typeface="Trebuchet MS" panose="020B0603020202020204"/>
              </a:rPr>
              <a:t>California Supreme Court, November 28, 2023</a:t>
            </a:r>
            <a:endParaRPr kumimoji="0" lang="en-US" sz="18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endParaRPr>
          </a:p>
          <a:p>
            <a:r>
              <a:rPr lang="en-US" sz="2000" dirty="0"/>
              <a:t>Amended effective January 1, 2023</a:t>
            </a:r>
          </a:p>
          <a:p>
            <a:pPr lvl="1"/>
            <a:r>
              <a:rPr lang="en-US" sz="1800" b="1" dirty="0"/>
              <a:t>Resentencing for Military Veterans</a:t>
            </a:r>
          </a:p>
          <a:p>
            <a:pPr lvl="1"/>
            <a:endParaRPr lang="en-US" sz="2200" b="1" dirty="0"/>
          </a:p>
          <a:p>
            <a:endParaRPr lang="en-US" dirty="0"/>
          </a:p>
        </p:txBody>
      </p:sp>
    </p:spTree>
    <p:extLst>
      <p:ext uri="{BB962C8B-B14F-4D97-AF65-F5344CB8AC3E}">
        <p14:creationId xmlns:p14="http://schemas.microsoft.com/office/powerpoint/2010/main" val="99527646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A49EC3-BC23-4415-36CE-511292C48A4F}"/>
              </a:ext>
            </a:extLst>
          </p:cNvPr>
          <p:cNvSpPr>
            <a:spLocks noGrp="1"/>
          </p:cNvSpPr>
          <p:nvPr>
            <p:ph type="title"/>
          </p:nvPr>
        </p:nvSpPr>
        <p:spPr>
          <a:xfrm>
            <a:off x="534153" y="234357"/>
            <a:ext cx="8548097" cy="1164564"/>
          </a:xfrm>
        </p:spPr>
        <p:txBody>
          <a:bodyPr>
            <a:normAutofit fontScale="90000"/>
          </a:bodyPr>
          <a:lstStyle/>
          <a:p>
            <a:pPr algn="ctr"/>
            <a:r>
              <a:rPr lang="en-US" dirty="0"/>
              <a:t>	</a:t>
            </a:r>
            <a:r>
              <a:rPr lang="en-US" sz="3600" dirty="0"/>
              <a:t>		</a:t>
            </a:r>
            <a:r>
              <a:rPr lang="en-US" sz="2700" b="1" dirty="0"/>
              <a:t>Resentencing for Military Veterans</a:t>
            </a:r>
            <a:br>
              <a:rPr lang="en-US" sz="2700" b="1" dirty="0"/>
            </a:br>
            <a:r>
              <a:rPr lang="en-US" sz="2700" b="1" dirty="0"/>
              <a:t>Penal Code § 1170.91 </a:t>
            </a:r>
            <a:br>
              <a:rPr lang="en-US" sz="2700" b="1" dirty="0"/>
            </a:br>
            <a:r>
              <a:rPr lang="en-US" sz="2200" b="1" dirty="0"/>
              <a:t>Eff. January 1, 2023</a:t>
            </a:r>
            <a:br>
              <a:rPr lang="en-US" sz="1400" dirty="0"/>
            </a:br>
            <a:endParaRPr lang="en-US" sz="2700" dirty="0"/>
          </a:p>
        </p:txBody>
      </p:sp>
      <p:sp>
        <p:nvSpPr>
          <p:cNvPr id="3" name="Content Placeholder 2">
            <a:extLst>
              <a:ext uri="{FF2B5EF4-FFF2-40B4-BE49-F238E27FC236}">
                <a16:creationId xmlns:a16="http://schemas.microsoft.com/office/drawing/2014/main" id="{9397E8AB-FB80-6E63-39AA-E9BDF6E68A99}"/>
              </a:ext>
            </a:extLst>
          </p:cNvPr>
          <p:cNvSpPr>
            <a:spLocks noGrp="1"/>
          </p:cNvSpPr>
          <p:nvPr>
            <p:ph sz="half" idx="1"/>
          </p:nvPr>
        </p:nvSpPr>
        <p:spPr>
          <a:xfrm>
            <a:off x="765829" y="1614165"/>
            <a:ext cx="7704499" cy="5097975"/>
          </a:xfrm>
        </p:spPr>
        <p:txBody>
          <a:bodyPr>
            <a:normAutofit lnSpcReduction="10000"/>
          </a:bodyPr>
          <a:lstStyle/>
          <a:p>
            <a:pPr lvl="1"/>
            <a:r>
              <a:rPr lang="en-US" sz="1600" dirty="0"/>
              <a:t>Penal Code § 1170.91 </a:t>
            </a:r>
            <a:r>
              <a:rPr lang="en-US" dirty="0"/>
              <a:t>allows a convicted veteran suffering from a specified disorder as a result of his or her military service to petition for resentencing, so that the disorder may be considered as a mitigating factor</a:t>
            </a:r>
          </a:p>
          <a:p>
            <a:pPr lvl="1"/>
            <a:r>
              <a:rPr lang="en-US" dirty="0"/>
              <a:t>Prior to the amendment, trial court had the discretion to resentence the person following a resentencing hearing.</a:t>
            </a:r>
          </a:p>
          <a:p>
            <a:pPr lvl="1"/>
            <a:r>
              <a:rPr lang="en-US" dirty="0"/>
              <a:t>As amended, the statute allows the court in the interest of justice</a:t>
            </a:r>
          </a:p>
          <a:p>
            <a:pPr lvl="2"/>
            <a:r>
              <a:rPr lang="en-US" dirty="0"/>
              <a:t>reduce the defendant’s term of imprisonment by modifying the sentence</a:t>
            </a:r>
          </a:p>
          <a:p>
            <a:pPr lvl="2"/>
            <a:r>
              <a:rPr lang="en-US" dirty="0"/>
              <a:t>vacate the conviction and impose judgment on any necessarily included lesser offense or lesser related offense, whether or not that offense was charged in the original pleading, and then resentence the defendant to a reduced term of imprisonment with the concurrence of both the defendant and the district attorney of the county in which the defendant was sentenced or by the Attorney General if the case was originally prosecuted by the Department of Justice</a:t>
            </a:r>
          </a:p>
          <a:p>
            <a:pPr lvl="1"/>
            <a:r>
              <a:rPr lang="en-US" dirty="0"/>
              <a:t>Does not apply to a person convicted of, of having one of more prior conviction for a super strike or of an offense requiring sex offender registration </a:t>
            </a:r>
          </a:p>
          <a:p>
            <a:pPr lvl="1"/>
            <a:r>
              <a:rPr lang="en-US" dirty="0"/>
              <a:t>Applies retroactively</a:t>
            </a:r>
          </a:p>
        </p:txBody>
      </p:sp>
      <p:sp>
        <p:nvSpPr>
          <p:cNvPr id="4" name="Content Placeholder 3">
            <a:extLst>
              <a:ext uri="{FF2B5EF4-FFF2-40B4-BE49-F238E27FC236}">
                <a16:creationId xmlns:a16="http://schemas.microsoft.com/office/drawing/2014/main" id="{776D964A-9A60-F132-81D3-9A567F918446}"/>
              </a:ext>
            </a:extLst>
          </p:cNvPr>
          <p:cNvSpPr>
            <a:spLocks noGrp="1"/>
          </p:cNvSpPr>
          <p:nvPr>
            <p:ph sz="half" idx="2"/>
          </p:nvPr>
        </p:nvSpPr>
        <p:spPr>
          <a:xfrm>
            <a:off x="6744832" y="5214796"/>
            <a:ext cx="2981846" cy="699818"/>
          </a:xfrm>
        </p:spPr>
        <p:txBody>
          <a:bodyPr>
            <a:normAutofit lnSpcReduction="10000"/>
          </a:bodyPr>
          <a:lstStyle/>
          <a:p>
            <a:pPr>
              <a:buFont typeface="Wingdings" panose="05000000000000000000" pitchFamily="2" charset="2"/>
              <a:buChar char="v"/>
            </a:pPr>
            <a:endParaRPr lang="en-US" dirty="0"/>
          </a:p>
          <a:p>
            <a:pPr>
              <a:buFont typeface="Wingdings" panose="05000000000000000000" pitchFamily="2" charset="2"/>
              <a:buChar char="v"/>
            </a:pPr>
            <a:endParaRPr lang="en-US" dirty="0"/>
          </a:p>
        </p:txBody>
      </p:sp>
    </p:spTree>
    <p:extLst>
      <p:ext uri="{BB962C8B-B14F-4D97-AF65-F5344CB8AC3E}">
        <p14:creationId xmlns:p14="http://schemas.microsoft.com/office/powerpoint/2010/main" val="410072993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A49EC3-BC23-4415-36CE-511292C48A4F}"/>
              </a:ext>
            </a:extLst>
          </p:cNvPr>
          <p:cNvSpPr>
            <a:spLocks noGrp="1"/>
          </p:cNvSpPr>
          <p:nvPr>
            <p:ph type="title"/>
          </p:nvPr>
        </p:nvSpPr>
        <p:spPr>
          <a:xfrm>
            <a:off x="295460" y="312475"/>
            <a:ext cx="8596668" cy="1320800"/>
          </a:xfrm>
        </p:spPr>
        <p:txBody>
          <a:bodyPr>
            <a:normAutofit fontScale="90000"/>
          </a:bodyPr>
          <a:lstStyle/>
          <a:p>
            <a:pPr algn="ctr"/>
            <a:r>
              <a:rPr lang="en-US" dirty="0"/>
              <a:t>	</a:t>
            </a:r>
            <a:r>
              <a:rPr lang="en-US" sz="3600" dirty="0"/>
              <a:t>		</a:t>
            </a:r>
            <a:r>
              <a:rPr lang="en-US" sz="2700" b="1" dirty="0"/>
              <a:t>Resentencing for Military Veterans</a:t>
            </a:r>
            <a:br>
              <a:rPr lang="en-US" sz="2700" b="1" dirty="0"/>
            </a:br>
            <a:r>
              <a:rPr lang="en-US" sz="2700" b="1" dirty="0"/>
              <a:t>Penal Code § 1170.91 </a:t>
            </a:r>
            <a:br>
              <a:rPr lang="en-US" sz="2000" dirty="0"/>
            </a:br>
            <a:r>
              <a:rPr lang="en-US" sz="2200" b="1" dirty="0"/>
              <a:t>Eff. January 1, 2023</a:t>
            </a:r>
            <a:br>
              <a:rPr lang="en-US" sz="1400" dirty="0"/>
            </a:br>
            <a:endParaRPr lang="en-US" sz="2700" dirty="0"/>
          </a:p>
        </p:txBody>
      </p:sp>
      <p:sp>
        <p:nvSpPr>
          <p:cNvPr id="3" name="Content Placeholder 2">
            <a:extLst>
              <a:ext uri="{FF2B5EF4-FFF2-40B4-BE49-F238E27FC236}">
                <a16:creationId xmlns:a16="http://schemas.microsoft.com/office/drawing/2014/main" id="{9397E8AB-FB80-6E63-39AA-E9BDF6E68A99}"/>
              </a:ext>
            </a:extLst>
          </p:cNvPr>
          <p:cNvSpPr>
            <a:spLocks noGrp="1"/>
          </p:cNvSpPr>
          <p:nvPr>
            <p:ph sz="half" idx="1"/>
          </p:nvPr>
        </p:nvSpPr>
        <p:spPr>
          <a:xfrm>
            <a:off x="741545" y="1633275"/>
            <a:ext cx="7704499" cy="5097975"/>
          </a:xfrm>
        </p:spPr>
        <p:txBody>
          <a:bodyPr>
            <a:normAutofit/>
          </a:bodyPr>
          <a:lstStyle/>
          <a:p>
            <a:pPr lvl="1"/>
            <a:r>
              <a:rPr lang="en-US" sz="1800" dirty="0"/>
              <a:t>People v. Harrell (2023) 95 Cal.App.5th 161:  a veteran serving a stipulated sentence according to a plea agreement is not categorically ineligible for relief.</a:t>
            </a:r>
            <a:r>
              <a:rPr lang="en-US" sz="1800" b="0" i="0" dirty="0">
                <a:solidFill>
                  <a:srgbClr val="333333"/>
                </a:solidFill>
                <a:effectLst/>
              </a:rPr>
              <a:t> </a:t>
            </a:r>
          </a:p>
          <a:p>
            <a:pPr lvl="2"/>
            <a:r>
              <a:rPr lang="en-US" sz="1800" b="0" i="0" dirty="0">
                <a:solidFill>
                  <a:srgbClr val="333333"/>
                </a:solidFill>
                <a:effectLst/>
              </a:rPr>
              <a:t>Recent amendments, effective January 1, 2023, deleted language from section 1170.91 that courts had previously relied on in holding that persons serving a stipulated sentence were ineligible for relief </a:t>
            </a:r>
          </a:p>
          <a:p>
            <a:pPr lvl="2"/>
            <a:r>
              <a:rPr lang="en-US" sz="1800" b="0" i="0" dirty="0">
                <a:solidFill>
                  <a:srgbClr val="333333"/>
                </a:solidFill>
                <a:effectLst/>
              </a:rPr>
              <a:t>The amendments also added new language allowing a trial court to reduce a sentence “regardless of whether the original sentence was imposed after a trial or plea . . . .” (§ 1170.91, subd. (b)(3))  </a:t>
            </a:r>
          </a:p>
          <a:p>
            <a:pPr lvl="2"/>
            <a:r>
              <a:rPr lang="en-US" sz="1800" b="0" i="0" dirty="0">
                <a:solidFill>
                  <a:srgbClr val="333333"/>
                </a:solidFill>
                <a:effectLst/>
              </a:rPr>
              <a:t>The amendments are ambiguous on whether the trial court could reduce a stipulated term. However, the legislative history shows that the Legislature clearly intended to make persons serving a stipulated sentence eligible for relief under section 1170.91</a:t>
            </a:r>
            <a:endParaRPr lang="en-US" sz="1800" dirty="0"/>
          </a:p>
        </p:txBody>
      </p:sp>
      <p:sp>
        <p:nvSpPr>
          <p:cNvPr id="4" name="Content Placeholder 3">
            <a:extLst>
              <a:ext uri="{FF2B5EF4-FFF2-40B4-BE49-F238E27FC236}">
                <a16:creationId xmlns:a16="http://schemas.microsoft.com/office/drawing/2014/main" id="{776D964A-9A60-F132-81D3-9A567F918446}"/>
              </a:ext>
            </a:extLst>
          </p:cNvPr>
          <p:cNvSpPr>
            <a:spLocks noGrp="1"/>
          </p:cNvSpPr>
          <p:nvPr>
            <p:ph sz="half" idx="2"/>
          </p:nvPr>
        </p:nvSpPr>
        <p:spPr>
          <a:xfrm>
            <a:off x="6744832" y="5214796"/>
            <a:ext cx="2981846" cy="699818"/>
          </a:xfrm>
        </p:spPr>
        <p:txBody>
          <a:bodyPr>
            <a:normAutofit/>
          </a:bodyPr>
          <a:lstStyle/>
          <a:p>
            <a:pPr>
              <a:buFont typeface="Wingdings" panose="05000000000000000000" pitchFamily="2" charset="2"/>
              <a:buChar char="v"/>
            </a:pPr>
            <a:endParaRPr lang="en-US" dirty="0"/>
          </a:p>
          <a:p>
            <a:pPr>
              <a:buFont typeface="Wingdings" panose="05000000000000000000" pitchFamily="2" charset="2"/>
              <a:buChar char="v"/>
            </a:pPr>
            <a:endParaRPr lang="en-US" dirty="0"/>
          </a:p>
        </p:txBody>
      </p:sp>
    </p:spTree>
    <p:extLst>
      <p:ext uri="{BB962C8B-B14F-4D97-AF65-F5344CB8AC3E}">
        <p14:creationId xmlns:p14="http://schemas.microsoft.com/office/powerpoint/2010/main" val="334785940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A49EC3-BC23-4415-36CE-511292C48A4F}"/>
              </a:ext>
            </a:extLst>
          </p:cNvPr>
          <p:cNvSpPr>
            <a:spLocks noGrp="1"/>
          </p:cNvSpPr>
          <p:nvPr>
            <p:ph type="title"/>
          </p:nvPr>
        </p:nvSpPr>
        <p:spPr>
          <a:xfrm>
            <a:off x="651849" y="312475"/>
            <a:ext cx="8240279" cy="1000277"/>
          </a:xfrm>
        </p:spPr>
        <p:txBody>
          <a:bodyPr>
            <a:normAutofit fontScale="90000"/>
          </a:bodyPr>
          <a:lstStyle/>
          <a:p>
            <a:pPr algn="ctr"/>
            <a:r>
              <a:rPr lang="en-US" dirty="0"/>
              <a:t>	</a:t>
            </a:r>
            <a:r>
              <a:rPr lang="en-US" sz="3600" dirty="0"/>
              <a:t>		</a:t>
            </a:r>
            <a:r>
              <a:rPr lang="en-US" sz="2700" b="1" dirty="0"/>
              <a:t>Motion to vacate conviction or sentence</a:t>
            </a:r>
            <a:br>
              <a:rPr lang="en-US" sz="2700" b="1" dirty="0"/>
            </a:br>
            <a:r>
              <a:rPr lang="en-US" sz="2700" b="1" dirty="0"/>
              <a:t>Penal Code </a:t>
            </a:r>
            <a:r>
              <a:rPr lang="en-US" sz="2800" b="1" dirty="0"/>
              <a:t>§ </a:t>
            </a:r>
            <a:r>
              <a:rPr lang="en-US" sz="2700" b="1" dirty="0"/>
              <a:t>1473.7</a:t>
            </a:r>
            <a:br>
              <a:rPr lang="en-US" sz="1400" dirty="0"/>
            </a:br>
            <a:endParaRPr lang="en-US" sz="2700" dirty="0"/>
          </a:p>
        </p:txBody>
      </p:sp>
      <p:sp>
        <p:nvSpPr>
          <p:cNvPr id="3" name="Content Placeholder 2">
            <a:extLst>
              <a:ext uri="{FF2B5EF4-FFF2-40B4-BE49-F238E27FC236}">
                <a16:creationId xmlns:a16="http://schemas.microsoft.com/office/drawing/2014/main" id="{9397E8AB-FB80-6E63-39AA-E9BDF6E68A99}"/>
              </a:ext>
            </a:extLst>
          </p:cNvPr>
          <p:cNvSpPr>
            <a:spLocks noGrp="1"/>
          </p:cNvSpPr>
          <p:nvPr>
            <p:ph sz="half" idx="1"/>
          </p:nvPr>
        </p:nvSpPr>
        <p:spPr>
          <a:xfrm>
            <a:off x="490512" y="1491493"/>
            <a:ext cx="8401616" cy="5144567"/>
          </a:xfrm>
        </p:spPr>
        <p:txBody>
          <a:bodyPr>
            <a:normAutofit/>
          </a:bodyPr>
          <a:lstStyle/>
          <a:p>
            <a:pPr lvl="1"/>
            <a:r>
              <a:rPr lang="en-US" sz="1800" dirty="0"/>
              <a:t>Allows non-citizens who have served their sentence to vacate a conviction if they have established by a preponderance of the evidence that their conviction is legally invalid due tot</a:t>
            </a:r>
            <a:r>
              <a:rPr lang="en-US" sz="1800" dirty="0">
                <a:solidFill>
                  <a:srgbClr val="000000"/>
                </a:solidFill>
                <a:effectLst/>
              </a:rPr>
              <a:t> o prejudicial error damaging the moving party's ability to meaningfully understand, defend against, or knowingly accept the actual or potential adverse immigration consequences of a conviction or sentence. A finding of legal invalidity may, but need not, include a finding of ineffective assistance of counsel.</a:t>
            </a:r>
          </a:p>
          <a:p>
            <a:pPr lvl="1"/>
            <a:r>
              <a:rPr lang="en-US" sz="1800" dirty="0"/>
              <a:t> prejudicial error</a:t>
            </a:r>
          </a:p>
          <a:p>
            <a:pPr lvl="2"/>
            <a:r>
              <a:rPr lang="en-US" sz="1800" dirty="0"/>
              <a:t>Reasonable probability that they would have rejected the plea if they had corrected understood its actual or potential immigration consequences</a:t>
            </a:r>
          </a:p>
          <a:p>
            <a:pPr lvl="2"/>
            <a:r>
              <a:rPr lang="en-US" sz="1800" dirty="0"/>
              <a:t>Corroborate any assertion with objective evidence</a:t>
            </a:r>
          </a:p>
          <a:p>
            <a:pPr lvl="1"/>
            <a:r>
              <a:rPr lang="en-US" sz="1800" i="1" dirty="0"/>
              <a:t>People v. Espinoza </a:t>
            </a:r>
            <a:r>
              <a:rPr lang="en-US" sz="1800" dirty="0"/>
              <a:t>(2023) 14 Cal.5th 311</a:t>
            </a:r>
          </a:p>
        </p:txBody>
      </p:sp>
      <p:sp>
        <p:nvSpPr>
          <p:cNvPr id="4" name="Content Placeholder 3">
            <a:extLst>
              <a:ext uri="{FF2B5EF4-FFF2-40B4-BE49-F238E27FC236}">
                <a16:creationId xmlns:a16="http://schemas.microsoft.com/office/drawing/2014/main" id="{776D964A-9A60-F132-81D3-9A567F918446}"/>
              </a:ext>
            </a:extLst>
          </p:cNvPr>
          <p:cNvSpPr>
            <a:spLocks noGrp="1"/>
          </p:cNvSpPr>
          <p:nvPr>
            <p:ph sz="half" idx="2"/>
          </p:nvPr>
        </p:nvSpPr>
        <p:spPr>
          <a:xfrm>
            <a:off x="6744832" y="5214796"/>
            <a:ext cx="2981846" cy="699818"/>
          </a:xfrm>
        </p:spPr>
        <p:txBody>
          <a:bodyPr>
            <a:normAutofit/>
          </a:bodyPr>
          <a:lstStyle/>
          <a:p>
            <a:pPr>
              <a:buFont typeface="Wingdings" panose="05000000000000000000" pitchFamily="2" charset="2"/>
              <a:buChar char="v"/>
            </a:pPr>
            <a:endParaRPr lang="en-US" dirty="0"/>
          </a:p>
          <a:p>
            <a:pPr>
              <a:buFont typeface="Wingdings" panose="05000000000000000000" pitchFamily="2" charset="2"/>
              <a:buChar char="v"/>
            </a:pPr>
            <a:endParaRPr lang="en-US" dirty="0"/>
          </a:p>
        </p:txBody>
      </p:sp>
    </p:spTree>
    <p:extLst>
      <p:ext uri="{BB962C8B-B14F-4D97-AF65-F5344CB8AC3E}">
        <p14:creationId xmlns:p14="http://schemas.microsoft.com/office/powerpoint/2010/main" val="307299628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alpha val="89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A47F5C-50EC-416A-AE8C-6F6BB4225673}"/>
              </a:ext>
            </a:extLst>
          </p:cNvPr>
          <p:cNvSpPr>
            <a:spLocks noGrp="1"/>
          </p:cNvSpPr>
          <p:nvPr>
            <p:ph type="title" idx="4294967295"/>
          </p:nvPr>
        </p:nvSpPr>
        <p:spPr>
          <a:xfrm>
            <a:off x="452582" y="2052300"/>
            <a:ext cx="9042400" cy="2532207"/>
          </a:xfrm>
        </p:spPr>
        <p:txBody>
          <a:bodyPr vert="horz" lIns="91440" tIns="45720" rIns="91440" bIns="45720" rtlCol="0" anchor="b">
            <a:normAutofit/>
          </a:bodyPr>
          <a:lstStyle/>
          <a:p>
            <a:pPr algn="ctr" defTabSz="914400"/>
            <a:r>
              <a:rPr lang="en-US" sz="7200" spc="-50" dirty="0">
                <a:solidFill>
                  <a:srgbClr val="FFFFFF"/>
                </a:solidFill>
              </a:rPr>
              <a:t>Record Clearing</a:t>
            </a:r>
            <a:br>
              <a:rPr lang="en-US" sz="7200" spc="-50" dirty="0">
                <a:solidFill>
                  <a:srgbClr val="FFFFFF"/>
                </a:solidFill>
              </a:rPr>
            </a:br>
            <a:endParaRPr lang="en-US" sz="7200" spc="-50" dirty="0">
              <a:solidFill>
                <a:srgbClr val="FFFFFF"/>
              </a:solidFill>
            </a:endParaRPr>
          </a:p>
        </p:txBody>
      </p:sp>
    </p:spTree>
    <p:extLst>
      <p:ext uri="{BB962C8B-B14F-4D97-AF65-F5344CB8AC3E}">
        <p14:creationId xmlns:p14="http://schemas.microsoft.com/office/powerpoint/2010/main" val="153004913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A47F5C-50EC-416A-AE8C-6F6BB4225673}"/>
              </a:ext>
            </a:extLst>
          </p:cNvPr>
          <p:cNvSpPr>
            <a:spLocks noGrp="1"/>
          </p:cNvSpPr>
          <p:nvPr>
            <p:ph type="title"/>
          </p:nvPr>
        </p:nvSpPr>
        <p:spPr/>
        <p:txBody>
          <a:bodyPr>
            <a:normAutofit/>
          </a:bodyPr>
          <a:lstStyle/>
          <a:p>
            <a:pPr algn="ctr"/>
            <a:r>
              <a:rPr lang="en-US" sz="2700" b="1" dirty="0"/>
              <a:t>AB 2138 </a:t>
            </a:r>
            <a:br>
              <a:rPr lang="en-US" sz="2700" b="1" dirty="0"/>
            </a:br>
            <a:r>
              <a:rPr lang="en-US" sz="2700" b="1" dirty="0"/>
              <a:t>	Fair Chance for Occupational Licensing</a:t>
            </a:r>
            <a:br>
              <a:rPr lang="en-US" b="1" dirty="0"/>
            </a:br>
            <a:r>
              <a:rPr lang="en-US" sz="2200" b="1" dirty="0"/>
              <a:t>Eff. January 1, 2020</a:t>
            </a:r>
          </a:p>
        </p:txBody>
      </p:sp>
      <p:sp>
        <p:nvSpPr>
          <p:cNvPr id="3" name="Content Placeholder 2">
            <a:extLst>
              <a:ext uri="{FF2B5EF4-FFF2-40B4-BE49-F238E27FC236}">
                <a16:creationId xmlns:a16="http://schemas.microsoft.com/office/drawing/2014/main" id="{B681D1F8-A8EF-9848-5A10-4665BD775BE7}"/>
              </a:ext>
            </a:extLst>
          </p:cNvPr>
          <p:cNvSpPr>
            <a:spLocks noGrp="1"/>
          </p:cNvSpPr>
          <p:nvPr>
            <p:ph sz="half" idx="1"/>
          </p:nvPr>
        </p:nvSpPr>
        <p:spPr>
          <a:xfrm>
            <a:off x="292172" y="2400631"/>
            <a:ext cx="3428802" cy="3609202"/>
          </a:xfrm>
        </p:spPr>
        <p:txBody>
          <a:bodyPr/>
          <a:lstStyle/>
          <a:p>
            <a:r>
              <a:rPr lang="en-US" sz="2000" dirty="0"/>
              <a:t>Bus. &amp; Prof. Code §§ 7.5, 480, 480.2, 481, 482, 488, 493, 11345.2 </a:t>
            </a:r>
          </a:p>
          <a:p>
            <a:endParaRPr lang="en-US" b="1" dirty="0"/>
          </a:p>
          <a:p>
            <a:pPr>
              <a:buFont typeface="Wingdings" panose="05000000000000000000" pitchFamily="2" charset="2"/>
              <a:buChar char="v"/>
            </a:pPr>
            <a:endParaRPr lang="en-US" b="1" dirty="0"/>
          </a:p>
          <a:p>
            <a:pPr marL="0" indent="0">
              <a:buNone/>
            </a:pPr>
            <a:endParaRPr lang="en-US" b="1" dirty="0"/>
          </a:p>
        </p:txBody>
      </p:sp>
      <p:sp>
        <p:nvSpPr>
          <p:cNvPr id="4" name="Content Placeholder 3">
            <a:extLst>
              <a:ext uri="{FF2B5EF4-FFF2-40B4-BE49-F238E27FC236}">
                <a16:creationId xmlns:a16="http://schemas.microsoft.com/office/drawing/2014/main" id="{AD2C49D3-3CF4-BDDC-EE68-7CB261C6890D}"/>
              </a:ext>
            </a:extLst>
          </p:cNvPr>
          <p:cNvSpPr>
            <a:spLocks noGrp="1"/>
          </p:cNvSpPr>
          <p:nvPr>
            <p:ph sz="half" idx="2"/>
          </p:nvPr>
        </p:nvSpPr>
        <p:spPr>
          <a:xfrm>
            <a:off x="3720974" y="2491166"/>
            <a:ext cx="5925328" cy="3850170"/>
          </a:xfrm>
        </p:spPr>
        <p:txBody>
          <a:bodyPr>
            <a:normAutofit/>
          </a:bodyPr>
          <a:lstStyle/>
          <a:p>
            <a:pPr>
              <a:buFont typeface="Wingdings" panose="05000000000000000000" pitchFamily="2" charset="2"/>
              <a:buChar char="v"/>
            </a:pPr>
            <a:r>
              <a:rPr lang="en-US" sz="2000" dirty="0"/>
              <a:t>Only a judgment following a plea or verdict of guilty or a plea of nolo contendere or finding of guilt</a:t>
            </a:r>
          </a:p>
          <a:p>
            <a:pPr>
              <a:buFont typeface="Wingdings" panose="05000000000000000000" pitchFamily="2" charset="2"/>
              <a:buChar char="v"/>
            </a:pPr>
            <a:r>
              <a:rPr lang="en-US" sz="2000" dirty="0"/>
              <a:t>No criminal disposition other than misdemeanor or felony convictions </a:t>
            </a:r>
          </a:p>
          <a:p>
            <a:pPr>
              <a:buFont typeface="Wingdings" panose="05000000000000000000" pitchFamily="2" charset="2"/>
              <a:buChar char="v"/>
            </a:pPr>
            <a:r>
              <a:rPr lang="en-US" sz="2000" dirty="0"/>
              <a:t>only if the conviction was within the previous seven years with some exceptions</a:t>
            </a:r>
          </a:p>
          <a:p>
            <a:pPr>
              <a:buFont typeface="Wingdings" panose="05000000000000000000" pitchFamily="2" charset="2"/>
              <a:buChar char="v"/>
            </a:pPr>
            <a:r>
              <a:rPr lang="en-US" sz="2000" dirty="0"/>
              <a:t>No criminal background questions – only Livescan</a:t>
            </a:r>
          </a:p>
        </p:txBody>
      </p:sp>
    </p:spTree>
    <p:extLst>
      <p:ext uri="{BB962C8B-B14F-4D97-AF65-F5344CB8AC3E}">
        <p14:creationId xmlns:p14="http://schemas.microsoft.com/office/powerpoint/2010/main" val="374258157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A47F5C-50EC-416A-AE8C-6F6BB4225673}"/>
              </a:ext>
            </a:extLst>
          </p:cNvPr>
          <p:cNvSpPr>
            <a:spLocks noGrp="1"/>
          </p:cNvSpPr>
          <p:nvPr>
            <p:ph type="title"/>
          </p:nvPr>
        </p:nvSpPr>
        <p:spPr>
          <a:xfrm>
            <a:off x="650173" y="239024"/>
            <a:ext cx="8596668" cy="1320800"/>
          </a:xfrm>
        </p:spPr>
        <p:txBody>
          <a:bodyPr>
            <a:noAutofit/>
          </a:bodyPr>
          <a:lstStyle/>
          <a:p>
            <a:pPr algn="ctr"/>
            <a:r>
              <a:rPr lang="en-US" sz="2800" b="1" dirty="0"/>
              <a:t>SB 731</a:t>
            </a:r>
            <a:br>
              <a:rPr lang="en-US" sz="2800" b="1" dirty="0"/>
            </a:br>
            <a:r>
              <a:rPr lang="en-US" sz="2800" b="1" dirty="0"/>
              <a:t>Clean Slate Bill</a:t>
            </a:r>
            <a:br>
              <a:rPr lang="en-US" sz="2800" b="1" dirty="0"/>
            </a:br>
            <a:r>
              <a:rPr lang="en-US" sz="2000" b="1" dirty="0"/>
              <a:t>Eff. July 1, 2023</a:t>
            </a:r>
          </a:p>
        </p:txBody>
      </p:sp>
      <p:sp>
        <p:nvSpPr>
          <p:cNvPr id="3" name="Content Placeholder 2">
            <a:extLst>
              <a:ext uri="{FF2B5EF4-FFF2-40B4-BE49-F238E27FC236}">
                <a16:creationId xmlns:a16="http://schemas.microsoft.com/office/drawing/2014/main" id="{B681D1F8-A8EF-9848-5A10-4665BD775BE7}"/>
              </a:ext>
            </a:extLst>
          </p:cNvPr>
          <p:cNvSpPr>
            <a:spLocks noGrp="1"/>
          </p:cNvSpPr>
          <p:nvPr>
            <p:ph sz="half" idx="1"/>
          </p:nvPr>
        </p:nvSpPr>
        <p:spPr>
          <a:xfrm>
            <a:off x="340770" y="1460237"/>
            <a:ext cx="2764090" cy="4398752"/>
          </a:xfrm>
        </p:spPr>
        <p:txBody>
          <a:bodyPr>
            <a:normAutofit fontScale="25000" lnSpcReduction="20000"/>
          </a:bodyPr>
          <a:lstStyle/>
          <a:p>
            <a:pPr>
              <a:lnSpc>
                <a:spcPct val="120000"/>
              </a:lnSpc>
            </a:pPr>
            <a:endParaRPr lang="en-US" sz="7200" dirty="0"/>
          </a:p>
          <a:p>
            <a:pPr>
              <a:lnSpc>
                <a:spcPct val="120000"/>
              </a:lnSpc>
            </a:pPr>
            <a:r>
              <a:rPr lang="en-US" sz="7200" dirty="0"/>
              <a:t>Amends Education Code §44242.5 and §44346</a:t>
            </a:r>
          </a:p>
          <a:p>
            <a:pPr>
              <a:lnSpc>
                <a:spcPct val="120000"/>
              </a:lnSpc>
            </a:pPr>
            <a:endParaRPr lang="en-US" sz="7200" dirty="0"/>
          </a:p>
          <a:p>
            <a:pPr>
              <a:lnSpc>
                <a:spcPct val="120000"/>
              </a:lnSpc>
            </a:pPr>
            <a:r>
              <a:rPr lang="en-US" sz="7200" dirty="0"/>
              <a:t>Amends Penal Code §1203.41</a:t>
            </a:r>
          </a:p>
          <a:p>
            <a:endParaRPr lang="en-US" sz="8000" dirty="0"/>
          </a:p>
          <a:p>
            <a:endParaRPr lang="en-US" sz="8000" dirty="0"/>
          </a:p>
          <a:p>
            <a:endParaRPr lang="en-US" sz="8000" dirty="0"/>
          </a:p>
          <a:p>
            <a:endParaRPr lang="en-US" sz="2000" dirty="0"/>
          </a:p>
          <a:p>
            <a:endParaRPr lang="en-US" sz="2000" dirty="0"/>
          </a:p>
          <a:p>
            <a:endParaRPr lang="en-US" b="1" dirty="0"/>
          </a:p>
          <a:p>
            <a:pPr>
              <a:buFont typeface="Wingdings" panose="05000000000000000000" pitchFamily="2" charset="2"/>
              <a:buChar char="v"/>
            </a:pPr>
            <a:endParaRPr lang="en-US" b="1" dirty="0"/>
          </a:p>
          <a:p>
            <a:pPr marL="0" indent="0">
              <a:buNone/>
            </a:pPr>
            <a:endParaRPr lang="en-US" b="1" dirty="0"/>
          </a:p>
        </p:txBody>
      </p:sp>
      <p:sp>
        <p:nvSpPr>
          <p:cNvPr id="4" name="Content Placeholder 3">
            <a:extLst>
              <a:ext uri="{FF2B5EF4-FFF2-40B4-BE49-F238E27FC236}">
                <a16:creationId xmlns:a16="http://schemas.microsoft.com/office/drawing/2014/main" id="{AD2C49D3-3CF4-BDDC-EE68-7CB261C6890D}"/>
              </a:ext>
            </a:extLst>
          </p:cNvPr>
          <p:cNvSpPr>
            <a:spLocks noGrp="1"/>
          </p:cNvSpPr>
          <p:nvPr>
            <p:ph sz="half" idx="2"/>
          </p:nvPr>
        </p:nvSpPr>
        <p:spPr>
          <a:xfrm>
            <a:off x="3104860" y="1846028"/>
            <a:ext cx="6141981" cy="4836653"/>
          </a:xfrm>
        </p:spPr>
        <p:txBody>
          <a:bodyPr>
            <a:normAutofit fontScale="25000" lnSpcReduction="20000"/>
          </a:bodyPr>
          <a:lstStyle/>
          <a:p>
            <a:pPr>
              <a:lnSpc>
                <a:spcPct val="120000"/>
              </a:lnSpc>
              <a:buFont typeface="Wingdings" panose="05000000000000000000" pitchFamily="2" charset="2"/>
              <a:buChar char="v"/>
            </a:pPr>
            <a:r>
              <a:rPr lang="en-US" sz="7200" dirty="0"/>
              <a:t>To prohibit the record of a conviction for possession of specified controlled substances that is more than 5 years old and for which relief was granted from being presented to the committee or from being used to deny a credential</a:t>
            </a:r>
          </a:p>
          <a:p>
            <a:pPr>
              <a:lnSpc>
                <a:spcPct val="120000"/>
              </a:lnSpc>
              <a:buFont typeface="Wingdings" panose="05000000000000000000" pitchFamily="2" charset="2"/>
              <a:buChar char="v"/>
            </a:pPr>
            <a:r>
              <a:rPr lang="en-US" sz="7200" dirty="0"/>
              <a:t>To make criminal record sealing available to defendants convicted of a felony on or after January 1, 2005, if they complete all terms of incarceration, probation, supervision, and parole and are not convicted of a new felony offense for four years</a:t>
            </a:r>
          </a:p>
          <a:p>
            <a:pPr lvl="1">
              <a:buFont typeface="Wingdings" panose="05000000000000000000" pitchFamily="2" charset="2"/>
              <a:buChar char="v"/>
            </a:pPr>
            <a:r>
              <a:rPr lang="en-US" sz="7200" dirty="0"/>
              <a:t>Discretionary</a:t>
            </a:r>
          </a:p>
          <a:p>
            <a:pPr lvl="1">
              <a:buFont typeface="Wingdings" panose="05000000000000000000" pitchFamily="2" charset="2"/>
              <a:buChar char="v"/>
            </a:pPr>
            <a:r>
              <a:rPr lang="en-US" sz="7200" dirty="0"/>
              <a:t>Does not apply to registered sex offenders, violent or serious felonies</a:t>
            </a:r>
          </a:p>
          <a:p>
            <a:pPr lvl="1">
              <a:buFont typeface="Wingdings" panose="05000000000000000000" pitchFamily="2" charset="2"/>
              <a:buChar char="v"/>
            </a:pPr>
            <a:r>
              <a:rPr lang="en-US" sz="7200" dirty="0"/>
              <a:t>Does not release the defendant from the terms and conditions of unexpired criminal protective orders</a:t>
            </a:r>
            <a:endParaRPr lang="en-US" sz="6000" dirty="0"/>
          </a:p>
          <a:p>
            <a:pPr>
              <a:buFont typeface="Wingdings" panose="05000000000000000000" pitchFamily="2" charset="2"/>
              <a:buChar char="v"/>
            </a:pPr>
            <a:endParaRPr lang="en-US" b="1" dirty="0"/>
          </a:p>
        </p:txBody>
      </p:sp>
    </p:spTree>
    <p:extLst>
      <p:ext uri="{BB962C8B-B14F-4D97-AF65-F5344CB8AC3E}">
        <p14:creationId xmlns:p14="http://schemas.microsoft.com/office/powerpoint/2010/main" val="41128558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299C560-471B-191C-229D-584BAA307F08}"/>
              </a:ext>
            </a:extLst>
          </p:cNvPr>
          <p:cNvSpPr>
            <a:spLocks noGrp="1"/>
          </p:cNvSpPr>
          <p:nvPr>
            <p:ph type="title"/>
          </p:nvPr>
        </p:nvSpPr>
        <p:spPr>
          <a:xfrm>
            <a:off x="686834" y="1153572"/>
            <a:ext cx="3200400" cy="4461163"/>
          </a:xfrm>
        </p:spPr>
        <p:txBody>
          <a:bodyPr>
            <a:normAutofit/>
          </a:bodyPr>
          <a:lstStyle/>
          <a:p>
            <a:r>
              <a:rPr lang="en-US">
                <a:solidFill>
                  <a:srgbClr val="FFFFFF"/>
                </a:solidFill>
              </a:rPr>
              <a:t>Unfair Competition Law</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85600469-C206-9EB3-81AD-B2850965A81F}"/>
              </a:ext>
            </a:extLst>
          </p:cNvPr>
          <p:cNvSpPr>
            <a:spLocks noGrp="1"/>
          </p:cNvSpPr>
          <p:nvPr>
            <p:ph idx="1"/>
          </p:nvPr>
        </p:nvSpPr>
        <p:spPr>
          <a:xfrm>
            <a:off x="4447308" y="591344"/>
            <a:ext cx="6906491" cy="5585619"/>
          </a:xfrm>
        </p:spPr>
        <p:txBody>
          <a:bodyPr anchor="ctr">
            <a:normAutofit/>
          </a:bodyPr>
          <a:lstStyle/>
          <a:p>
            <a:pPr marL="0" marR="0" indent="0">
              <a:spcBef>
                <a:spcPts val="0"/>
              </a:spcBef>
              <a:spcAft>
                <a:spcPts val="800"/>
              </a:spcAft>
              <a:buNone/>
            </a:pPr>
            <a:endParaRPr lang="en-US" sz="2200" b="1" i="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800"/>
              </a:spcAft>
              <a:buNone/>
            </a:pPr>
            <a:r>
              <a:rPr lang="en-US" sz="1800" b="1" i="1" kern="100" dirty="0">
                <a:effectLst/>
                <a:latin typeface="Calibri" panose="020F0502020204030204" pitchFamily="34" charset="0"/>
                <a:ea typeface="Calibri" panose="020F0502020204030204" pitchFamily="34" charset="0"/>
                <a:cs typeface="Times New Roman" panose="02020603050405020304" pitchFamily="18" charset="0"/>
              </a:rPr>
              <a:t>CALIFORNIA MEDICAL ASSOCIATION V. AETNA HEALTH OF CALIFORNIA, INC </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(2023) 14 Cal.5</a:t>
            </a:r>
            <a:r>
              <a:rPr lang="en-US" sz="1800" kern="100" baseline="30000" dirty="0">
                <a:effectLst/>
                <a:latin typeface="Calibri" panose="020F0502020204030204" pitchFamily="34" charset="0"/>
                <a:ea typeface="Calibri" panose="020F0502020204030204" pitchFamily="34" charset="0"/>
                <a:cs typeface="Times New Roman" panose="02020603050405020304" pitchFamily="18" charset="0"/>
              </a:rPr>
              <a:t>th</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1075, 1082</a:t>
            </a:r>
          </a:p>
          <a:p>
            <a:pPr marL="0" marR="0" indent="0">
              <a:spcBef>
                <a:spcPts val="0"/>
              </a:spcBef>
              <a:spcAft>
                <a:spcPts val="800"/>
              </a:spcAft>
              <a:buNone/>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court reversed a decision that had denied standing to the plaintiff under the UCL. The court held that the standing requirement of the act (suffering injury in fact) was satisfied when an organization, in furtherance of a bona fide preexisting mission, incurs costs to respond to perceived unfair competition that threatens its mission so long as those expenditures are independent of costs incurred in the UCL litigation or preparations for such litigation. </a:t>
            </a:r>
          </a:p>
          <a:p>
            <a:pPr marL="0" marR="0">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This is an expansion of standing but the court did emphasize some limits: the conduct at issue must be a threat to a </a:t>
            </a:r>
            <a:r>
              <a:rPr lang="en-US" sz="1800" b="1" i="1" kern="100" dirty="0">
                <a:effectLst/>
                <a:latin typeface="Calibri" panose="020F0502020204030204" pitchFamily="34" charset="0"/>
                <a:ea typeface="Calibri" panose="020F0502020204030204" pitchFamily="34" charset="0"/>
                <a:cs typeface="Times New Roman" panose="02020603050405020304" pitchFamily="18" charset="0"/>
              </a:rPr>
              <a:t>preexisting</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mission; standing cannot be based on expenses incurred in </a:t>
            </a:r>
            <a:r>
              <a:rPr lang="en-US" sz="1800" b="1" i="1" kern="100" dirty="0">
                <a:effectLst/>
                <a:latin typeface="Calibri" panose="020F0502020204030204" pitchFamily="34" charset="0"/>
                <a:ea typeface="Calibri" panose="020F0502020204030204" pitchFamily="34" charset="0"/>
                <a:cs typeface="Times New Roman" panose="02020603050405020304" pitchFamily="18" charset="0"/>
              </a:rPr>
              <a:t>preparing to assert the </a:t>
            </a:r>
            <a:r>
              <a:rPr lang="en-US" sz="1800" b="1" i="1" kern="100" dirty="0">
                <a:latin typeface="Calibri" panose="020F0502020204030204" pitchFamily="34" charset="0"/>
                <a:ea typeface="Calibri" panose="020F0502020204030204" pitchFamily="34" charset="0"/>
                <a:cs typeface="Times New Roman" panose="02020603050405020304" pitchFamily="18" charset="0"/>
              </a:rPr>
              <a:t>UCL</a:t>
            </a:r>
            <a:r>
              <a:rPr lang="en-US" sz="1800" b="1" i="1"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claim; and an organization remains unable to base its standing on injuries to its members.</a:t>
            </a:r>
          </a:p>
          <a:p>
            <a:endParaRPr lang="en-US" sz="2200" dirty="0"/>
          </a:p>
        </p:txBody>
      </p:sp>
    </p:spTree>
    <p:extLst>
      <p:ext uri="{BB962C8B-B14F-4D97-AF65-F5344CB8AC3E}">
        <p14:creationId xmlns:p14="http://schemas.microsoft.com/office/powerpoint/2010/main" val="120208029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A47F5C-50EC-416A-AE8C-6F6BB4225673}"/>
              </a:ext>
            </a:extLst>
          </p:cNvPr>
          <p:cNvSpPr>
            <a:spLocks noGrp="1"/>
          </p:cNvSpPr>
          <p:nvPr>
            <p:ph type="title"/>
          </p:nvPr>
        </p:nvSpPr>
        <p:spPr>
          <a:xfrm>
            <a:off x="650173" y="239024"/>
            <a:ext cx="8596668" cy="1320800"/>
          </a:xfrm>
        </p:spPr>
        <p:txBody>
          <a:bodyPr>
            <a:normAutofit fontScale="90000"/>
          </a:bodyPr>
          <a:lstStyle/>
          <a:p>
            <a:pPr algn="ctr"/>
            <a:r>
              <a:rPr lang="en-US" sz="3100" b="1" dirty="0"/>
              <a:t>SB 1106</a:t>
            </a:r>
            <a:br>
              <a:rPr lang="en-US" dirty="0"/>
            </a:br>
            <a:r>
              <a:rPr lang="en-US" sz="3100" b="1" dirty="0"/>
              <a:t>Fresh Start Act</a:t>
            </a:r>
            <a:br>
              <a:rPr lang="en-US" dirty="0"/>
            </a:br>
            <a:r>
              <a:rPr lang="en-US" sz="2700" b="1" dirty="0"/>
              <a:t>Eff. January 1, 2023</a:t>
            </a:r>
          </a:p>
        </p:txBody>
      </p:sp>
      <p:sp>
        <p:nvSpPr>
          <p:cNvPr id="3" name="Content Placeholder 2">
            <a:extLst>
              <a:ext uri="{FF2B5EF4-FFF2-40B4-BE49-F238E27FC236}">
                <a16:creationId xmlns:a16="http://schemas.microsoft.com/office/drawing/2014/main" id="{B681D1F8-A8EF-9848-5A10-4665BD775BE7}"/>
              </a:ext>
            </a:extLst>
          </p:cNvPr>
          <p:cNvSpPr>
            <a:spLocks noGrp="1"/>
          </p:cNvSpPr>
          <p:nvPr>
            <p:ph sz="half" idx="1"/>
          </p:nvPr>
        </p:nvSpPr>
        <p:spPr>
          <a:xfrm>
            <a:off x="389300" y="1991260"/>
            <a:ext cx="4246075" cy="4274631"/>
          </a:xfrm>
        </p:spPr>
        <p:txBody>
          <a:bodyPr>
            <a:normAutofit/>
          </a:bodyPr>
          <a:lstStyle/>
          <a:p>
            <a:r>
              <a:rPr lang="en-US" dirty="0"/>
              <a:t>Amends Pen. Code  §§ 17, 1203.4,1203.4a,1203.4b,1203.41, 1203.42, and 1203.45 </a:t>
            </a:r>
          </a:p>
          <a:p>
            <a:r>
              <a:rPr lang="en-US" dirty="0"/>
              <a:t>Add Penal Code §1210.6 </a:t>
            </a:r>
          </a:p>
          <a:p>
            <a:r>
              <a:rPr lang="en-US" dirty="0"/>
              <a:t>Repeals Pen.Code § 11177.2</a:t>
            </a:r>
          </a:p>
          <a:p>
            <a:pPr marL="0" indent="0">
              <a:buNone/>
            </a:pPr>
            <a:endParaRPr lang="en-US" sz="2000" dirty="0"/>
          </a:p>
          <a:p>
            <a:endParaRPr lang="en-US" sz="2000" dirty="0"/>
          </a:p>
          <a:p>
            <a:endParaRPr lang="en-US" b="1" dirty="0"/>
          </a:p>
          <a:p>
            <a:pPr>
              <a:buFont typeface="Wingdings" panose="05000000000000000000" pitchFamily="2" charset="2"/>
              <a:buChar char="v"/>
            </a:pPr>
            <a:endParaRPr lang="en-US" b="1" dirty="0"/>
          </a:p>
          <a:p>
            <a:pPr marL="0" indent="0">
              <a:buNone/>
            </a:pPr>
            <a:endParaRPr lang="en-US" b="1" dirty="0"/>
          </a:p>
        </p:txBody>
      </p:sp>
      <p:sp>
        <p:nvSpPr>
          <p:cNvPr id="4" name="Content Placeholder 3">
            <a:extLst>
              <a:ext uri="{FF2B5EF4-FFF2-40B4-BE49-F238E27FC236}">
                <a16:creationId xmlns:a16="http://schemas.microsoft.com/office/drawing/2014/main" id="{AD2C49D3-3CF4-BDDC-EE68-7CB261C6890D}"/>
              </a:ext>
            </a:extLst>
          </p:cNvPr>
          <p:cNvSpPr>
            <a:spLocks noGrp="1"/>
          </p:cNvSpPr>
          <p:nvPr>
            <p:ph sz="half" idx="2"/>
          </p:nvPr>
        </p:nvSpPr>
        <p:spPr>
          <a:xfrm>
            <a:off x="4635375" y="2042953"/>
            <a:ext cx="4611466" cy="4654374"/>
          </a:xfrm>
        </p:spPr>
        <p:txBody>
          <a:bodyPr>
            <a:normAutofit/>
          </a:bodyPr>
          <a:lstStyle/>
          <a:p>
            <a:pPr>
              <a:buFont typeface="Wingdings" panose="05000000000000000000" pitchFamily="2" charset="2"/>
              <a:buChar char="v"/>
            </a:pPr>
            <a:r>
              <a:rPr lang="en-US" sz="2000" dirty="0"/>
              <a:t>Outstanding restitution is no longer a bar to record sealing and expungement </a:t>
            </a:r>
          </a:p>
        </p:txBody>
      </p:sp>
    </p:spTree>
    <p:extLst>
      <p:ext uri="{BB962C8B-B14F-4D97-AF65-F5344CB8AC3E}">
        <p14:creationId xmlns:p14="http://schemas.microsoft.com/office/powerpoint/2010/main" val="18226731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DFC4E9-7682-C005-FAFA-695245E2A702}"/>
              </a:ext>
            </a:extLst>
          </p:cNvPr>
          <p:cNvSpPr>
            <a:spLocks noGrp="1"/>
          </p:cNvSpPr>
          <p:nvPr>
            <p:ph type="title"/>
          </p:nvPr>
        </p:nvSpPr>
        <p:spPr>
          <a:xfrm>
            <a:off x="606582" y="356103"/>
            <a:ext cx="8667420" cy="1382162"/>
          </a:xfrm>
        </p:spPr>
        <p:txBody>
          <a:bodyPr>
            <a:noAutofit/>
          </a:bodyPr>
          <a:lstStyle/>
          <a:p>
            <a:pPr algn="ctr"/>
            <a:r>
              <a:rPr lang="en-US" sz="2400" b="1" dirty="0"/>
              <a:t>Relief for Persons Convicted of Loitering for purpose of Engaging in Prostitution </a:t>
            </a:r>
            <a:br>
              <a:rPr lang="en-US" sz="2400" b="1" dirty="0"/>
            </a:br>
            <a:r>
              <a:rPr lang="en-US" sz="2400" b="1" dirty="0"/>
              <a:t>Penal Code § 653.9</a:t>
            </a:r>
            <a:br>
              <a:rPr lang="en-US" sz="2800" dirty="0"/>
            </a:br>
            <a:r>
              <a:rPr lang="en-US" sz="1800" b="1" dirty="0"/>
              <a:t>Eff. January 1, 2023</a:t>
            </a:r>
          </a:p>
        </p:txBody>
      </p:sp>
      <p:sp>
        <p:nvSpPr>
          <p:cNvPr id="3" name="Content Placeholder 2">
            <a:extLst>
              <a:ext uri="{FF2B5EF4-FFF2-40B4-BE49-F238E27FC236}">
                <a16:creationId xmlns:a16="http://schemas.microsoft.com/office/drawing/2014/main" id="{22AD8B44-7F9A-6B03-0AF9-6667B95137D4}"/>
              </a:ext>
            </a:extLst>
          </p:cNvPr>
          <p:cNvSpPr>
            <a:spLocks noGrp="1"/>
          </p:cNvSpPr>
          <p:nvPr>
            <p:ph sz="half" idx="1"/>
          </p:nvPr>
        </p:nvSpPr>
        <p:spPr>
          <a:xfrm>
            <a:off x="606582" y="1991762"/>
            <a:ext cx="8229600" cy="4399985"/>
          </a:xfrm>
        </p:spPr>
        <p:txBody>
          <a:bodyPr>
            <a:normAutofit/>
          </a:bodyPr>
          <a:lstStyle/>
          <a:p>
            <a:r>
              <a:rPr lang="en-US" dirty="0"/>
              <a:t>Loitering to commit prostitution (Penal Code §653.22) is no longer a crime</a:t>
            </a:r>
          </a:p>
          <a:p>
            <a:r>
              <a:rPr lang="en-US" dirty="0"/>
              <a:t>Serving a sentence: the court shall grant the petition to recall the sentence or dismiss the sentence because it is legally invalid and shall seal the conviction as legally invalid</a:t>
            </a:r>
          </a:p>
          <a:p>
            <a:pPr lvl="1"/>
            <a:r>
              <a:rPr lang="en-US" sz="1800" dirty="0"/>
              <a:t>Presumption that criteria are satisfied unless opposing party proves the contrary by clear and convincing evidence </a:t>
            </a:r>
          </a:p>
          <a:p>
            <a:r>
              <a:rPr lang="en-US" dirty="0"/>
              <a:t>Sentence served: upon application, court hall seal the conviction as legally invalid</a:t>
            </a:r>
          </a:p>
          <a:p>
            <a:pPr lvl="1"/>
            <a:r>
              <a:rPr lang="en-US" sz="1800" dirty="0"/>
              <a:t>Same presumption</a:t>
            </a:r>
          </a:p>
          <a:p>
            <a:pPr lvl="1"/>
            <a:r>
              <a:rPr lang="en-US" sz="1800" dirty="0"/>
              <a:t>No hearing required</a:t>
            </a:r>
          </a:p>
          <a:p>
            <a:r>
              <a:rPr lang="en-US" dirty="0"/>
              <a:t>Judicial Council Form CR-425</a:t>
            </a:r>
          </a:p>
        </p:txBody>
      </p:sp>
    </p:spTree>
    <p:extLst>
      <p:ext uri="{BB962C8B-B14F-4D97-AF65-F5344CB8AC3E}">
        <p14:creationId xmlns:p14="http://schemas.microsoft.com/office/powerpoint/2010/main" val="240856454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alpha val="89000"/>
          </a:schemeClr>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118EF92-EDC1-CAB4-54A7-C28D683A1B30}"/>
              </a:ext>
            </a:extLst>
          </p:cNvPr>
          <p:cNvSpPr txBox="1"/>
          <p:nvPr/>
        </p:nvSpPr>
        <p:spPr>
          <a:xfrm>
            <a:off x="1602464" y="2228671"/>
            <a:ext cx="6853474" cy="230832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prstClr val="white"/>
                </a:solidFill>
                <a:effectLst/>
                <a:uLnTx/>
                <a:uFillTx/>
                <a:latin typeface="Trebuchet MS" panose="020B0603020202020204"/>
                <a:ea typeface="+mn-ea"/>
                <a:cs typeface="+mn-cs"/>
              </a:rPr>
              <a:t>Keeping Up-to-date</a:t>
            </a:r>
          </a:p>
        </p:txBody>
      </p:sp>
    </p:spTree>
    <p:extLst>
      <p:ext uri="{BB962C8B-B14F-4D97-AF65-F5344CB8AC3E}">
        <p14:creationId xmlns:p14="http://schemas.microsoft.com/office/powerpoint/2010/main" val="608847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A49EC3-BC23-4415-36CE-511292C48A4F}"/>
              </a:ext>
            </a:extLst>
          </p:cNvPr>
          <p:cNvSpPr>
            <a:spLocks noGrp="1"/>
          </p:cNvSpPr>
          <p:nvPr>
            <p:ph type="title"/>
          </p:nvPr>
        </p:nvSpPr>
        <p:spPr>
          <a:xfrm>
            <a:off x="963173" y="431455"/>
            <a:ext cx="8186007" cy="770366"/>
          </a:xfrm>
        </p:spPr>
        <p:txBody>
          <a:bodyPr/>
          <a:lstStyle/>
          <a:p>
            <a:pPr algn="ctr"/>
            <a:r>
              <a:rPr lang="en-US" b="1" dirty="0"/>
              <a:t>Resources</a:t>
            </a:r>
          </a:p>
        </p:txBody>
      </p:sp>
      <p:pic>
        <p:nvPicPr>
          <p:cNvPr id="5" name="Content Placeholder 4">
            <a:extLst>
              <a:ext uri="{FF2B5EF4-FFF2-40B4-BE49-F238E27FC236}">
                <a16:creationId xmlns:a16="http://schemas.microsoft.com/office/drawing/2014/main" id="{4273844F-B111-5775-1962-8E204B42299E}"/>
              </a:ext>
            </a:extLst>
          </p:cNvPr>
          <p:cNvPicPr>
            <a:picLocks noGrp="1" noChangeAspect="1"/>
          </p:cNvPicPr>
          <p:nvPr>
            <p:ph sz="half" idx="1"/>
          </p:nvPr>
        </p:nvPicPr>
        <p:blipFill>
          <a:blip r:embed="rId2"/>
          <a:stretch>
            <a:fillRect/>
          </a:stretch>
        </p:blipFill>
        <p:spPr>
          <a:xfrm>
            <a:off x="0" y="1510638"/>
            <a:ext cx="3279932" cy="3279932"/>
          </a:xfrm>
          <a:prstGeom prst="rect">
            <a:avLst/>
          </a:prstGeom>
        </p:spPr>
      </p:pic>
      <p:sp>
        <p:nvSpPr>
          <p:cNvPr id="4" name="Content Placeholder 3">
            <a:extLst>
              <a:ext uri="{FF2B5EF4-FFF2-40B4-BE49-F238E27FC236}">
                <a16:creationId xmlns:a16="http://schemas.microsoft.com/office/drawing/2014/main" id="{776D964A-9A60-F132-81D3-9A567F918446}"/>
              </a:ext>
            </a:extLst>
          </p:cNvPr>
          <p:cNvSpPr>
            <a:spLocks noGrp="1"/>
          </p:cNvSpPr>
          <p:nvPr>
            <p:ph sz="half" idx="2"/>
          </p:nvPr>
        </p:nvSpPr>
        <p:spPr>
          <a:xfrm>
            <a:off x="3395049" y="1510638"/>
            <a:ext cx="6002448" cy="4701037"/>
          </a:xfrm>
        </p:spPr>
        <p:txBody>
          <a:bodyPr>
            <a:normAutofit/>
          </a:bodyPr>
          <a:lstStyle/>
          <a:p>
            <a:pPr>
              <a:buFont typeface="Wingdings" panose="05000000000000000000" pitchFamily="2" charset="2"/>
              <a:buChar char="v"/>
            </a:pPr>
            <a:r>
              <a:rPr lang="en-US" sz="2000" b="1" kern="1200" dirty="0">
                <a:solidFill>
                  <a:schemeClr val="tx1"/>
                </a:solidFill>
                <a:latin typeface="+mj-lt"/>
                <a:ea typeface="+mj-ea"/>
                <a:cs typeface="+mj-cs"/>
              </a:rPr>
              <a:t>California Supreme Court Website</a:t>
            </a:r>
          </a:p>
          <a:p>
            <a:pPr lvl="1">
              <a:buFont typeface="Wingdings" panose="05000000000000000000" pitchFamily="2" charset="2"/>
              <a:buChar char="v"/>
            </a:pPr>
            <a:r>
              <a:rPr lang="en-US" sz="2000" kern="1200" dirty="0">
                <a:solidFill>
                  <a:schemeClr val="tx1"/>
                </a:solidFill>
                <a:latin typeface="+mj-lt"/>
                <a:ea typeface="+mj-ea"/>
                <a:cs typeface="+mj-cs"/>
              </a:rPr>
              <a:t>https://supreme.courts.ca.gov/case-information</a:t>
            </a:r>
          </a:p>
          <a:p>
            <a:pPr>
              <a:buFont typeface="Wingdings" panose="05000000000000000000" pitchFamily="2" charset="2"/>
              <a:buChar char="v"/>
            </a:pPr>
            <a:r>
              <a:rPr lang="en-US" sz="2000" b="1" dirty="0">
                <a:solidFill>
                  <a:schemeClr val="tx1"/>
                </a:solidFill>
                <a:latin typeface="+mj-lt"/>
                <a:ea typeface="+mj-ea"/>
                <a:cs typeface="+mj-cs"/>
              </a:rPr>
              <a:t>State Assembly Website</a:t>
            </a:r>
          </a:p>
          <a:p>
            <a:pPr lvl="1">
              <a:buFont typeface="Wingdings" panose="05000000000000000000" pitchFamily="2" charset="2"/>
              <a:buChar char="v"/>
            </a:pPr>
            <a:r>
              <a:rPr lang="en-US" sz="2000" dirty="0">
                <a:solidFill>
                  <a:schemeClr val="tx1"/>
                </a:solidFill>
                <a:latin typeface="+mj-lt"/>
                <a:ea typeface="+mj-ea"/>
                <a:cs typeface="+mj-cs"/>
              </a:rPr>
              <a:t>https://www.assembly.ca.gov/ </a:t>
            </a:r>
          </a:p>
          <a:p>
            <a:pPr>
              <a:buFont typeface="Wingdings" panose="05000000000000000000" pitchFamily="2" charset="2"/>
              <a:buChar char="v"/>
            </a:pPr>
            <a:r>
              <a:rPr lang="en-US" sz="2000" b="1" dirty="0">
                <a:solidFill>
                  <a:schemeClr val="tx1"/>
                </a:solidFill>
                <a:latin typeface="+mj-lt"/>
                <a:ea typeface="+mj-ea"/>
                <a:cs typeface="+mj-cs"/>
              </a:rPr>
              <a:t>State Senate Website</a:t>
            </a:r>
          </a:p>
          <a:p>
            <a:pPr lvl="1">
              <a:buFont typeface="Wingdings" panose="05000000000000000000" pitchFamily="2" charset="2"/>
              <a:buChar char="v"/>
            </a:pPr>
            <a:r>
              <a:rPr lang="en-US" sz="2000" dirty="0">
                <a:solidFill>
                  <a:schemeClr val="tx1"/>
                </a:solidFill>
                <a:latin typeface="+mj-lt"/>
                <a:ea typeface="+mj-ea"/>
                <a:cs typeface="+mj-cs"/>
              </a:rPr>
              <a:t>https://www.senate.ca.gov/</a:t>
            </a:r>
          </a:p>
          <a:p>
            <a:pPr>
              <a:buFont typeface="Wingdings" panose="05000000000000000000" pitchFamily="2" charset="2"/>
              <a:buChar char="v"/>
            </a:pPr>
            <a:r>
              <a:rPr lang="en-US" sz="2000" b="1" dirty="0">
                <a:solidFill>
                  <a:schemeClr val="tx1"/>
                </a:solidFill>
                <a:latin typeface="+mj-lt"/>
                <a:ea typeface="+mj-ea"/>
                <a:cs typeface="+mj-cs"/>
              </a:rPr>
              <a:t>Governor Website</a:t>
            </a:r>
          </a:p>
          <a:p>
            <a:pPr lvl="1">
              <a:buFont typeface="Wingdings" panose="05000000000000000000" pitchFamily="2" charset="2"/>
              <a:buChar char="v"/>
            </a:pPr>
            <a:r>
              <a:rPr lang="en-US" sz="2000" dirty="0">
                <a:solidFill>
                  <a:schemeClr val="tx1"/>
                </a:solidFill>
                <a:latin typeface="+mj-lt"/>
                <a:ea typeface="+mj-ea"/>
                <a:cs typeface="+mj-cs"/>
              </a:rPr>
              <a:t>https://www.gov.ca.gov/</a:t>
            </a:r>
          </a:p>
          <a:p>
            <a:pPr>
              <a:buFont typeface="Wingdings" panose="05000000000000000000" pitchFamily="2" charset="2"/>
              <a:buChar char="v"/>
            </a:pPr>
            <a:r>
              <a:rPr lang="en-US" sz="2000" b="1" dirty="0">
                <a:solidFill>
                  <a:schemeClr val="tx1"/>
                </a:solidFill>
                <a:latin typeface="+mj-lt"/>
                <a:ea typeface="+mj-ea"/>
                <a:cs typeface="+mj-cs"/>
              </a:rPr>
              <a:t>Legislation Information Website</a:t>
            </a:r>
          </a:p>
          <a:p>
            <a:pPr lvl="1">
              <a:buFont typeface="Wingdings" panose="05000000000000000000" pitchFamily="2" charset="2"/>
              <a:buChar char="v"/>
            </a:pPr>
            <a:r>
              <a:rPr lang="en-US" sz="2000" dirty="0">
                <a:solidFill>
                  <a:schemeClr val="tx1"/>
                </a:solidFill>
                <a:latin typeface="+mj-lt"/>
                <a:ea typeface="+mj-ea"/>
                <a:cs typeface="+mj-cs"/>
              </a:rPr>
              <a:t> https://leginfo.legislature.ca.gov/</a:t>
            </a:r>
          </a:p>
          <a:p>
            <a:pPr marL="0" indent="0">
              <a:buNone/>
            </a:pPr>
            <a:endParaRPr lang="en-US" dirty="0">
              <a:solidFill>
                <a:schemeClr val="tx1"/>
              </a:solidFill>
            </a:endParaRPr>
          </a:p>
        </p:txBody>
      </p:sp>
    </p:spTree>
    <p:extLst>
      <p:ext uri="{BB962C8B-B14F-4D97-AF65-F5344CB8AC3E}">
        <p14:creationId xmlns:p14="http://schemas.microsoft.com/office/powerpoint/2010/main" val="7541155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89575E1-3389-451A-A5F7-27854C25C5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4293"/>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53CCC5C-D88E-40FB-B30B-23DCDBD01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4167268" cy="68580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4A66834-D4CC-AC13-7F42-5ABEB89437A3}"/>
              </a:ext>
            </a:extLst>
          </p:cNvPr>
          <p:cNvSpPr>
            <a:spLocks noGrp="1"/>
          </p:cNvSpPr>
          <p:nvPr>
            <p:ph type="title"/>
          </p:nvPr>
        </p:nvSpPr>
        <p:spPr>
          <a:xfrm>
            <a:off x="686834" y="591344"/>
            <a:ext cx="3200400" cy="5585619"/>
          </a:xfrm>
        </p:spPr>
        <p:txBody>
          <a:bodyPr>
            <a:normAutofit/>
          </a:bodyPr>
          <a:lstStyle/>
          <a:p>
            <a:r>
              <a:rPr lang="en-US">
                <a:solidFill>
                  <a:srgbClr val="FFFFFF"/>
                </a:solidFill>
              </a:rPr>
              <a:t>DUTY OF CARE</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007236C0-54AF-4D11-C9FA-5B4A462F7976}"/>
              </a:ext>
            </a:extLst>
          </p:cNvPr>
          <p:cNvSpPr>
            <a:spLocks noGrp="1"/>
          </p:cNvSpPr>
          <p:nvPr>
            <p:ph idx="1"/>
          </p:nvPr>
        </p:nvSpPr>
        <p:spPr>
          <a:xfrm>
            <a:off x="4447308" y="591344"/>
            <a:ext cx="6906491" cy="5585619"/>
          </a:xfrm>
        </p:spPr>
        <p:txBody>
          <a:bodyPr anchor="ctr">
            <a:normAutofit/>
          </a:bodyPr>
          <a:lstStyle/>
          <a:p>
            <a:pPr marL="0" marR="0" indent="0">
              <a:spcBef>
                <a:spcPts val="0"/>
              </a:spcBef>
              <a:spcAft>
                <a:spcPts val="800"/>
              </a:spcAft>
              <a:buNone/>
            </a:pPr>
            <a:r>
              <a:rPr lang="en-US" sz="1800" b="1" i="1" kern="100" dirty="0">
                <a:effectLst/>
                <a:latin typeface="Calibri" panose="020F0502020204030204" pitchFamily="34" charset="0"/>
                <a:ea typeface="Calibri" panose="020F0502020204030204" pitchFamily="34" charset="0"/>
                <a:cs typeface="Times New Roman" panose="02020603050405020304" pitchFamily="18" charset="0"/>
              </a:rPr>
              <a:t>Glynn v. Orange Circle Lounge, Inc.</a:t>
            </a: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(2023) 95 Cal.App.5</a:t>
            </a:r>
            <a:r>
              <a:rPr lang="en-US" sz="1800" kern="100" baseline="30000" dirty="0">
                <a:effectLst/>
                <a:latin typeface="Calibri" panose="020F0502020204030204" pitchFamily="34" charset="0"/>
                <a:ea typeface="Calibri" panose="020F0502020204030204" pitchFamily="34" charset="0"/>
                <a:cs typeface="Times New Roman" panose="02020603050405020304" pitchFamily="18" charset="0"/>
              </a:rPr>
              <a:t>th</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1289</a:t>
            </a: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Following a bar fight, an individual involved in the fight was killed by the same assailants about an hour after leaving the bar and a block from the bar.  Trial court granted the MSJ </a:t>
            </a:r>
            <a:r>
              <a:rPr lang="en-US" sz="1800" kern="100" dirty="0">
                <a:latin typeface="Calibri" panose="020F0502020204030204" pitchFamily="34" charset="0"/>
                <a:ea typeface="Calibri" panose="020F0502020204030204" pitchFamily="34" charset="0"/>
                <a:cs typeface="Times New Roman" panose="02020603050405020304" pitchFamily="18" charset="0"/>
              </a:rPr>
              <a:t>filed by </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bar defendant and the Court of Appeal affirmed finding no duty.</a:t>
            </a:r>
          </a:p>
          <a:p>
            <a:pPr marL="0" marR="0">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Duty is a legal issue and the controlling framework is the seven factor </a:t>
            </a:r>
            <a:r>
              <a:rPr lang="en-US" sz="1800" i="1" kern="100" dirty="0">
                <a:effectLst/>
                <a:latin typeface="Calibri" panose="020F0502020204030204" pitchFamily="34" charset="0"/>
                <a:ea typeface="Calibri" panose="020F0502020204030204" pitchFamily="34" charset="0"/>
                <a:cs typeface="Times New Roman" panose="02020603050405020304" pitchFamily="18" charset="0"/>
              </a:rPr>
              <a:t>Rowland</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test (</a:t>
            </a:r>
            <a:r>
              <a:rPr lang="en-US" sz="1800" b="1" i="1" kern="100" dirty="0">
                <a:effectLst/>
                <a:latin typeface="Calibri" panose="020F0502020204030204" pitchFamily="34" charset="0"/>
                <a:ea typeface="Calibri" panose="020F0502020204030204" pitchFamily="34" charset="0"/>
                <a:cs typeface="Times New Roman" panose="02020603050405020304" pitchFamily="18" charset="0"/>
              </a:rPr>
              <a:t>Rowland v. Christian</a:t>
            </a: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(1968) 69 Cal. 2d 108.)</a:t>
            </a:r>
          </a:p>
          <a:p>
            <a:pPr marL="0" marR="0">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This opinion has a good discussion of the factors: </a:t>
            </a:r>
          </a:p>
          <a:p>
            <a:pPr marL="800100" lvl="1" indent="-342900">
              <a:spcBef>
                <a:spcPts val="0"/>
              </a:spcBef>
              <a:buFont typeface="+mj-lt"/>
              <a:buAutoNum type="arabicPeriod"/>
            </a:pPr>
            <a:r>
              <a:rPr lang="en-US" sz="1800" kern="100" dirty="0">
                <a:effectLst/>
                <a:highlight>
                  <a:srgbClr val="00FF00"/>
                </a:highlight>
                <a:latin typeface="Source Sans Pro" panose="020B0503030403020204" pitchFamily="34" charset="0"/>
                <a:ea typeface="Calibri" panose="020F0502020204030204" pitchFamily="34" charset="0"/>
                <a:cs typeface="Times New Roman" panose="02020603050405020304" pitchFamily="18" charset="0"/>
              </a:rPr>
              <a:t>the foreseeability of harm to the plaintiff (Yes);</a:t>
            </a:r>
            <a:endParaRPr lang="en-US" sz="1800" kern="100" dirty="0">
              <a:effectLst/>
              <a:highlight>
                <a:srgbClr val="00FF00"/>
              </a:highlight>
              <a:latin typeface="Calibri" panose="020F0502020204030204" pitchFamily="34" charset="0"/>
              <a:ea typeface="Calibri" panose="020F0502020204030204" pitchFamily="34" charset="0"/>
              <a:cs typeface="Times New Roman" panose="02020603050405020304" pitchFamily="18" charset="0"/>
            </a:endParaRPr>
          </a:p>
          <a:p>
            <a:pPr marL="800100" lvl="1" indent="-342900">
              <a:spcBef>
                <a:spcPts val="0"/>
              </a:spcBef>
              <a:buFont typeface="+mj-lt"/>
              <a:buAutoNum type="arabicPeriod"/>
            </a:pPr>
            <a:r>
              <a:rPr lang="en-US" sz="1800" kern="100" dirty="0">
                <a:effectLst/>
                <a:highlight>
                  <a:srgbClr val="00FF00"/>
                </a:highlight>
                <a:latin typeface="Source Sans Pro" panose="020B0503030403020204" pitchFamily="34" charset="0"/>
                <a:ea typeface="Calibri" panose="020F0502020204030204" pitchFamily="34" charset="0"/>
                <a:cs typeface="Times New Roman" panose="02020603050405020304" pitchFamily="18" charset="0"/>
              </a:rPr>
              <a:t>the degree of certainty that the plaintiff suffered injury (Yes); </a:t>
            </a:r>
            <a:endParaRPr lang="en-US" sz="1800" kern="100" dirty="0">
              <a:effectLst/>
              <a:highlight>
                <a:srgbClr val="00FF00"/>
              </a:highlight>
              <a:latin typeface="Calibri" panose="020F0502020204030204" pitchFamily="34" charset="0"/>
              <a:ea typeface="Calibri" panose="020F0502020204030204" pitchFamily="34" charset="0"/>
              <a:cs typeface="Times New Roman" panose="02020603050405020304" pitchFamily="18" charset="0"/>
            </a:endParaRPr>
          </a:p>
          <a:p>
            <a:pPr marL="800100" lvl="1" indent="-342900">
              <a:spcBef>
                <a:spcPts val="0"/>
              </a:spcBef>
              <a:buFont typeface="+mj-lt"/>
              <a:buAutoNum type="arabicPeriod"/>
            </a:pPr>
            <a:r>
              <a:rPr lang="en-US" sz="1800" kern="100" dirty="0">
                <a:effectLst/>
                <a:highlight>
                  <a:srgbClr val="FF0000"/>
                </a:highlight>
                <a:latin typeface="Source Sans Pro" panose="020B0503030403020204" pitchFamily="34" charset="0"/>
                <a:ea typeface="Calibri" panose="020F0502020204030204" pitchFamily="34" charset="0"/>
                <a:cs typeface="Times New Roman" panose="02020603050405020304" pitchFamily="18" charset="0"/>
              </a:rPr>
              <a:t>the closeness of the connection between the defendant's conduct and the injury suffered (No);</a:t>
            </a:r>
            <a:endParaRPr lang="en-US" sz="1800" kern="100" dirty="0">
              <a:effectLst/>
              <a:highlight>
                <a:srgbClr val="FF0000"/>
              </a:highlight>
              <a:latin typeface="Calibri" panose="020F0502020204030204" pitchFamily="34" charset="0"/>
              <a:ea typeface="Calibri" panose="020F0502020204030204" pitchFamily="34" charset="0"/>
              <a:cs typeface="Times New Roman" panose="02020603050405020304" pitchFamily="18" charset="0"/>
            </a:endParaRPr>
          </a:p>
          <a:p>
            <a:pPr marL="800100" lvl="1" indent="-342900">
              <a:spcBef>
                <a:spcPts val="0"/>
              </a:spcBef>
              <a:buFont typeface="+mj-lt"/>
              <a:buAutoNum type="arabicPeriod"/>
            </a:pPr>
            <a:r>
              <a:rPr lang="en-US" sz="1800" kern="100" dirty="0">
                <a:effectLst/>
                <a:highlight>
                  <a:srgbClr val="FF0000"/>
                </a:highlight>
                <a:latin typeface="Source Sans Pro" panose="020B0503030403020204" pitchFamily="34" charset="0"/>
                <a:ea typeface="Calibri" panose="020F0502020204030204" pitchFamily="34" charset="0"/>
                <a:cs typeface="Times New Roman" panose="02020603050405020304" pitchFamily="18" charset="0"/>
              </a:rPr>
              <a:t>the moral blame attached to the defendant's conduct (No);</a:t>
            </a:r>
            <a:endParaRPr lang="en-US" sz="1800" kern="100" dirty="0">
              <a:effectLst/>
              <a:highlight>
                <a:srgbClr val="FF0000"/>
              </a:highlight>
              <a:latin typeface="Calibri" panose="020F0502020204030204" pitchFamily="34" charset="0"/>
              <a:ea typeface="Calibri" panose="020F0502020204030204" pitchFamily="34" charset="0"/>
              <a:cs typeface="Times New Roman" panose="02020603050405020304" pitchFamily="18" charset="0"/>
            </a:endParaRPr>
          </a:p>
          <a:p>
            <a:pPr marL="800100" lvl="1" indent="-342900">
              <a:spcBef>
                <a:spcPts val="0"/>
              </a:spcBef>
              <a:buFont typeface="+mj-lt"/>
              <a:buAutoNum type="arabicPeriod"/>
            </a:pPr>
            <a:r>
              <a:rPr lang="en-US" sz="1800" kern="100" dirty="0">
                <a:effectLst/>
                <a:highlight>
                  <a:srgbClr val="FFFF00"/>
                </a:highlight>
                <a:latin typeface="Source Sans Pro" panose="020B0503030403020204" pitchFamily="34" charset="0"/>
                <a:ea typeface="Calibri" panose="020F0502020204030204" pitchFamily="34" charset="0"/>
                <a:cs typeface="Times New Roman" panose="02020603050405020304" pitchFamily="18" charset="0"/>
              </a:rPr>
              <a:t>the policy of preventing future harm (Yes, but weak); </a:t>
            </a:r>
            <a:endParaRPr lang="en-US" sz="1800" kern="1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p>
            <a:pPr marL="800100" lvl="1" indent="-342900">
              <a:spcBef>
                <a:spcPts val="0"/>
              </a:spcBef>
              <a:buFont typeface="+mj-lt"/>
              <a:buAutoNum type="arabicPeriod"/>
            </a:pPr>
            <a:r>
              <a:rPr lang="en-US" sz="1800" kern="100" dirty="0">
                <a:effectLst/>
                <a:highlight>
                  <a:srgbClr val="FF0000"/>
                </a:highlight>
                <a:latin typeface="Source Sans Pro" panose="020B0503030403020204" pitchFamily="34" charset="0"/>
                <a:ea typeface="Calibri" panose="020F0502020204030204" pitchFamily="34" charset="0"/>
                <a:cs typeface="Times New Roman" panose="02020603050405020304" pitchFamily="18" charset="0"/>
              </a:rPr>
              <a:t>the extent of the burden to the defendant and consequences to the community of imposing a duty to exercise care with resulting liability for breach (No); </a:t>
            </a:r>
            <a:r>
              <a:rPr lang="en-US" sz="1800" kern="100" dirty="0">
                <a:effectLst/>
                <a:latin typeface="Source Sans Pro" panose="020B0503030403020204" pitchFamily="34" charset="0"/>
                <a:ea typeface="Calibri" panose="020F0502020204030204" pitchFamily="34" charset="0"/>
                <a:cs typeface="Times New Roman" panose="02020603050405020304" pitchFamily="18" charset="0"/>
              </a:rPr>
              <a:t>and</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spcBef>
                <a:spcPts val="0"/>
              </a:spcBef>
              <a:spcAft>
                <a:spcPts val="800"/>
              </a:spcAft>
              <a:buFont typeface="+mj-lt"/>
              <a:buAutoNum type="arabicPeriod"/>
            </a:pPr>
            <a:r>
              <a:rPr lang="en-US" sz="1800" kern="100" dirty="0">
                <a:effectLst/>
                <a:highlight>
                  <a:srgbClr val="FFFF00"/>
                </a:highlight>
                <a:latin typeface="Source Sans Pro" panose="020B0503030403020204" pitchFamily="34" charset="0"/>
                <a:ea typeface="Calibri" panose="020F0502020204030204" pitchFamily="34" charset="0"/>
                <a:cs typeface="Times New Roman" panose="02020603050405020304" pitchFamily="18" charset="0"/>
              </a:rPr>
              <a:t>the availability, cost, and prevalence of insurance for the risk involved (Yes, but weak).</a:t>
            </a:r>
            <a:endParaRPr lang="en-US" sz="1800" kern="1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800"/>
              </a:spcAft>
            </a:pP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100" dirty="0"/>
          </a:p>
        </p:txBody>
      </p:sp>
    </p:spTree>
    <p:extLst>
      <p:ext uri="{BB962C8B-B14F-4D97-AF65-F5344CB8AC3E}">
        <p14:creationId xmlns:p14="http://schemas.microsoft.com/office/powerpoint/2010/main" val="215238032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3.xml><?xml version="1.0" encoding="utf-8"?>
<a:theme xmlns:a="http://schemas.openxmlformats.org/drawingml/2006/main" name="Basis">
  <a:themeElements>
    <a:clrScheme name="Basis">
      <a:dk1>
        <a:srgbClr val="000000"/>
      </a:dk1>
      <a:lt1>
        <a:srgbClr val="FFFFFF"/>
      </a:lt1>
      <a:dk2>
        <a:srgbClr val="565349"/>
      </a:dk2>
      <a:lt2>
        <a:srgbClr val="DDDDDD"/>
      </a:lt2>
      <a:accent1>
        <a:srgbClr val="A6B727"/>
      </a:accent1>
      <a:accent2>
        <a:srgbClr val="DF5327"/>
      </a:accent2>
      <a:accent3>
        <a:srgbClr val="FE9E00"/>
      </a:accent3>
      <a:accent4>
        <a:srgbClr val="418AB3"/>
      </a:accent4>
      <a:accent5>
        <a:srgbClr val="D7D447"/>
      </a:accent5>
      <a:accent6>
        <a:srgbClr val="818183"/>
      </a:accent6>
      <a:hlink>
        <a:srgbClr val="F59E00"/>
      </a:hlink>
      <a:folHlink>
        <a:srgbClr val="B2B2B2"/>
      </a:folHlink>
    </a:clrScheme>
    <a:fontScheme name="Basis">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90E45F77-AEFC-46EF-A7C1-5B338C297B02}"/>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299</TotalTime>
  <Words>8097</Words>
  <Application>Microsoft Office PowerPoint</Application>
  <PresentationFormat>Widescreen</PresentationFormat>
  <Paragraphs>546</Paragraphs>
  <Slides>83</Slides>
  <Notes>16</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83</vt:i4>
      </vt:variant>
    </vt:vector>
  </HeadingPairs>
  <TitlesOfParts>
    <vt:vector size="95" baseType="lpstr">
      <vt:lpstr>Arial</vt:lpstr>
      <vt:lpstr>Calibri</vt:lpstr>
      <vt:lpstr>Calibri Light</vt:lpstr>
      <vt:lpstr>Corbel</vt:lpstr>
      <vt:lpstr>Georgia</vt:lpstr>
      <vt:lpstr>Source Sans Pro</vt:lpstr>
      <vt:lpstr>Trebuchet MS</vt:lpstr>
      <vt:lpstr>Wingdings</vt:lpstr>
      <vt:lpstr>Wingdings 3</vt:lpstr>
      <vt:lpstr>Office Theme</vt:lpstr>
      <vt:lpstr>Facet</vt:lpstr>
      <vt:lpstr>Basis</vt:lpstr>
      <vt:lpstr>UPDATE ON CIVIL LAW</vt:lpstr>
      <vt:lpstr>What We Will Cover </vt:lpstr>
      <vt:lpstr>ARBITRATION/ WAIVER </vt:lpstr>
      <vt:lpstr>DISCOVERY- EVASIVE AND FRIVOLOUS RESPONSES</vt:lpstr>
      <vt:lpstr>Expert Testimony- Causation</vt:lpstr>
      <vt:lpstr>Arbitration/Stays</vt:lpstr>
      <vt:lpstr>ATTORNEYS FEES/CIVILITY</vt:lpstr>
      <vt:lpstr>Unfair Competition Law</vt:lpstr>
      <vt:lpstr>DUTY OF CARE</vt:lpstr>
      <vt:lpstr>INSURANCE – DUTY TO DEFEND</vt:lpstr>
      <vt:lpstr>PMQ WITNESSES</vt:lpstr>
      <vt:lpstr>PERSONAL JURISDICTION  </vt:lpstr>
      <vt:lpstr>JURISDICITIONAL DISCOVERY</vt:lpstr>
      <vt:lpstr>LEMON LAW CASES AT THE SUPREME COURT </vt:lpstr>
      <vt:lpstr>Jury Selection – AB 3070 </vt:lpstr>
      <vt:lpstr>Family Law</vt:lpstr>
      <vt:lpstr>IRMO CD and GD (2023)  2d Civil No. B323428</vt:lpstr>
      <vt:lpstr>IRMO CD and GD</vt:lpstr>
      <vt:lpstr>Custody Arrangements Determine Standard for Change in Order</vt:lpstr>
      <vt:lpstr>Change of Circumstances Required for  New Custody Arrangement</vt:lpstr>
      <vt:lpstr>PICKING THE PICKER</vt:lpstr>
      <vt:lpstr>JAN F. v. NATALIE F. (2023)  2d CIVIL No. B322439</vt:lpstr>
      <vt:lpstr>JAN F. v NATALIE F.</vt:lpstr>
      <vt:lpstr>WELFARE CHECKS DISTURBED PEACE</vt:lpstr>
      <vt:lpstr>Rivera v hillard  (2023)  89 Cal.App.5th 964</vt:lpstr>
      <vt:lpstr>RIVERA v HILLARD</vt:lpstr>
      <vt:lpstr>RESTITUTION</vt:lpstr>
      <vt:lpstr>"Panoply of Remedial Orders" </vt:lpstr>
      <vt:lpstr>Parris J. v. Christopher u (2023) Nos. B313470; B316247; B317613.</vt:lpstr>
      <vt:lpstr>PARRIS J. v CHRISTOPHER U. </vt:lpstr>
      <vt:lpstr>What Standard for Disturbance of Peace?</vt:lpstr>
      <vt:lpstr>Does the act disturb protected person's peace?</vt:lpstr>
      <vt:lpstr>"Panoply of Remedial Orders"</vt:lpstr>
      <vt:lpstr>Swan v. Hatchett (2023) 92 CA5 1206</vt:lpstr>
      <vt:lpstr>Swan v. Hatchett</vt:lpstr>
      <vt:lpstr>"Although we accept the trial court's individual credibility determinations, given that the trial court had other options available to it to address shortcomings in Swan's evidence for the purposes of calculating child support, we cannot say that substantial evidence supports its decision to disregard Swan's evidence in its entirety."</vt:lpstr>
      <vt:lpstr>Swan v. Hatchett  </vt:lpstr>
      <vt:lpstr>MARRIAGE OF RANGEL (2023) No. B313795</vt:lpstr>
      <vt:lpstr>Sanctions Made Conditional on Conduct?</vt:lpstr>
      <vt:lpstr>"Litigation must cease."</vt:lpstr>
      <vt:lpstr>Concurrence </vt:lpstr>
      <vt:lpstr>OTHER CASES</vt:lpstr>
      <vt:lpstr>MARRIAGE OF COHEN (2023)  105 Cal.App.3d 836</vt:lpstr>
      <vt:lpstr>Marriage of dh &amp; BG (2023)  87 Cal.App.5th 586</vt:lpstr>
      <vt:lpstr>Criminal Law Update  Judge Catherine J. Swysen </vt:lpstr>
      <vt:lpstr> </vt:lpstr>
      <vt:lpstr>PowerPoint Presentation</vt:lpstr>
      <vt:lpstr>Pending Issues before the  California Supreme Court</vt:lpstr>
      <vt:lpstr>PowerPoint Presentation</vt:lpstr>
      <vt:lpstr>Impact of New York State Rifle &amp; Pistol Association v. Bruen (2022) 142 S.Ct. 2111 </vt:lpstr>
      <vt:lpstr>Constitutional Challenges pursuant to Bruen </vt:lpstr>
      <vt:lpstr>Constitutional Challenges pursuant to Bruen  </vt:lpstr>
      <vt:lpstr>Constitutional Challenges pursuant to Bruen  </vt:lpstr>
      <vt:lpstr>SB 2 Eff. January 1, 2024</vt:lpstr>
      <vt:lpstr>SB 2 Eff. January 1, 2024</vt:lpstr>
      <vt:lpstr>Jaywalking Vehicle Code § 21954 Eff. January 1, 2023</vt:lpstr>
      <vt:lpstr>PowerPoint Presentation</vt:lpstr>
      <vt:lpstr>Mental Health Diversion  Amendments to Penal Code §1001.36  Eff. January 1, 2023  </vt:lpstr>
      <vt:lpstr>CARE Act Eff. October 2, 2023-Glenn, Orange, San Diego, San Francisco, Stanislaus, and Tuolumne; December 1, 2024 for all Counties   </vt:lpstr>
      <vt:lpstr>CARE Act Eff. October 2, 2023-Glenn, Orange, San Diego, San Francisco, Stanislaus, and Tuolumne; December 1, 2024 for all Counties   </vt:lpstr>
      <vt:lpstr>SB 43 - LPS Conservatorship Eff. January 1, 2024</vt:lpstr>
      <vt:lpstr>SB 43 - LPS Conservatorship Eff. January 1, 2024</vt:lpstr>
      <vt:lpstr>PowerPoint Presentation</vt:lpstr>
      <vt:lpstr>Artist’s Creative Expression as Evidence in Criminal Cases  Evidence Code §352.2  Eff. January 1, 2023 </vt:lpstr>
      <vt:lpstr>Immigration Status Evidence Code §351.4 Eff. August 22, 2022</vt:lpstr>
      <vt:lpstr>PowerPoint Presentation</vt:lpstr>
      <vt:lpstr>Selected Changes to California Sentencing Laws Effective 2022</vt:lpstr>
      <vt:lpstr>Selected Changes to California Sentencing Laws Effective 2022</vt:lpstr>
      <vt:lpstr>Selected Changes to California Sentencing Laws Effective 2022</vt:lpstr>
      <vt:lpstr>Selected Changes to California Sentencing Laws Effective 2022</vt:lpstr>
      <vt:lpstr>AB 2167 – Alternatives to Incarceration  Eff. January 1, 2023</vt:lpstr>
      <vt:lpstr>PowerPoint Presentation</vt:lpstr>
      <vt:lpstr>Resentencing Laws </vt:lpstr>
      <vt:lpstr>   Resentencing for Military Veterans Penal Code § 1170.91  Eff. January 1, 2023 </vt:lpstr>
      <vt:lpstr>   Resentencing for Military Veterans Penal Code § 1170.91  Eff. January 1, 2023 </vt:lpstr>
      <vt:lpstr>   Motion to vacate conviction or sentence Penal Code § 1473.7 </vt:lpstr>
      <vt:lpstr>Record Clearing </vt:lpstr>
      <vt:lpstr>AB 2138   Fair Chance for Occupational Licensing Eff. January 1, 2020</vt:lpstr>
      <vt:lpstr>SB 731 Clean Slate Bill Eff. July 1, 2023</vt:lpstr>
      <vt:lpstr>SB 1106 Fresh Start Act Eff. January 1, 2023</vt:lpstr>
      <vt:lpstr>Relief for Persons Convicted of Loitering for purpose of Engaging in Prostitution  Penal Code § 653.9 Eff. January 1, 2023</vt:lpstr>
      <vt:lpstr>PowerPoint Presentation</vt:lpstr>
      <vt:lpstr>Resources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Kelley, Michael</dc:creator>
  <cp:lastModifiedBy>Childs, Erin</cp:lastModifiedBy>
  <cp:revision>5</cp:revision>
  <cp:lastPrinted>2023-11-21T16:17:10Z</cp:lastPrinted>
  <dcterms:created xsi:type="dcterms:W3CDTF">2023-11-17T16:02:02Z</dcterms:created>
  <dcterms:modified xsi:type="dcterms:W3CDTF">2023-11-30T01:04:19Z</dcterms:modified>
</cp:coreProperties>
</file>