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319" r:id="rId3"/>
    <p:sldId id="315" r:id="rId4"/>
    <p:sldId id="313" r:id="rId5"/>
    <p:sldId id="316" r:id="rId6"/>
    <p:sldId id="314" r:id="rId7"/>
    <p:sldId id="298" r:id="rId8"/>
    <p:sldId id="302" r:id="rId9"/>
    <p:sldId id="301" r:id="rId10"/>
    <p:sldId id="299" r:id="rId11"/>
    <p:sldId id="300" r:id="rId12"/>
    <p:sldId id="258" r:id="rId13"/>
    <p:sldId id="293" r:id="rId14"/>
    <p:sldId id="259" r:id="rId15"/>
    <p:sldId id="320" r:id="rId16"/>
    <p:sldId id="262" r:id="rId17"/>
    <p:sldId id="263" r:id="rId18"/>
    <p:sldId id="264" r:id="rId19"/>
    <p:sldId id="283" r:id="rId20"/>
    <p:sldId id="321" r:id="rId21"/>
    <p:sldId id="270" r:id="rId22"/>
    <p:sldId id="265" r:id="rId23"/>
    <p:sldId id="295" r:id="rId24"/>
    <p:sldId id="260" r:id="rId25"/>
    <p:sldId id="296" r:id="rId26"/>
    <p:sldId id="297" r:id="rId27"/>
    <p:sldId id="305" r:id="rId28"/>
    <p:sldId id="304" r:id="rId29"/>
    <p:sldId id="310" r:id="rId30"/>
    <p:sldId id="311" r:id="rId31"/>
    <p:sldId id="275" r:id="rId32"/>
    <p:sldId id="306" r:id="rId33"/>
    <p:sldId id="312" r:id="rId34"/>
    <p:sldId id="271" r:id="rId35"/>
    <p:sldId id="272" r:id="rId36"/>
    <p:sldId id="273" r:id="rId37"/>
    <p:sldId id="277" r:id="rId38"/>
    <p:sldId id="317"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694" autoAdjust="0"/>
  </p:normalViewPr>
  <p:slideViewPr>
    <p:cSldViewPr>
      <p:cViewPr varScale="1">
        <p:scale>
          <a:sx n="78" d="100"/>
          <a:sy n="78" d="100"/>
        </p:scale>
        <p:origin x="108" y="720"/>
      </p:cViewPr>
      <p:guideLst>
        <p:guide orient="horz" pos="2160"/>
        <p:guide pos="2880"/>
      </p:guideLst>
    </p:cSldViewPr>
  </p:slideViewPr>
  <p:outlineViewPr>
    <p:cViewPr>
      <p:scale>
        <a:sx n="33" d="100"/>
        <a:sy n="33" d="100"/>
      </p:scale>
      <p:origin x="48" y="3663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725CB8F8-E694-4084-8146-E46A80F9AF92}" type="datetimeFigureOut">
              <a:rPr lang="en-US" smtClean="0"/>
              <a:t>9/15/2023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788E353F-0C64-40D5-9C05-B39248E44AE0}" type="slidenum">
              <a:rPr lang="en-US" smtClean="0"/>
              <a:t>‹#›</a:t>
            </a:fld>
            <a:endParaRPr lang="en-US"/>
          </a:p>
        </p:txBody>
      </p:sp>
    </p:spTree>
    <p:extLst>
      <p:ext uri="{BB962C8B-B14F-4D97-AF65-F5344CB8AC3E}">
        <p14:creationId xmlns:p14="http://schemas.microsoft.com/office/powerpoint/2010/main" val="827818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on the LPL committee, it’s study.</a:t>
            </a:r>
          </a:p>
          <a:p>
            <a:endParaRPr lang="en-US" dirty="0"/>
          </a:p>
        </p:txBody>
      </p:sp>
      <p:sp>
        <p:nvSpPr>
          <p:cNvPr id="4" name="Slide Number Placeholder 3"/>
          <p:cNvSpPr>
            <a:spLocks noGrp="1"/>
          </p:cNvSpPr>
          <p:nvPr>
            <p:ph type="sldNum" sz="quarter" idx="5"/>
          </p:nvPr>
        </p:nvSpPr>
        <p:spPr/>
        <p:txBody>
          <a:bodyPr/>
          <a:lstStyle/>
          <a:p>
            <a:fld id="{788E353F-0C64-40D5-9C05-B39248E44AE0}" type="slidenum">
              <a:rPr lang="en-US" smtClean="0"/>
              <a:t>6</a:t>
            </a:fld>
            <a:endParaRPr lang="en-US"/>
          </a:p>
        </p:txBody>
      </p:sp>
    </p:spTree>
    <p:extLst>
      <p:ext uri="{BB962C8B-B14F-4D97-AF65-F5344CB8AC3E}">
        <p14:creationId xmlns:p14="http://schemas.microsoft.com/office/powerpoint/2010/main" val="2678851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Oftentimes, the estates a lawyer is dealing with will be very valuable (typically only rich people hire attorneys) – typically family’s fight when there is lots of money involved</a:t>
            </a:r>
          </a:p>
          <a:p>
            <a:endParaRPr lang="en-US" dirty="0"/>
          </a:p>
          <a:p>
            <a:pPr marL="171450" indent="-171450">
              <a:buFontTx/>
              <a:buChar char="-"/>
            </a:pPr>
            <a:r>
              <a:rPr lang="en-US" dirty="0"/>
              <a:t>For a document lawyer, this may exceed coverage (often by a lot)- even when you are dealing with large policies </a:t>
            </a:r>
          </a:p>
          <a:p>
            <a:endParaRPr lang="en-US" dirty="0"/>
          </a:p>
          <a:p>
            <a:pPr marL="171450" indent="-171450">
              <a:buFontTx/>
              <a:buChar char="-"/>
            </a:pPr>
            <a:r>
              <a:rPr lang="en-US" dirty="0"/>
              <a:t>What has your experiences been?</a:t>
            </a:r>
          </a:p>
        </p:txBody>
      </p:sp>
      <p:sp>
        <p:nvSpPr>
          <p:cNvPr id="4" name="Slide Number Placeholder 3"/>
          <p:cNvSpPr>
            <a:spLocks noGrp="1"/>
          </p:cNvSpPr>
          <p:nvPr>
            <p:ph type="sldNum" sz="quarter" idx="10"/>
          </p:nvPr>
        </p:nvSpPr>
        <p:spPr/>
        <p:txBody>
          <a:bodyPr/>
          <a:lstStyle/>
          <a:p>
            <a:fld id="{5030B000-A0FB-460A-9112-E3F65A83105E}" type="slidenum">
              <a:rPr lang="en-US" smtClean="0"/>
              <a:t>37</a:t>
            </a:fld>
            <a:endParaRPr lang="en-US"/>
          </a:p>
        </p:txBody>
      </p:sp>
    </p:spTree>
    <p:extLst>
      <p:ext uri="{BB962C8B-B14F-4D97-AF65-F5344CB8AC3E}">
        <p14:creationId xmlns:p14="http://schemas.microsoft.com/office/powerpoint/2010/main" val="21622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 about distinction between legal mal and breach of fiduciary duty.  </a:t>
            </a:r>
          </a:p>
        </p:txBody>
      </p:sp>
      <p:sp>
        <p:nvSpPr>
          <p:cNvPr id="4" name="Slide Number Placeholder 3"/>
          <p:cNvSpPr>
            <a:spLocks noGrp="1"/>
          </p:cNvSpPr>
          <p:nvPr>
            <p:ph type="sldNum" sz="quarter" idx="5"/>
          </p:nvPr>
        </p:nvSpPr>
        <p:spPr/>
        <p:txBody>
          <a:bodyPr/>
          <a:lstStyle/>
          <a:p>
            <a:fld id="{788E353F-0C64-40D5-9C05-B39248E44AE0}" type="slidenum">
              <a:rPr lang="en-US" smtClean="0"/>
              <a:t>7</a:t>
            </a:fld>
            <a:endParaRPr lang="en-US"/>
          </a:p>
        </p:txBody>
      </p:sp>
    </p:spTree>
    <p:extLst>
      <p:ext uri="{BB962C8B-B14F-4D97-AF65-F5344CB8AC3E}">
        <p14:creationId xmlns:p14="http://schemas.microsoft.com/office/powerpoint/2010/main" val="3950819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Like most malpractice claims, they typically don’t arise unless there is a dispute arising out of the probate of the estate – or – there is another fight </a:t>
            </a:r>
          </a:p>
          <a:p>
            <a:pPr marL="171450" indent="-171450">
              <a:buFontTx/>
              <a:buChar char="-"/>
            </a:pPr>
            <a:endParaRPr lang="en-US" dirty="0"/>
          </a:p>
          <a:p>
            <a:pPr marL="171450" indent="-171450">
              <a:buFontTx/>
              <a:buChar char="-"/>
            </a:pPr>
            <a:r>
              <a:rPr lang="en-US" dirty="0"/>
              <a:t>There are a few reasons for this: </a:t>
            </a:r>
          </a:p>
          <a:p>
            <a:pPr marL="628650" lvl="1" indent="-171450">
              <a:buFontTx/>
              <a:buChar char="-"/>
            </a:pPr>
            <a:r>
              <a:rPr lang="en-US" dirty="0"/>
              <a:t>Probate disputes typically involve large valuable estates </a:t>
            </a:r>
          </a:p>
          <a:p>
            <a:pPr marL="628650" lvl="1" indent="-171450">
              <a:buFontTx/>
              <a:buChar char="-"/>
            </a:pPr>
            <a:r>
              <a:rPr lang="en-US" dirty="0"/>
              <a:t>Typically emotionally charged – family disputes – second wife, first kids</a:t>
            </a:r>
          </a:p>
          <a:p>
            <a:pPr marL="628650" lvl="1" indent="-171450">
              <a:buFontTx/>
              <a:buChar char="-"/>
            </a:pPr>
            <a:r>
              <a:rPr lang="en-US" dirty="0"/>
              <a:t>Best witness (the grantor or testator) is dead or incapacitated</a:t>
            </a:r>
          </a:p>
          <a:p>
            <a:pPr marL="628650" lvl="1" indent="-171450">
              <a:buFontTx/>
              <a:buChar char="-"/>
            </a:pPr>
            <a:r>
              <a:rPr lang="en-US" dirty="0"/>
              <a:t>These cases typically arise after many years, memories are weak, the lawyers might have moved firms, or have capacity issues themselves </a:t>
            </a:r>
          </a:p>
          <a:p>
            <a:pPr marL="171450" indent="-171450">
              <a:buFontTx/>
              <a:buChar char="-"/>
            </a:pPr>
            <a:endParaRPr lang="en-US" dirty="0"/>
          </a:p>
          <a:p>
            <a:pPr marL="171450" indent="-171450">
              <a:buFontTx/>
              <a:buChar char="-"/>
            </a:pPr>
            <a:r>
              <a:rPr lang="en-US" dirty="0"/>
              <a:t>Standing issues raise their head here as well: typically the estate doesn’t have damages on claims that are simply a re-allocation of estate assets – essentially the PR and the estate is a pot of money, the distribution of which is up to the Courts, but the Estate can have damages that deplete the assets – i.e. – when the estate has to pay lawyers to litigate a probate proceeding </a:t>
            </a:r>
          </a:p>
          <a:p>
            <a:pPr marL="171450" indent="-171450">
              <a:buFontTx/>
              <a:buChar char="-"/>
            </a:pPr>
            <a:r>
              <a:rPr lang="en-US" dirty="0"/>
              <a:t>The beneficiaries (or alleged intended beneficiaries) on the other hand may have this claim, but you need to evaluate standing issues; some jurisdictions require strict </a:t>
            </a:r>
            <a:r>
              <a:rPr lang="en-US" dirty="0" err="1"/>
              <a:t>privity</a:t>
            </a:r>
            <a:r>
              <a:rPr lang="en-US" dirty="0"/>
              <a:t> for claims (some of those jurisdictions that have strict </a:t>
            </a:r>
            <a:r>
              <a:rPr lang="en-US" dirty="0" err="1"/>
              <a:t>privity</a:t>
            </a:r>
            <a:r>
              <a:rPr lang="en-US" dirty="0"/>
              <a:t> rules also expand the types of damages of the estate, so keep that in mind). </a:t>
            </a:r>
          </a:p>
          <a:p>
            <a:pPr marL="171450" indent="-171450">
              <a:buFontTx/>
              <a:buChar char="-"/>
            </a:pPr>
            <a:r>
              <a:rPr lang="en-US" dirty="0"/>
              <a:t>The moral of the story is that you always have to pay special attention to the jurisdictional law </a:t>
            </a:r>
          </a:p>
        </p:txBody>
      </p:sp>
      <p:sp>
        <p:nvSpPr>
          <p:cNvPr id="4" name="Slide Number Placeholder 3"/>
          <p:cNvSpPr>
            <a:spLocks noGrp="1"/>
          </p:cNvSpPr>
          <p:nvPr>
            <p:ph type="sldNum" sz="quarter" idx="10"/>
          </p:nvPr>
        </p:nvSpPr>
        <p:spPr/>
        <p:txBody>
          <a:bodyPr/>
          <a:lstStyle/>
          <a:p>
            <a:fld id="{5030B000-A0FB-460A-9112-E3F65A83105E}" type="slidenum">
              <a:rPr lang="en-US" smtClean="0"/>
              <a:t>20</a:t>
            </a:fld>
            <a:endParaRPr lang="en-US"/>
          </a:p>
        </p:txBody>
      </p:sp>
    </p:spTree>
    <p:extLst>
      <p:ext uri="{BB962C8B-B14F-4D97-AF65-F5344CB8AC3E}">
        <p14:creationId xmlns:p14="http://schemas.microsoft.com/office/powerpoint/2010/main" val="19217112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Representing beneficiaries</a:t>
            </a:r>
          </a:p>
          <a:p>
            <a:pPr marL="628650" lvl="1" indent="-171450">
              <a:buFontTx/>
              <a:buChar char="-"/>
            </a:pPr>
            <a:r>
              <a:rPr lang="en-US" dirty="0"/>
              <a:t>Failure to warn about no-contest clauses (or warning and convincing not to sue where not enforceable)</a:t>
            </a:r>
          </a:p>
          <a:p>
            <a:pPr marL="628650" lvl="1" indent="-171450">
              <a:buFontTx/>
              <a:buChar char="-"/>
            </a:pPr>
            <a:r>
              <a:rPr lang="en-US" dirty="0"/>
              <a:t>Wasting estate assets – every dollar in defense is a dollar out of the estate </a:t>
            </a:r>
          </a:p>
          <a:p>
            <a:pPr marL="171450" indent="-171450">
              <a:buFontTx/>
              <a:buChar char="-"/>
            </a:pPr>
            <a:endParaRPr lang="en-US" dirty="0"/>
          </a:p>
          <a:p>
            <a:pPr marL="171450" indent="-171450">
              <a:buFontTx/>
              <a:buChar char="-"/>
            </a:pPr>
            <a:r>
              <a:rPr lang="en-US" dirty="0"/>
              <a:t>Improper management of assets</a:t>
            </a:r>
          </a:p>
          <a:p>
            <a:pPr marL="628650" lvl="1" indent="-171450">
              <a:buFontTx/>
              <a:buChar char="-"/>
            </a:pPr>
            <a:r>
              <a:rPr lang="en-US" dirty="0"/>
              <a:t>Self-dealing – obviously an issue</a:t>
            </a:r>
          </a:p>
          <a:p>
            <a:pPr marL="628650" lvl="1" indent="-171450">
              <a:buFontTx/>
              <a:buChar char="-"/>
            </a:pPr>
            <a:r>
              <a:rPr lang="en-US" dirty="0"/>
              <a:t>Overcharging fees and costs – need to be aware of limitations on fees – often states have statutory fees – see Fla. Stat. </a:t>
            </a:r>
          </a:p>
          <a:p>
            <a:pPr marL="628650" lvl="1" indent="-171450">
              <a:buFontTx/>
              <a:buChar char="-"/>
            </a:pPr>
            <a:r>
              <a:rPr lang="en-US" dirty="0"/>
              <a:t>Improper accounting, now accounting is not necessarily a lawyer’s strong suit, should the PR or estate counsel have hired an accountant? Expense but expertise? </a:t>
            </a:r>
          </a:p>
          <a:p>
            <a:pPr marL="628650" lvl="1" indent="-171450">
              <a:buFontTx/>
              <a:buChar char="-"/>
            </a:pPr>
            <a:endParaRPr lang="en-US" dirty="0"/>
          </a:p>
          <a:p>
            <a:pPr marL="171450" indent="-171450">
              <a:buFontTx/>
              <a:buChar char="-"/>
            </a:pPr>
            <a:r>
              <a:rPr lang="en-US" dirty="0"/>
              <a:t>As everyone knows, legal malpractice is always a Monday morning quarterback situation with the benefit of hind-sight and claims arising out of the estate planning area are no different </a:t>
            </a:r>
          </a:p>
        </p:txBody>
      </p:sp>
      <p:sp>
        <p:nvSpPr>
          <p:cNvPr id="4" name="Slide Number Placeholder 3"/>
          <p:cNvSpPr>
            <a:spLocks noGrp="1"/>
          </p:cNvSpPr>
          <p:nvPr>
            <p:ph type="sldNum" sz="quarter" idx="10"/>
          </p:nvPr>
        </p:nvSpPr>
        <p:spPr/>
        <p:txBody>
          <a:bodyPr/>
          <a:lstStyle/>
          <a:p>
            <a:fld id="{5030B000-A0FB-460A-9112-E3F65A83105E}" type="slidenum">
              <a:rPr lang="en-US" smtClean="0"/>
              <a:t>21</a:t>
            </a:fld>
            <a:endParaRPr lang="en-US"/>
          </a:p>
        </p:txBody>
      </p:sp>
    </p:spTree>
    <p:extLst>
      <p:ext uri="{BB962C8B-B14F-4D97-AF65-F5344CB8AC3E}">
        <p14:creationId xmlns:p14="http://schemas.microsoft.com/office/powerpoint/2010/main" val="27589610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This is not just claims against the lawyer and firm, but where the attorney gets dragged into the family dispute. Remember, he or she is likely the only person that was in the room and knows the intent of the decedent so if an instrument is being reformed (fixed to reflect the intent) then they are typically a key witness </a:t>
            </a:r>
          </a:p>
          <a:p>
            <a:pPr marL="171450" indent="-171450">
              <a:buFontTx/>
              <a:buChar char="-"/>
            </a:pPr>
            <a:endParaRPr lang="en-US" dirty="0"/>
          </a:p>
          <a:p>
            <a:pPr marL="171450" indent="-171450">
              <a:buFontTx/>
              <a:buChar char="-"/>
            </a:pPr>
            <a:r>
              <a:rPr lang="en-US" dirty="0"/>
              <a:t>This comes with its own set of problems because the lawyer wants to do right by his client and will want to cooperate with the estate, however, while you certainly want to be cooperative,  the lawyer needs to make sure to loop in the firm and the firm should consider placing its carrier on notice since there is a dispute, there is always the threat of litigation, and the estate (or beneficiaries) may be going into that deposition or serving that subpoena trying to set up their next claim against the lawyer and the firm </a:t>
            </a:r>
          </a:p>
          <a:p>
            <a:pPr marL="171450" indent="-171450">
              <a:buFontTx/>
              <a:buChar char="-"/>
            </a:pPr>
            <a:endParaRPr lang="en-US" dirty="0"/>
          </a:p>
          <a:p>
            <a:pPr marL="171450" indent="-171450">
              <a:buFontTx/>
              <a:buChar char="-"/>
            </a:pPr>
            <a:r>
              <a:rPr lang="en-US" dirty="0"/>
              <a:t>When evaluating these issues, it is always important to consider Model Rules 1.7 and 1.9</a:t>
            </a:r>
          </a:p>
        </p:txBody>
      </p:sp>
      <p:sp>
        <p:nvSpPr>
          <p:cNvPr id="4" name="Slide Number Placeholder 3"/>
          <p:cNvSpPr>
            <a:spLocks noGrp="1"/>
          </p:cNvSpPr>
          <p:nvPr>
            <p:ph type="sldNum" sz="quarter" idx="10"/>
          </p:nvPr>
        </p:nvSpPr>
        <p:spPr/>
        <p:txBody>
          <a:bodyPr/>
          <a:lstStyle/>
          <a:p>
            <a:fld id="{5030B000-A0FB-460A-9112-E3F65A83105E}" type="slidenum">
              <a:rPr lang="en-US" smtClean="0"/>
              <a:t>22</a:t>
            </a:fld>
            <a:endParaRPr lang="en-US"/>
          </a:p>
        </p:txBody>
      </p:sp>
    </p:spTree>
    <p:extLst>
      <p:ext uri="{BB962C8B-B14F-4D97-AF65-F5344CB8AC3E}">
        <p14:creationId xmlns:p14="http://schemas.microsoft.com/office/powerpoint/2010/main" val="115576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File memos, keep your notes</a:t>
            </a:r>
          </a:p>
          <a:p>
            <a:pPr marL="171450" indent="-171450">
              <a:buFontTx/>
              <a:buChar char="-"/>
            </a:pPr>
            <a:r>
              <a:rPr lang="en-US" dirty="0"/>
              <a:t>IME – if there are questions about capacity or concerns about undue influence, you should consider getting other NEUTRAL individuals involved – could make things worse if you are relying on an interested party as a witness </a:t>
            </a:r>
          </a:p>
        </p:txBody>
      </p:sp>
      <p:sp>
        <p:nvSpPr>
          <p:cNvPr id="4" name="Slide Number Placeholder 3"/>
          <p:cNvSpPr>
            <a:spLocks noGrp="1"/>
          </p:cNvSpPr>
          <p:nvPr>
            <p:ph type="sldNum" sz="quarter" idx="10"/>
          </p:nvPr>
        </p:nvSpPr>
        <p:spPr/>
        <p:txBody>
          <a:bodyPr/>
          <a:lstStyle/>
          <a:p>
            <a:fld id="{5030B000-A0FB-460A-9112-E3F65A83105E}" type="slidenum">
              <a:rPr lang="en-US" smtClean="0"/>
              <a:t>31</a:t>
            </a:fld>
            <a:endParaRPr lang="en-US"/>
          </a:p>
        </p:txBody>
      </p:sp>
    </p:spTree>
    <p:extLst>
      <p:ext uri="{BB962C8B-B14F-4D97-AF65-F5344CB8AC3E}">
        <p14:creationId xmlns:p14="http://schemas.microsoft.com/office/powerpoint/2010/main" val="39635339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5213" y="352425"/>
            <a:ext cx="4572000" cy="3429000"/>
          </a:xfrm>
        </p:spPr>
      </p:sp>
      <p:sp>
        <p:nvSpPr>
          <p:cNvPr id="3" name="Notes Placeholder 2"/>
          <p:cNvSpPr>
            <a:spLocks noGrp="1"/>
          </p:cNvSpPr>
          <p:nvPr>
            <p:ph type="body" idx="1"/>
          </p:nvPr>
        </p:nvSpPr>
        <p:spPr/>
        <p:txBody>
          <a:bodyPr/>
          <a:lstStyle/>
          <a:p>
            <a:r>
              <a:rPr lang="en-US" dirty="0"/>
              <a:t>Nothing worse then getting a claim to defend and having the first interview with the lawyer involved and learning he had already given a deposition and produced documents without assistance of counsel --- </a:t>
            </a:r>
          </a:p>
          <a:p>
            <a:endParaRPr lang="en-US" dirty="0"/>
          </a:p>
          <a:p>
            <a:r>
              <a:rPr lang="en-US" dirty="0"/>
              <a:t>Very rarely does the defense counsel read that deposition and are happy that it was given, </a:t>
            </a:r>
          </a:p>
        </p:txBody>
      </p:sp>
      <p:sp>
        <p:nvSpPr>
          <p:cNvPr id="4" name="Slide Number Placeholder 3"/>
          <p:cNvSpPr>
            <a:spLocks noGrp="1"/>
          </p:cNvSpPr>
          <p:nvPr>
            <p:ph type="sldNum" sz="quarter" idx="10"/>
          </p:nvPr>
        </p:nvSpPr>
        <p:spPr/>
        <p:txBody>
          <a:bodyPr/>
          <a:lstStyle/>
          <a:p>
            <a:fld id="{5030B000-A0FB-460A-9112-E3F65A83105E}" type="slidenum">
              <a:rPr lang="en-US" smtClean="0"/>
              <a:t>34</a:t>
            </a:fld>
            <a:endParaRPr lang="en-US"/>
          </a:p>
        </p:txBody>
      </p:sp>
    </p:spTree>
    <p:extLst>
      <p:ext uri="{BB962C8B-B14F-4D97-AF65-F5344CB8AC3E}">
        <p14:creationId xmlns:p14="http://schemas.microsoft.com/office/powerpoint/2010/main" val="8182503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If someone is involved early that is looking at it from a defense perspective, they may be able to help avoid worsening of the claim </a:t>
            </a:r>
          </a:p>
          <a:p>
            <a:pPr marL="171450" indent="-171450">
              <a:buFontTx/>
              <a:buChar char="-"/>
            </a:pPr>
            <a:endParaRPr lang="en-US" dirty="0"/>
          </a:p>
          <a:p>
            <a:pPr marL="171450" indent="-171450">
              <a:buFontTx/>
              <a:buChar char="-"/>
            </a:pPr>
            <a:r>
              <a:rPr lang="en-US" dirty="0"/>
              <a:t>A lot of errors in documents can be fixed and malpractice claims averted – reformation; further instruction as to intent or ambiguity – </a:t>
            </a:r>
          </a:p>
          <a:p>
            <a:pPr marL="171450" indent="-171450">
              <a:buFontTx/>
              <a:buChar char="-"/>
            </a:pPr>
            <a:endParaRPr lang="en-US" dirty="0"/>
          </a:p>
          <a:p>
            <a:pPr marL="171450" indent="-171450">
              <a:buFontTx/>
              <a:buChar char="-"/>
            </a:pPr>
            <a:r>
              <a:rPr lang="en-US" dirty="0"/>
              <a:t>Not sure what the comment about more typical in administration means </a:t>
            </a:r>
          </a:p>
        </p:txBody>
      </p:sp>
      <p:sp>
        <p:nvSpPr>
          <p:cNvPr id="4" name="Slide Number Placeholder 3"/>
          <p:cNvSpPr>
            <a:spLocks noGrp="1"/>
          </p:cNvSpPr>
          <p:nvPr>
            <p:ph type="sldNum" sz="quarter" idx="10"/>
          </p:nvPr>
        </p:nvSpPr>
        <p:spPr/>
        <p:txBody>
          <a:bodyPr/>
          <a:lstStyle/>
          <a:p>
            <a:fld id="{5030B000-A0FB-460A-9112-E3F65A83105E}" type="slidenum">
              <a:rPr lang="en-US" smtClean="0"/>
              <a:t>35</a:t>
            </a:fld>
            <a:endParaRPr lang="en-US"/>
          </a:p>
        </p:txBody>
      </p:sp>
    </p:spTree>
    <p:extLst>
      <p:ext uri="{BB962C8B-B14F-4D97-AF65-F5344CB8AC3E}">
        <p14:creationId xmlns:p14="http://schemas.microsoft.com/office/powerpoint/2010/main" val="4221301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Defense counsel needs to be aware of coverage dispute issues, potential conflicts can arise when defense counsel attempts to barter between the insurance carrier and the client </a:t>
            </a:r>
          </a:p>
          <a:p>
            <a:pPr marL="171450" indent="-171450">
              <a:buFontTx/>
              <a:buChar char="-"/>
            </a:pPr>
            <a:endParaRPr lang="en-US" dirty="0"/>
          </a:p>
          <a:p>
            <a:pPr marL="171450" indent="-171450">
              <a:buFontTx/>
              <a:buChar char="-"/>
            </a:pPr>
            <a:r>
              <a:rPr lang="en-US" dirty="0"/>
              <a:t>When coverage disputes arise, we typically encourage the client to engage outside insurance counsel </a:t>
            </a:r>
          </a:p>
          <a:p>
            <a:endParaRPr lang="en-US" dirty="0"/>
          </a:p>
        </p:txBody>
      </p:sp>
      <p:sp>
        <p:nvSpPr>
          <p:cNvPr id="4" name="Slide Number Placeholder 3"/>
          <p:cNvSpPr>
            <a:spLocks noGrp="1"/>
          </p:cNvSpPr>
          <p:nvPr>
            <p:ph type="sldNum" sz="quarter" idx="10"/>
          </p:nvPr>
        </p:nvSpPr>
        <p:spPr/>
        <p:txBody>
          <a:bodyPr/>
          <a:lstStyle/>
          <a:p>
            <a:fld id="{5030B000-A0FB-460A-9112-E3F65A83105E}" type="slidenum">
              <a:rPr lang="en-US" smtClean="0"/>
              <a:t>36</a:t>
            </a:fld>
            <a:endParaRPr lang="en-US"/>
          </a:p>
        </p:txBody>
      </p:sp>
    </p:spTree>
    <p:extLst>
      <p:ext uri="{BB962C8B-B14F-4D97-AF65-F5344CB8AC3E}">
        <p14:creationId xmlns:p14="http://schemas.microsoft.com/office/powerpoint/2010/main" val="3876653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2720394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1339208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335216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2440056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1698584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194298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1351278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3822281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525983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2645452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177195-DB91-49EE-AF86-F1931483DE31}" type="datetimeFigureOut">
              <a:rPr lang="en-US" smtClean="0"/>
              <a:t>9/15/2023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CB10F7-282E-4D68-B82E-B7ADEA72B737}" type="slidenum">
              <a:rPr lang="en-US" smtClean="0"/>
              <a:t>‹#›</a:t>
            </a:fld>
            <a:endParaRPr lang="en-US" dirty="0"/>
          </a:p>
        </p:txBody>
      </p:sp>
    </p:spTree>
    <p:extLst>
      <p:ext uri="{BB962C8B-B14F-4D97-AF65-F5344CB8AC3E}">
        <p14:creationId xmlns:p14="http://schemas.microsoft.com/office/powerpoint/2010/main" val="3405638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177195-DB91-49EE-AF86-F1931483DE31}" type="datetimeFigureOut">
              <a:rPr lang="en-US" smtClean="0"/>
              <a:t>9/15/2023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CB10F7-282E-4D68-B82E-B7ADEA72B737}" type="slidenum">
              <a:rPr lang="en-US" smtClean="0"/>
              <a:t>‹#›</a:t>
            </a:fld>
            <a:endParaRPr lang="en-US" dirty="0"/>
          </a:p>
        </p:txBody>
      </p:sp>
    </p:spTree>
    <p:extLst>
      <p:ext uri="{BB962C8B-B14F-4D97-AF65-F5344CB8AC3E}">
        <p14:creationId xmlns:p14="http://schemas.microsoft.com/office/powerpoint/2010/main" val="4056265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a:t>Staying Out of Court:  Recognizing And Managing Potential Sources of Claims For Trust and Estate Practitioners</a:t>
            </a:r>
          </a:p>
        </p:txBody>
      </p:sp>
      <p:sp>
        <p:nvSpPr>
          <p:cNvPr id="3" name="Subtitle 2"/>
          <p:cNvSpPr>
            <a:spLocks noGrp="1"/>
          </p:cNvSpPr>
          <p:nvPr>
            <p:ph type="subTitle" idx="1"/>
          </p:nvPr>
        </p:nvSpPr>
        <p:spPr>
          <a:xfrm>
            <a:off x="1371600" y="4800600"/>
            <a:ext cx="6400800" cy="838200"/>
          </a:xfrm>
        </p:spPr>
        <p:txBody>
          <a:bodyPr/>
          <a:lstStyle/>
          <a:p>
            <a:r>
              <a:rPr lang="en-US" dirty="0"/>
              <a:t>David D. Samani</a:t>
            </a:r>
          </a:p>
        </p:txBody>
      </p:sp>
    </p:spTree>
    <p:extLst>
      <p:ext uri="{BB962C8B-B14F-4D97-AF65-F5344CB8AC3E}">
        <p14:creationId xmlns:p14="http://schemas.microsoft.com/office/powerpoint/2010/main" val="65755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0CC2-D3E8-4149-BAEC-42483F364E9E}"/>
              </a:ext>
            </a:extLst>
          </p:cNvPr>
          <p:cNvSpPr>
            <a:spLocks noGrp="1"/>
          </p:cNvSpPr>
          <p:nvPr>
            <p:ph type="title"/>
          </p:nvPr>
        </p:nvSpPr>
        <p:spPr/>
        <p:txBody>
          <a:bodyPr>
            <a:normAutofit fontScale="90000"/>
          </a:bodyPr>
          <a:lstStyle/>
          <a:p>
            <a:r>
              <a:rPr lang="en-US" dirty="0"/>
              <a:t>Rule of Professional Conduct 1.1 - Competence</a:t>
            </a:r>
          </a:p>
        </p:txBody>
      </p:sp>
      <p:sp>
        <p:nvSpPr>
          <p:cNvPr id="3" name="Content Placeholder 2">
            <a:extLst>
              <a:ext uri="{FF2B5EF4-FFF2-40B4-BE49-F238E27FC236}">
                <a16:creationId xmlns:a16="http://schemas.microsoft.com/office/drawing/2014/main" id="{8D8D1752-3783-4226-A638-D58B2897C105}"/>
              </a:ext>
            </a:extLst>
          </p:cNvPr>
          <p:cNvSpPr>
            <a:spLocks noGrp="1"/>
          </p:cNvSpPr>
          <p:nvPr>
            <p:ph idx="1"/>
          </p:nvPr>
        </p:nvSpPr>
        <p:spPr/>
        <p:txBody>
          <a:bodyPr>
            <a:normAutofit fontScale="77500" lnSpcReduction="20000"/>
          </a:bodyPr>
          <a:lstStyle/>
          <a:p>
            <a:pPr marL="571500" indent="-514350">
              <a:buAutoNum type="alphaLcParenR"/>
            </a:pPr>
            <a:r>
              <a:rPr lang="en-US" sz="4500" dirty="0"/>
              <a:t>A lawyer shall not intentionally, recklessly, with gross negligence, or repeatedly fail to perform legal services with competence.  </a:t>
            </a:r>
          </a:p>
          <a:p>
            <a:pPr marL="571500" indent="-514350">
              <a:buAutoNum type="alphaLcParenR"/>
            </a:pPr>
            <a:r>
              <a:rPr lang="en-US" sz="4500" dirty="0"/>
              <a:t>For purposes of this rule, “competence” in any legal service shall mean to apply the (i) learning and skill, and (ii) mental, emotional, and physical ability reasonably necessary for the performance of such service.  </a:t>
            </a:r>
          </a:p>
          <a:p>
            <a:pPr lvl="1"/>
            <a:endParaRPr lang="en-US" dirty="0"/>
          </a:p>
        </p:txBody>
      </p:sp>
    </p:spTree>
    <p:extLst>
      <p:ext uri="{BB962C8B-B14F-4D97-AF65-F5344CB8AC3E}">
        <p14:creationId xmlns:p14="http://schemas.microsoft.com/office/powerpoint/2010/main" val="321762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0CC2-D3E8-4149-BAEC-42483F364E9E}"/>
              </a:ext>
            </a:extLst>
          </p:cNvPr>
          <p:cNvSpPr>
            <a:spLocks noGrp="1"/>
          </p:cNvSpPr>
          <p:nvPr>
            <p:ph type="title"/>
          </p:nvPr>
        </p:nvSpPr>
        <p:spPr/>
        <p:txBody>
          <a:bodyPr>
            <a:normAutofit fontScale="90000"/>
          </a:bodyPr>
          <a:lstStyle/>
          <a:p>
            <a:r>
              <a:rPr lang="en-US" dirty="0"/>
              <a:t>Rule of Professional Conduct 1.1 – Competence (cont’d)</a:t>
            </a:r>
          </a:p>
        </p:txBody>
      </p:sp>
      <p:sp>
        <p:nvSpPr>
          <p:cNvPr id="3" name="Content Placeholder 2">
            <a:extLst>
              <a:ext uri="{FF2B5EF4-FFF2-40B4-BE49-F238E27FC236}">
                <a16:creationId xmlns:a16="http://schemas.microsoft.com/office/drawing/2014/main" id="{8D8D1752-3783-4226-A638-D58B2897C105}"/>
              </a:ext>
            </a:extLst>
          </p:cNvPr>
          <p:cNvSpPr>
            <a:spLocks noGrp="1"/>
          </p:cNvSpPr>
          <p:nvPr>
            <p:ph idx="1"/>
          </p:nvPr>
        </p:nvSpPr>
        <p:spPr/>
        <p:txBody>
          <a:bodyPr>
            <a:normAutofit fontScale="70000" lnSpcReduction="20000"/>
          </a:bodyPr>
          <a:lstStyle/>
          <a:p>
            <a:pPr marL="571500" indent="-514350">
              <a:buAutoNum type="alphaLcParenBoth" startAt="3"/>
            </a:pPr>
            <a:r>
              <a:rPr lang="en-US" sz="3200" dirty="0"/>
              <a:t>If a lawyer does not have sufficient learning and skill when the legal services are undertaken, the lawyer nonetheless may provide competent representation by (i) associating with or, where appropriate, professionally consulting another lawyer whom the lawyer reasonably believes to be competent, (ii) acquiring sufficient learning and skill before performance is required, or (iii) referring the matter to another lawyer whom the lawyer reasonably believes to be competent.  </a:t>
            </a:r>
          </a:p>
          <a:p>
            <a:pPr marL="571500" indent="-514350">
              <a:buAutoNum type="alphaLcParenBoth" startAt="3"/>
            </a:pPr>
            <a:r>
              <a:rPr lang="en-US" sz="3200" dirty="0"/>
              <a:t>In an emergency a lawyer may give advice or assistance in a matter in which the lawyer does not have the skill ordinarily required if referral to, or association or consultation with, another lawyer would be impractical. Assistance in an emergency must be limited to that reasonably necessary in the circumstances</a:t>
            </a:r>
          </a:p>
          <a:p>
            <a:pPr lvl="1"/>
            <a:endParaRPr lang="en-US" dirty="0"/>
          </a:p>
        </p:txBody>
      </p:sp>
    </p:spTree>
    <p:extLst>
      <p:ext uri="{BB962C8B-B14F-4D97-AF65-F5344CB8AC3E}">
        <p14:creationId xmlns:p14="http://schemas.microsoft.com/office/powerpoint/2010/main" val="3656021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of Professional Conduct, Rule 1.3 – Diligence</a:t>
            </a:r>
          </a:p>
        </p:txBody>
      </p:sp>
      <p:sp>
        <p:nvSpPr>
          <p:cNvPr id="3" name="Content Placeholder 2">
            <a:extLst>
              <a:ext uri="{FF2B5EF4-FFF2-40B4-BE49-F238E27FC236}">
                <a16:creationId xmlns:a16="http://schemas.microsoft.com/office/drawing/2014/main" id="{0D4DD365-3088-4897-A1C4-1757F8623EAB}"/>
              </a:ext>
            </a:extLst>
          </p:cNvPr>
          <p:cNvSpPr>
            <a:spLocks noGrp="1"/>
          </p:cNvSpPr>
          <p:nvPr>
            <p:ph idx="1"/>
          </p:nvPr>
        </p:nvSpPr>
        <p:spPr>
          <a:xfrm>
            <a:off x="457200" y="1600200"/>
            <a:ext cx="8229600" cy="4800600"/>
          </a:xfrm>
        </p:spPr>
        <p:txBody>
          <a:bodyPr>
            <a:normAutofit lnSpcReduction="10000"/>
          </a:bodyPr>
          <a:lstStyle/>
          <a:p>
            <a:pPr marL="514350" indent="-514350">
              <a:buAutoNum type="alphaLcParenBoth"/>
            </a:pPr>
            <a:r>
              <a:rPr lang="en-US" dirty="0"/>
              <a:t>A lawyer shall not intentionally, repeatedly, recklessly or with gross negligence fail to act with reasonable diligence in representing a client.</a:t>
            </a:r>
          </a:p>
          <a:p>
            <a:pPr marL="514350" indent="-514350">
              <a:buAutoNum type="alphaLcParenBoth"/>
            </a:pPr>
            <a:r>
              <a:rPr lang="en-US" dirty="0"/>
              <a:t>For purposes of this rule, “reasonable diligence” shall mean that a lawyer acts with commitment and dedication to the interests of the client and does not neglect or disregard, or unduly delay a legal matter entrusted to the lawyer. </a:t>
            </a:r>
          </a:p>
        </p:txBody>
      </p:sp>
    </p:spTree>
    <p:extLst>
      <p:ext uri="{BB962C8B-B14F-4D97-AF65-F5344CB8AC3E}">
        <p14:creationId xmlns:p14="http://schemas.microsoft.com/office/powerpoint/2010/main" val="21048125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D07FB-8A93-4B22-ADFA-866030764E40}"/>
              </a:ext>
            </a:extLst>
          </p:cNvPr>
          <p:cNvSpPr>
            <a:spLocks noGrp="1"/>
          </p:cNvSpPr>
          <p:nvPr>
            <p:ph type="title"/>
          </p:nvPr>
        </p:nvSpPr>
        <p:spPr/>
        <p:txBody>
          <a:bodyPr>
            <a:normAutofit fontScale="90000"/>
          </a:bodyPr>
          <a:lstStyle/>
          <a:p>
            <a:r>
              <a:rPr lang="en-US" dirty="0"/>
              <a:t>Rule of Professional Conduct, Rule 1.4 – Communication with Clients</a:t>
            </a:r>
          </a:p>
        </p:txBody>
      </p:sp>
      <p:sp>
        <p:nvSpPr>
          <p:cNvPr id="3" name="Content Placeholder 2">
            <a:extLst>
              <a:ext uri="{FF2B5EF4-FFF2-40B4-BE49-F238E27FC236}">
                <a16:creationId xmlns:a16="http://schemas.microsoft.com/office/drawing/2014/main" id="{1343DBC1-1329-48AD-B9EF-003E46B2DFAD}"/>
              </a:ext>
            </a:extLst>
          </p:cNvPr>
          <p:cNvSpPr>
            <a:spLocks noGrp="1"/>
          </p:cNvSpPr>
          <p:nvPr>
            <p:ph idx="1"/>
          </p:nvPr>
        </p:nvSpPr>
        <p:spPr/>
        <p:txBody>
          <a:bodyPr>
            <a:normAutofit fontScale="77500" lnSpcReduction="20000"/>
          </a:bodyPr>
          <a:lstStyle/>
          <a:p>
            <a:pPr marL="514350" indent="-514350">
              <a:buAutoNum type="alphaLcParenBoth"/>
            </a:pPr>
            <a:r>
              <a:rPr lang="en-US" dirty="0"/>
              <a:t>A lawyer shall:</a:t>
            </a:r>
          </a:p>
          <a:p>
            <a:pPr marL="914400" lvl="1" indent="-514350">
              <a:buFont typeface="Arial" panose="020B0604020202020204" pitchFamily="34" charset="0"/>
              <a:buAutoNum type="arabicParenR"/>
            </a:pPr>
            <a:r>
              <a:rPr lang="en-US" dirty="0"/>
              <a:t>promptly inform the client of any decision or circumstance with respect to which disclosure or the client’s informed consent is required by these rules or the State Bar Act;  </a:t>
            </a:r>
          </a:p>
          <a:p>
            <a:pPr marL="914400" lvl="1" indent="-514350">
              <a:buAutoNum type="arabicParenR"/>
            </a:pPr>
            <a:r>
              <a:rPr lang="en-US" dirty="0"/>
              <a:t>reasonably consult with the client about the means by which to accomplish the client’s objectives in the representation; </a:t>
            </a:r>
          </a:p>
          <a:p>
            <a:pPr marL="914400" lvl="1" indent="-514350">
              <a:buAutoNum type="arabicParenR"/>
            </a:pPr>
            <a:r>
              <a:rPr lang="en-US" dirty="0"/>
              <a:t>keep the client reasonably informed about significant developments relating to the representation, including promptly complying with reasonable requests for information and copies of significant documents when necessary to keep the client so informed; and </a:t>
            </a:r>
          </a:p>
          <a:p>
            <a:pPr marL="914400" lvl="1" indent="-514350">
              <a:buAutoNum type="arabicParenR"/>
            </a:pPr>
            <a:r>
              <a:rPr lang="en-US" dirty="0"/>
              <a:t>advise the client about any relevant limitation on the lawyer’s conduct when the lawyer knows that the client expects assistance not permitted by the Rules of Professional Conduct or other law. </a:t>
            </a:r>
          </a:p>
        </p:txBody>
      </p:sp>
    </p:spTree>
    <p:extLst>
      <p:ext uri="{BB962C8B-B14F-4D97-AF65-F5344CB8AC3E}">
        <p14:creationId xmlns:p14="http://schemas.microsoft.com/office/powerpoint/2010/main" val="4194797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of Professional Conduct, Rule 1.4 – Communication with Clients (cont’d)</a:t>
            </a:r>
          </a:p>
        </p:txBody>
      </p:sp>
      <p:sp>
        <p:nvSpPr>
          <p:cNvPr id="3" name="Content Placeholder 2"/>
          <p:cNvSpPr>
            <a:spLocks noGrp="1"/>
          </p:cNvSpPr>
          <p:nvPr>
            <p:ph idx="1"/>
          </p:nvPr>
        </p:nvSpPr>
        <p:spPr/>
        <p:txBody>
          <a:bodyPr>
            <a:normAutofit lnSpcReduction="10000"/>
          </a:bodyPr>
          <a:lstStyle/>
          <a:p>
            <a:pPr marL="0" indent="0">
              <a:buNone/>
            </a:pPr>
            <a:r>
              <a:rPr lang="en-US" sz="2800" dirty="0"/>
              <a:t>(b) A lawyer shall explain a matter to the extent reasonably necessary to permit the client to make informed decisions regarding the representation. </a:t>
            </a:r>
          </a:p>
          <a:p>
            <a:pPr marL="0" indent="0">
              <a:buNone/>
            </a:pPr>
            <a:r>
              <a:rPr lang="en-US" sz="2800" dirty="0"/>
              <a:t>(c) A lawyer may delay transmission of information to a client if the lawyer reasonably believes that the client would be likely to react in a way that may cause imminent harm to the client or others. </a:t>
            </a:r>
          </a:p>
          <a:p>
            <a:pPr marL="0" indent="0">
              <a:buNone/>
            </a:pPr>
            <a:r>
              <a:rPr lang="en-US" sz="2800" dirty="0"/>
              <a:t>(d) A lawyer’s obligation under this rule to provide information and documents is subject to any applicable protective order, non-disclosure agreement, or limitation under statutory or decisional law. </a:t>
            </a:r>
            <a:endParaRPr lang="en-US" sz="2400" dirty="0"/>
          </a:p>
        </p:txBody>
      </p:sp>
    </p:spTree>
    <p:extLst>
      <p:ext uri="{BB962C8B-B14F-4D97-AF65-F5344CB8AC3E}">
        <p14:creationId xmlns:p14="http://schemas.microsoft.com/office/powerpoint/2010/main" val="261416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General Categories Of Claims</a:t>
            </a:r>
          </a:p>
        </p:txBody>
      </p:sp>
      <p:sp>
        <p:nvSpPr>
          <p:cNvPr id="3" name="Content Placeholder 2"/>
          <p:cNvSpPr>
            <a:spLocks noGrp="1"/>
          </p:cNvSpPr>
          <p:nvPr>
            <p:ph idx="1"/>
          </p:nvPr>
        </p:nvSpPr>
        <p:spPr/>
        <p:txBody>
          <a:bodyPr/>
          <a:lstStyle/>
          <a:p>
            <a:r>
              <a:rPr lang="en-US" dirty="0"/>
              <a:t>Claims Relating To Preparation Of Estate Plans</a:t>
            </a:r>
          </a:p>
          <a:p>
            <a:pPr marL="0" indent="0">
              <a:buNone/>
            </a:pPr>
            <a:endParaRPr lang="en-US" dirty="0"/>
          </a:p>
          <a:p>
            <a:r>
              <a:rPr lang="en-US" dirty="0"/>
              <a:t>Claims Related To Trust And Estate Litigation</a:t>
            </a:r>
          </a:p>
          <a:p>
            <a:pPr marL="0" indent="0">
              <a:buNone/>
            </a:pPr>
            <a:endParaRPr lang="en-US" dirty="0"/>
          </a:p>
          <a:p>
            <a:r>
              <a:rPr lang="en-US" dirty="0"/>
              <a:t>Claims Related To Trust Administration</a:t>
            </a:r>
          </a:p>
        </p:txBody>
      </p:sp>
    </p:spTree>
    <p:extLst>
      <p:ext uri="{BB962C8B-B14F-4D97-AF65-F5344CB8AC3E}">
        <p14:creationId xmlns:p14="http://schemas.microsoft.com/office/powerpoint/2010/main" val="1975782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Drafter’s Errors</a:t>
            </a:r>
          </a:p>
        </p:txBody>
      </p:sp>
      <p:sp>
        <p:nvSpPr>
          <p:cNvPr id="3" name="Content Placeholder 2"/>
          <p:cNvSpPr>
            <a:spLocks noGrp="1"/>
          </p:cNvSpPr>
          <p:nvPr>
            <p:ph idx="1"/>
          </p:nvPr>
        </p:nvSpPr>
        <p:spPr/>
        <p:txBody>
          <a:bodyPr>
            <a:normAutofit fontScale="92500" lnSpcReduction="20000"/>
          </a:bodyPr>
          <a:lstStyle/>
          <a:p>
            <a:r>
              <a:rPr lang="en-US" dirty="0"/>
              <a:t>Claims Asserting That Estate Planning Documents Fail To Effectuate A Decedent’s Testamentary Intent</a:t>
            </a:r>
          </a:p>
          <a:p>
            <a:pPr lvl="1"/>
            <a:endParaRPr lang="en-US" dirty="0"/>
          </a:p>
          <a:p>
            <a:r>
              <a:rPr lang="en-US" dirty="0"/>
              <a:t>Two General Categories of Claims</a:t>
            </a:r>
          </a:p>
          <a:p>
            <a:pPr lvl="2"/>
            <a:r>
              <a:rPr lang="en-US" dirty="0"/>
              <a:t>Claims Where Error Appears On Face of Document</a:t>
            </a:r>
          </a:p>
          <a:p>
            <a:pPr marL="548640" lvl="2" indent="0">
              <a:buNone/>
            </a:pPr>
            <a:endParaRPr lang="en-US" dirty="0"/>
          </a:p>
          <a:p>
            <a:pPr lvl="2"/>
            <a:r>
              <a:rPr lang="en-US" dirty="0"/>
              <a:t>Claims Where Error Requires An Examination Of Decedent’s Intent</a:t>
            </a:r>
          </a:p>
          <a:p>
            <a:pPr lvl="2"/>
            <a:endParaRPr lang="en-US" dirty="0"/>
          </a:p>
          <a:p>
            <a:r>
              <a:rPr lang="en-US" dirty="0"/>
              <a:t>Standing Issues Usually Must Be Assessed At The Outset</a:t>
            </a:r>
          </a:p>
          <a:p>
            <a:pPr marL="0" indent="0">
              <a:buNone/>
            </a:pPr>
            <a:endParaRPr lang="en-US" dirty="0"/>
          </a:p>
        </p:txBody>
      </p:sp>
    </p:spTree>
    <p:extLst>
      <p:ext uri="{BB962C8B-B14F-4D97-AF65-F5344CB8AC3E}">
        <p14:creationId xmlns:p14="http://schemas.microsoft.com/office/powerpoint/2010/main" val="3127432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Claims Where Alleged Error Appears on Face Of Document</a:t>
            </a:r>
          </a:p>
        </p:txBody>
      </p:sp>
      <p:sp>
        <p:nvSpPr>
          <p:cNvPr id="3" name="Content Placeholder 2"/>
          <p:cNvSpPr>
            <a:spLocks noGrp="1"/>
          </p:cNvSpPr>
          <p:nvPr>
            <p:ph idx="1"/>
          </p:nvPr>
        </p:nvSpPr>
        <p:spPr/>
        <p:txBody>
          <a:bodyPr>
            <a:normAutofit fontScale="92500" lnSpcReduction="20000"/>
          </a:bodyPr>
          <a:lstStyle/>
          <a:p>
            <a:r>
              <a:rPr lang="en-US" dirty="0"/>
              <a:t>Key Factual Allegation:  No dispute about what client wanted, but the instrument fails to reflect what was desired.</a:t>
            </a:r>
          </a:p>
          <a:p>
            <a:endParaRPr lang="en-US" dirty="0"/>
          </a:p>
          <a:p>
            <a:r>
              <a:rPr lang="en-US" dirty="0"/>
              <a:t>This type of claim is typically allowed.</a:t>
            </a:r>
          </a:p>
          <a:p>
            <a:pPr lvl="2"/>
            <a:r>
              <a:rPr lang="en-US" i="1" dirty="0"/>
              <a:t>See, e.g.</a:t>
            </a:r>
            <a:r>
              <a:rPr lang="en-US" dirty="0"/>
              <a:t>, </a:t>
            </a:r>
            <a:r>
              <a:rPr lang="en-US" i="1" dirty="0"/>
              <a:t>Estate of Gaspar v. Vogt, Brown &amp; Merry</a:t>
            </a:r>
            <a:r>
              <a:rPr lang="en-US" dirty="0"/>
              <a:t>, 670 N.W.2d 918 (S.D. 2003) (lawyer failed to advise about necessary waivers, spouses plan to mutually disinherit each other failed).</a:t>
            </a:r>
          </a:p>
          <a:p>
            <a:pPr lvl="2"/>
            <a:r>
              <a:rPr lang="en-US" i="1" dirty="0" err="1"/>
              <a:t>Heyer</a:t>
            </a:r>
            <a:r>
              <a:rPr lang="en-US" i="1" dirty="0"/>
              <a:t> v. </a:t>
            </a:r>
            <a:r>
              <a:rPr lang="en-US" i="1" dirty="0" err="1"/>
              <a:t>Flaig</a:t>
            </a:r>
            <a:r>
              <a:rPr lang="en-US" dirty="0"/>
              <a:t>, 70 Cal.2d 223 (Cal. 1969) (attorney knew of client’s plan to remarry but failed to exclude future spouse from will, resulted in frustration of client’s intent to leave entire estate to daughters).</a:t>
            </a:r>
            <a:endParaRPr lang="en-US" i="1" dirty="0"/>
          </a:p>
          <a:p>
            <a:endParaRPr lang="en-US" dirty="0"/>
          </a:p>
          <a:p>
            <a:pPr lvl="1"/>
            <a:endParaRPr lang="en-US" dirty="0"/>
          </a:p>
        </p:txBody>
      </p:sp>
    </p:spTree>
    <p:extLst>
      <p:ext uri="{BB962C8B-B14F-4D97-AF65-F5344CB8AC3E}">
        <p14:creationId xmlns:p14="http://schemas.microsoft.com/office/powerpoint/2010/main" val="3213466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Claims Where Error Is Not On Face Of Instrument</a:t>
            </a:r>
          </a:p>
        </p:txBody>
      </p:sp>
      <p:sp>
        <p:nvSpPr>
          <p:cNvPr id="3" name="Content Placeholder 2"/>
          <p:cNvSpPr>
            <a:spLocks noGrp="1"/>
          </p:cNvSpPr>
          <p:nvPr>
            <p:ph idx="1"/>
          </p:nvPr>
        </p:nvSpPr>
        <p:spPr/>
        <p:txBody>
          <a:bodyPr>
            <a:normAutofit lnSpcReduction="10000"/>
          </a:bodyPr>
          <a:lstStyle/>
          <a:p>
            <a:r>
              <a:rPr lang="en-US" dirty="0"/>
              <a:t>Key Factual Allegation:  The document does not indicate what the decedent actually intended.  However, the decedent’s actual intent is subject to dispute.</a:t>
            </a:r>
          </a:p>
          <a:p>
            <a:r>
              <a:rPr lang="en-US" dirty="0"/>
              <a:t>California courts are hesitant to entertain this type of claim, for policy reasons.</a:t>
            </a:r>
          </a:p>
          <a:p>
            <a:pPr lvl="1"/>
            <a:r>
              <a:rPr lang="en-US" i="1" dirty="0"/>
              <a:t>Chang v. Lederman </a:t>
            </a:r>
            <a:r>
              <a:rPr lang="en-US" dirty="0"/>
              <a:t>(2009) 172 Cal.App.4th 67</a:t>
            </a:r>
          </a:p>
          <a:p>
            <a:pPr lvl="1"/>
            <a:r>
              <a:rPr lang="en-US" i="1" dirty="0"/>
              <a:t>Gordon v. Ervin Cohen &amp; Jessup LLP </a:t>
            </a:r>
            <a:r>
              <a:rPr lang="en-US" dirty="0"/>
              <a:t>(2023) 88 Cal.App.5th 547</a:t>
            </a:r>
          </a:p>
          <a:p>
            <a:pPr marL="0" indent="0">
              <a:buNone/>
            </a:pPr>
            <a:endParaRPr lang="en-US" dirty="0"/>
          </a:p>
        </p:txBody>
      </p:sp>
    </p:spTree>
    <p:extLst>
      <p:ext uri="{BB962C8B-B14F-4D97-AF65-F5344CB8AC3E}">
        <p14:creationId xmlns:p14="http://schemas.microsoft.com/office/powerpoint/2010/main" val="3598863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Execution Errors </a:t>
            </a:r>
          </a:p>
        </p:txBody>
      </p:sp>
      <p:sp>
        <p:nvSpPr>
          <p:cNvPr id="3" name="Content Placeholder 2"/>
          <p:cNvSpPr>
            <a:spLocks noGrp="1"/>
          </p:cNvSpPr>
          <p:nvPr>
            <p:ph idx="1"/>
          </p:nvPr>
        </p:nvSpPr>
        <p:spPr/>
        <p:txBody>
          <a:bodyPr>
            <a:normAutofit fontScale="77500" lnSpcReduction="20000"/>
          </a:bodyPr>
          <a:lstStyle/>
          <a:p>
            <a:r>
              <a:rPr lang="en-US" dirty="0"/>
              <a:t>Failing to Determine Capacity</a:t>
            </a:r>
          </a:p>
          <a:p>
            <a:pPr lvl="1"/>
            <a:r>
              <a:rPr lang="en-US" dirty="0"/>
              <a:t>Typically not actionable - Compare </a:t>
            </a:r>
            <a:r>
              <a:rPr lang="en-US" i="1" dirty="0" err="1"/>
              <a:t>Boranian</a:t>
            </a:r>
            <a:r>
              <a:rPr lang="en-US" i="1" dirty="0"/>
              <a:t> v. Clark,</a:t>
            </a:r>
            <a:r>
              <a:rPr lang="en-US" dirty="0"/>
              <a:t> 123 Cal.App.4th 1012 (Cal. Ct. App. 2004) (declining to allow claim for failure to ascertain intent or capacity) with </a:t>
            </a:r>
            <a:r>
              <a:rPr lang="en-US" i="1" dirty="0" err="1"/>
              <a:t>Spinnato</a:t>
            </a:r>
            <a:r>
              <a:rPr lang="en-US" i="1" dirty="0"/>
              <a:t> v. Goldman</a:t>
            </a:r>
            <a:r>
              <a:rPr lang="en-US" dirty="0"/>
              <a:t>, 67 F. Supp. 3d 457 (D. Mass 2014) (declining to dismiss claims where attorney prepared estate plan despite alleged knowledge of incapacity and undue influence)</a:t>
            </a:r>
          </a:p>
          <a:p>
            <a:r>
              <a:rPr lang="en-US" dirty="0"/>
              <a:t>Undue Influence</a:t>
            </a:r>
          </a:p>
          <a:p>
            <a:pPr lvl="1"/>
            <a:r>
              <a:rPr lang="en-US" dirty="0"/>
              <a:t>Pay special attention to caregivers or other fiduciaries</a:t>
            </a:r>
          </a:p>
          <a:p>
            <a:pPr lvl="1"/>
            <a:r>
              <a:rPr lang="en-US" dirty="0"/>
              <a:t>Some states consider presumptively invalid and impose special conditions if a fiduciary is to be a beneficiary (Prob. Code section 21380; </a:t>
            </a:r>
            <a:r>
              <a:rPr lang="en-US" i="1" dirty="0" err="1"/>
              <a:t>Osornio</a:t>
            </a:r>
            <a:r>
              <a:rPr lang="en-US" i="1" dirty="0"/>
              <a:t> v. Weingarten </a:t>
            </a:r>
            <a:r>
              <a:rPr lang="en-US" dirty="0"/>
              <a:t>(2004) 124 Cal.App.4th 304.)</a:t>
            </a:r>
          </a:p>
        </p:txBody>
      </p:sp>
    </p:spTree>
    <p:extLst>
      <p:ext uri="{BB962C8B-B14F-4D97-AF65-F5344CB8AC3E}">
        <p14:creationId xmlns:p14="http://schemas.microsoft.com/office/powerpoint/2010/main" val="3341081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F9619-BE65-20AE-DFB1-2D56F4712F1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48CD5B6D-0DFA-8594-6151-AB3211EF9721}"/>
              </a:ext>
            </a:extLst>
          </p:cNvPr>
          <p:cNvSpPr>
            <a:spLocks noGrp="1"/>
          </p:cNvSpPr>
          <p:nvPr>
            <p:ph idx="1"/>
          </p:nvPr>
        </p:nvSpPr>
        <p:spPr/>
        <p:txBody>
          <a:bodyPr>
            <a:normAutofit fontScale="85000" lnSpcReduction="10000"/>
          </a:bodyPr>
          <a:lstStyle/>
          <a:p>
            <a:r>
              <a:rPr lang="en-US" dirty="0"/>
              <a:t>Legal Malpractice Claims Arising From Trust and Estates Practice On An Upward Trend</a:t>
            </a:r>
          </a:p>
          <a:p>
            <a:pPr lvl="1"/>
            <a:r>
              <a:rPr lang="en-US" dirty="0"/>
              <a:t>Accounted for 8.7 percent of all legal malpractice claims in 1999</a:t>
            </a:r>
          </a:p>
          <a:p>
            <a:pPr lvl="1"/>
            <a:r>
              <a:rPr lang="en-US" dirty="0"/>
              <a:t>As of 2019, up to approximately 12 percent of all claims</a:t>
            </a:r>
          </a:p>
          <a:p>
            <a:pPr lvl="2"/>
            <a:r>
              <a:rPr lang="en-US" dirty="0"/>
              <a:t>Source:  Standing Committee on Lawyers’ Professional Liability</a:t>
            </a:r>
          </a:p>
          <a:p>
            <a:pPr lvl="2"/>
            <a:endParaRPr lang="en-US" dirty="0"/>
          </a:p>
          <a:p>
            <a:r>
              <a:rPr lang="en-US" dirty="0"/>
              <a:t>Changing Demographics</a:t>
            </a:r>
          </a:p>
          <a:p>
            <a:pPr lvl="1"/>
            <a:r>
              <a:rPr lang="en-US" dirty="0"/>
              <a:t>The United States Census Bureau projects that by 2035, there will be 78 million people aged 65 and older.</a:t>
            </a:r>
          </a:p>
          <a:p>
            <a:endParaRPr lang="en-US" dirty="0"/>
          </a:p>
        </p:txBody>
      </p:sp>
    </p:spTree>
    <p:extLst>
      <p:ext uri="{BB962C8B-B14F-4D97-AF65-F5344CB8AC3E}">
        <p14:creationId xmlns:p14="http://schemas.microsoft.com/office/powerpoint/2010/main" val="3306367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Error Leads To Litigation</a:t>
            </a:r>
          </a:p>
        </p:txBody>
      </p:sp>
      <p:sp>
        <p:nvSpPr>
          <p:cNvPr id="3" name="Content Placeholder 2"/>
          <p:cNvSpPr>
            <a:spLocks noGrp="1"/>
          </p:cNvSpPr>
          <p:nvPr>
            <p:ph sz="half" idx="1"/>
          </p:nvPr>
        </p:nvSpPr>
        <p:spPr/>
        <p:txBody>
          <a:bodyPr>
            <a:normAutofit lnSpcReduction="10000"/>
          </a:bodyPr>
          <a:lstStyle/>
          <a:p>
            <a:r>
              <a:rPr lang="en-US" dirty="0"/>
              <a:t>Legal Malpractice Claim Typically Follows Probate Litigation</a:t>
            </a:r>
          </a:p>
          <a:p>
            <a:endParaRPr lang="en-US" dirty="0"/>
          </a:p>
          <a:p>
            <a:r>
              <a:rPr lang="en-US" dirty="0"/>
              <a:t>Drafting Lawyer as Witness</a:t>
            </a:r>
          </a:p>
          <a:p>
            <a:pPr marL="0" indent="0">
              <a:buNone/>
            </a:pPr>
            <a:endParaRPr lang="en-US" dirty="0"/>
          </a:p>
          <a:p>
            <a:r>
              <a:rPr lang="en-US" dirty="0"/>
              <a:t>After the Probate Litigation someone sues the lawyer</a:t>
            </a:r>
          </a:p>
          <a:p>
            <a:pPr marL="0" indent="0">
              <a:buNone/>
            </a:pPr>
            <a:endParaRPr lang="en-US" dirty="0"/>
          </a:p>
        </p:txBody>
      </p:sp>
      <p:pic>
        <p:nvPicPr>
          <p:cNvPr id="2050" name="Picture 2" descr="C:\Users\coxerj\AppData\Local\Microsoft\Windows\INetCache\IE\5M6IEIH6\lawsuit[1].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3983038" y="2518410"/>
            <a:ext cx="3054774" cy="2291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3426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Challenging an Estate Plan</a:t>
            </a:r>
          </a:p>
        </p:txBody>
      </p:sp>
      <p:sp>
        <p:nvSpPr>
          <p:cNvPr id="3" name="Content Placeholder 2"/>
          <p:cNvSpPr>
            <a:spLocks noGrp="1"/>
          </p:cNvSpPr>
          <p:nvPr>
            <p:ph idx="1"/>
          </p:nvPr>
        </p:nvSpPr>
        <p:spPr/>
        <p:txBody>
          <a:bodyPr/>
          <a:lstStyle/>
          <a:p>
            <a:r>
              <a:rPr lang="en-US" dirty="0"/>
              <a:t>Potential claims related to trust and/or probate litigation</a:t>
            </a:r>
          </a:p>
          <a:p>
            <a:pPr marL="0" indent="0">
              <a:buNone/>
            </a:pPr>
            <a:endParaRPr lang="en-US" dirty="0"/>
          </a:p>
          <a:p>
            <a:r>
              <a:rPr lang="en-US" dirty="0"/>
              <a:t>Fees and costs may diminish estate in litigation against trustee or executor</a:t>
            </a:r>
          </a:p>
        </p:txBody>
      </p:sp>
    </p:spTree>
    <p:extLst>
      <p:ext uri="{BB962C8B-B14F-4D97-AF65-F5344CB8AC3E}">
        <p14:creationId xmlns:p14="http://schemas.microsoft.com/office/powerpoint/2010/main" val="29926333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Administration and Post-Death Claims</a:t>
            </a:r>
          </a:p>
        </p:txBody>
      </p:sp>
      <p:sp>
        <p:nvSpPr>
          <p:cNvPr id="3" name="Content Placeholder 2"/>
          <p:cNvSpPr>
            <a:spLocks noGrp="1"/>
          </p:cNvSpPr>
          <p:nvPr>
            <p:ph idx="1"/>
          </p:nvPr>
        </p:nvSpPr>
        <p:spPr/>
        <p:txBody>
          <a:bodyPr>
            <a:normAutofit/>
          </a:bodyPr>
          <a:lstStyle/>
          <a:p>
            <a:r>
              <a:rPr lang="en-US" dirty="0"/>
              <a:t>Attorneys Administering an Estate</a:t>
            </a:r>
          </a:p>
          <a:p>
            <a:r>
              <a:rPr lang="en-US" dirty="0"/>
              <a:t>Conflicts of Interests</a:t>
            </a:r>
          </a:p>
          <a:p>
            <a:pPr lvl="1"/>
            <a:r>
              <a:rPr lang="en-US" dirty="0"/>
              <a:t>Rule of Professional Conduct 1.7</a:t>
            </a:r>
          </a:p>
          <a:p>
            <a:pPr lvl="1"/>
            <a:r>
              <a:rPr lang="en-US" dirty="0"/>
              <a:t>Rule of Professional Conduct 1.9</a:t>
            </a:r>
          </a:p>
          <a:p>
            <a:pPr lvl="1"/>
            <a:r>
              <a:rPr lang="en-US" dirty="0"/>
              <a:t>Intricate estate plans, where administrators may also be beneficiaries, present risks of conflicts.</a:t>
            </a:r>
          </a:p>
          <a:p>
            <a:r>
              <a:rPr lang="en-US" dirty="0"/>
              <a:t>Fees and costs of administration</a:t>
            </a:r>
          </a:p>
        </p:txBody>
      </p:sp>
    </p:spTree>
    <p:extLst>
      <p:ext uri="{BB962C8B-B14F-4D97-AF65-F5344CB8AC3E}">
        <p14:creationId xmlns:p14="http://schemas.microsoft.com/office/powerpoint/2010/main" val="12278754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049BA-D68B-44EF-A516-AF6B27ADA30D}"/>
              </a:ext>
            </a:extLst>
          </p:cNvPr>
          <p:cNvSpPr>
            <a:spLocks noGrp="1"/>
          </p:cNvSpPr>
          <p:nvPr>
            <p:ph type="title"/>
          </p:nvPr>
        </p:nvSpPr>
        <p:spPr/>
        <p:txBody>
          <a:bodyPr>
            <a:normAutofit/>
          </a:bodyPr>
          <a:lstStyle/>
          <a:p>
            <a:r>
              <a:rPr lang="en-US" dirty="0"/>
              <a:t>“Papering the File”</a:t>
            </a:r>
          </a:p>
        </p:txBody>
      </p:sp>
      <p:sp>
        <p:nvSpPr>
          <p:cNvPr id="3" name="Content Placeholder 2">
            <a:extLst>
              <a:ext uri="{FF2B5EF4-FFF2-40B4-BE49-F238E27FC236}">
                <a16:creationId xmlns:a16="http://schemas.microsoft.com/office/drawing/2014/main" id="{5361E88B-EDA4-4952-840E-610B54FE36C5}"/>
              </a:ext>
            </a:extLst>
          </p:cNvPr>
          <p:cNvSpPr>
            <a:spLocks noGrp="1"/>
          </p:cNvSpPr>
          <p:nvPr>
            <p:ph idx="1"/>
          </p:nvPr>
        </p:nvSpPr>
        <p:spPr/>
        <p:txBody>
          <a:bodyPr>
            <a:normAutofit/>
          </a:bodyPr>
          <a:lstStyle/>
          <a:p>
            <a:pPr eaLnBrk="1" hangingPunct="1"/>
            <a:r>
              <a:rPr lang="en-US" sz="3200" dirty="0">
                <a:latin typeface="+mj-lt"/>
              </a:rPr>
              <a:t>“Monday morning quarterbacking” and second-guessing trial tactics or strategy are often used in claims against attorneys</a:t>
            </a:r>
          </a:p>
          <a:p>
            <a:pPr eaLnBrk="1" hangingPunct="1"/>
            <a:endParaRPr lang="en-US" sz="3200" dirty="0">
              <a:latin typeface="+mj-lt"/>
            </a:endParaRPr>
          </a:p>
          <a:p>
            <a:pPr eaLnBrk="1" hangingPunct="1"/>
            <a:r>
              <a:rPr lang="en-US" sz="3200" dirty="0">
                <a:latin typeface="+mj-lt"/>
              </a:rPr>
              <a:t>Usually one person’s word against another, so best defense involves documentation of key decisions and strategies in writing</a:t>
            </a:r>
          </a:p>
        </p:txBody>
      </p:sp>
    </p:spTree>
    <p:extLst>
      <p:ext uri="{BB962C8B-B14F-4D97-AF65-F5344CB8AC3E}">
        <p14:creationId xmlns:p14="http://schemas.microsoft.com/office/powerpoint/2010/main" val="1526003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“Papering the File” – Engagement Agreements</a:t>
            </a:r>
          </a:p>
        </p:txBody>
      </p:sp>
      <p:sp>
        <p:nvSpPr>
          <p:cNvPr id="3" name="Content Placeholder 2"/>
          <p:cNvSpPr>
            <a:spLocks noGrp="1"/>
          </p:cNvSpPr>
          <p:nvPr>
            <p:ph idx="1"/>
          </p:nvPr>
        </p:nvSpPr>
        <p:spPr/>
        <p:txBody>
          <a:bodyPr>
            <a:normAutofit fontScale="85000" lnSpcReduction="20000"/>
          </a:bodyPr>
          <a:lstStyle/>
          <a:p>
            <a:r>
              <a:rPr lang="en-US" dirty="0"/>
              <a:t>Engagement Agreements can play a key role in avoiding or defending legal malpractice claims</a:t>
            </a:r>
          </a:p>
          <a:p>
            <a:pPr lvl="1"/>
            <a:r>
              <a:rPr lang="en-US" dirty="0"/>
              <a:t>Opportunity to define the scope of a representation</a:t>
            </a:r>
          </a:p>
          <a:p>
            <a:pPr lvl="1"/>
            <a:r>
              <a:rPr lang="en-US" dirty="0"/>
              <a:t>Rule of Professional Conduct, 1.2, subdivision (b) allows a lawyer to “limit the scope of the representation if the limitation is reasonable under the circumstances, is not otherwise prohibited by law, and the client gives informed consent.”</a:t>
            </a:r>
          </a:p>
          <a:p>
            <a:r>
              <a:rPr lang="en-US" dirty="0"/>
              <a:t>Engagement letters can also play a significant role in reducing the frequency of billing disputes and should go beyond the mere recitation of billing rates and cycles to include conduct and management of the firm and client relationship</a:t>
            </a:r>
          </a:p>
          <a:p>
            <a:pPr lvl="1"/>
            <a:endParaRPr lang="en-US" dirty="0"/>
          </a:p>
        </p:txBody>
      </p:sp>
    </p:spTree>
    <p:extLst>
      <p:ext uri="{BB962C8B-B14F-4D97-AF65-F5344CB8AC3E}">
        <p14:creationId xmlns:p14="http://schemas.microsoft.com/office/powerpoint/2010/main" val="3586636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“Papering the File”</a:t>
            </a:r>
          </a:p>
        </p:txBody>
      </p:sp>
      <p:sp>
        <p:nvSpPr>
          <p:cNvPr id="3" name="Content Placeholder 2"/>
          <p:cNvSpPr>
            <a:spLocks noGrp="1"/>
          </p:cNvSpPr>
          <p:nvPr>
            <p:ph idx="1"/>
          </p:nvPr>
        </p:nvSpPr>
        <p:spPr/>
        <p:txBody>
          <a:bodyPr>
            <a:normAutofit lnSpcReduction="10000"/>
          </a:bodyPr>
          <a:lstStyle/>
          <a:p>
            <a:r>
              <a:rPr lang="en-US" sz="2000" dirty="0"/>
              <a:t>Faxes, emails, and letters (certified/regular) prove most helpful, contemporaneous memoranda to the file may also aid in defense</a:t>
            </a:r>
          </a:p>
          <a:p>
            <a:r>
              <a:rPr lang="en-US" sz="2000" dirty="0"/>
              <a:t>Prepare writings that explain reasons decision was made</a:t>
            </a:r>
          </a:p>
          <a:p>
            <a:r>
              <a:rPr lang="en-US" sz="2000" dirty="0"/>
              <a:t>If possible and appropriate, confirm in writing that client shared in making decision</a:t>
            </a:r>
          </a:p>
          <a:p>
            <a:r>
              <a:rPr lang="en-US" sz="2000" dirty="0"/>
              <a:t>With respect to appeals, be sure to document that you were instructed not to file or perfect same</a:t>
            </a:r>
          </a:p>
          <a:p>
            <a:r>
              <a:rPr lang="en-US" sz="2000" dirty="0"/>
              <a:t>All important decisions made by phone or in person should be memorialized in writing</a:t>
            </a:r>
          </a:p>
          <a:p>
            <a:r>
              <a:rPr lang="en-US" sz="2000" dirty="0"/>
              <a:t>Credibility issues, determined without documentation, usually favor the client</a:t>
            </a:r>
          </a:p>
          <a:p>
            <a:r>
              <a:rPr lang="en-US" sz="2000" dirty="0"/>
              <a:t>Document all settlement discussions</a:t>
            </a:r>
          </a:p>
          <a:p>
            <a:r>
              <a:rPr lang="en-US" sz="2000" dirty="0"/>
              <a:t>If you are outgoing counsel, substituted out, or ask to be relieved: always make and keep a copy of your file</a:t>
            </a:r>
          </a:p>
        </p:txBody>
      </p:sp>
    </p:spTree>
    <p:extLst>
      <p:ext uri="{BB962C8B-B14F-4D97-AF65-F5344CB8AC3E}">
        <p14:creationId xmlns:p14="http://schemas.microsoft.com/office/powerpoint/2010/main" val="2836825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Cessation / Declination of Representation</a:t>
            </a:r>
          </a:p>
        </p:txBody>
      </p:sp>
      <p:sp>
        <p:nvSpPr>
          <p:cNvPr id="3" name="Content Placeholder 2"/>
          <p:cNvSpPr>
            <a:spLocks noGrp="1"/>
          </p:cNvSpPr>
          <p:nvPr>
            <p:ph idx="1"/>
          </p:nvPr>
        </p:nvSpPr>
        <p:spPr/>
        <p:txBody>
          <a:bodyPr>
            <a:normAutofit/>
          </a:bodyPr>
          <a:lstStyle/>
          <a:p>
            <a:pPr lvl="1">
              <a:buFont typeface="Arial" panose="020B0604020202020204" pitchFamily="34" charset="0"/>
              <a:buChar char="•"/>
            </a:pPr>
            <a:r>
              <a:rPr lang="en-US" dirty="0"/>
              <a:t>The use of non-engagement and disengagement letters can help reduce or defend claims</a:t>
            </a:r>
          </a:p>
          <a:p>
            <a:pPr lvl="1">
              <a:buFont typeface="Arial" panose="020B0604020202020204" pitchFamily="34" charset="0"/>
              <a:buChar char="•"/>
            </a:pPr>
            <a:r>
              <a:rPr lang="en-US" dirty="0"/>
              <a:t>Transmission of a non-engagement letter can help eliminate a later claim of an attorney-client relationship</a:t>
            </a:r>
          </a:p>
          <a:p>
            <a:pPr lvl="1">
              <a:buFont typeface="Arial" panose="020B0604020202020204" pitchFamily="34" charset="0"/>
              <a:buChar char="•"/>
            </a:pPr>
            <a:r>
              <a:rPr lang="en-US" dirty="0"/>
              <a:t>Best Practices</a:t>
            </a:r>
          </a:p>
          <a:p>
            <a:pPr lvl="2"/>
            <a:r>
              <a:rPr lang="en-US" dirty="0"/>
              <a:t>Advising of any applicable timing issues</a:t>
            </a:r>
          </a:p>
          <a:p>
            <a:pPr lvl="2"/>
            <a:r>
              <a:rPr lang="en-US" dirty="0"/>
              <a:t>Retaining information from potential or former clients for future conflict searches</a:t>
            </a:r>
          </a:p>
          <a:p>
            <a:pPr lvl="1"/>
            <a:endParaRPr lang="en-US" dirty="0"/>
          </a:p>
        </p:txBody>
      </p:sp>
    </p:spTree>
    <p:extLst>
      <p:ext uri="{BB962C8B-B14F-4D97-AF65-F5344CB8AC3E}">
        <p14:creationId xmlns:p14="http://schemas.microsoft.com/office/powerpoint/2010/main" val="16641467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Cessation / Declination of Representation</a:t>
            </a:r>
          </a:p>
        </p:txBody>
      </p:sp>
      <p:sp>
        <p:nvSpPr>
          <p:cNvPr id="3" name="Content Placeholder 2"/>
          <p:cNvSpPr>
            <a:spLocks noGrp="1"/>
          </p:cNvSpPr>
          <p:nvPr>
            <p:ph idx="1"/>
          </p:nvPr>
        </p:nvSpPr>
        <p:spPr/>
        <p:txBody>
          <a:bodyPr>
            <a:normAutofit/>
          </a:bodyPr>
          <a:lstStyle/>
          <a:p>
            <a:r>
              <a:rPr lang="en-US" dirty="0"/>
              <a:t>Disengagement (or termination) letters should be sent to a client to mark the end of a representation.</a:t>
            </a:r>
          </a:p>
          <a:p>
            <a:r>
              <a:rPr lang="en-US" dirty="0"/>
              <a:t>Useful for establishing an endpoint to the attorney-client relationship.</a:t>
            </a:r>
          </a:p>
          <a:p>
            <a:pPr lvl="1"/>
            <a:r>
              <a:rPr lang="en-US" dirty="0"/>
              <a:t>Conflicts of Interest</a:t>
            </a:r>
          </a:p>
          <a:p>
            <a:pPr lvl="1"/>
            <a:r>
              <a:rPr lang="en-US" dirty="0"/>
              <a:t>Statute of Limitations</a:t>
            </a:r>
          </a:p>
          <a:p>
            <a:pPr lvl="1"/>
            <a:endParaRPr lang="en-US" dirty="0"/>
          </a:p>
        </p:txBody>
      </p:sp>
    </p:spTree>
    <p:extLst>
      <p:ext uri="{BB962C8B-B14F-4D97-AF65-F5344CB8AC3E}">
        <p14:creationId xmlns:p14="http://schemas.microsoft.com/office/powerpoint/2010/main" val="3895156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Client Selection And Management</a:t>
            </a:r>
          </a:p>
        </p:txBody>
      </p:sp>
      <p:sp>
        <p:nvSpPr>
          <p:cNvPr id="3" name="Content Placeholder 2"/>
          <p:cNvSpPr>
            <a:spLocks noGrp="1"/>
          </p:cNvSpPr>
          <p:nvPr>
            <p:ph idx="1"/>
          </p:nvPr>
        </p:nvSpPr>
        <p:spPr/>
        <p:txBody>
          <a:bodyPr>
            <a:normAutofit fontScale="77500" lnSpcReduction="20000"/>
          </a:bodyPr>
          <a:lstStyle/>
          <a:p>
            <a:r>
              <a:rPr lang="en-US" dirty="0"/>
              <a:t>Intake Procedures</a:t>
            </a:r>
          </a:p>
          <a:p>
            <a:pPr lvl="1"/>
            <a:r>
              <a:rPr lang="en-US" dirty="0"/>
              <a:t>Conflicts of Interest</a:t>
            </a:r>
          </a:p>
          <a:p>
            <a:pPr lvl="1"/>
            <a:r>
              <a:rPr lang="en-US" dirty="0"/>
              <a:t>Nature, Scope of Assignment</a:t>
            </a:r>
          </a:p>
          <a:p>
            <a:pPr lvl="1"/>
            <a:r>
              <a:rPr lang="en-US" dirty="0"/>
              <a:t>Client Goals</a:t>
            </a:r>
          </a:p>
          <a:p>
            <a:r>
              <a:rPr lang="en-US" dirty="0"/>
              <a:t>Factual Investigation</a:t>
            </a:r>
          </a:p>
          <a:p>
            <a:pPr lvl="1"/>
            <a:r>
              <a:rPr lang="en-US" dirty="0"/>
              <a:t>Attention Should Be Paid To Family Dynamics</a:t>
            </a:r>
          </a:p>
          <a:p>
            <a:pPr lvl="1"/>
            <a:r>
              <a:rPr lang="en-US" dirty="0"/>
              <a:t>Clients that have had multiple spouses, children from different spouses may require more attention</a:t>
            </a:r>
          </a:p>
          <a:p>
            <a:pPr lvl="1"/>
            <a:r>
              <a:rPr lang="en-US" dirty="0"/>
              <a:t>Understanding the relationship with different beneficiaries.</a:t>
            </a:r>
          </a:p>
          <a:p>
            <a:pPr lvl="2"/>
            <a:r>
              <a:rPr lang="en-US" dirty="0"/>
              <a:t>Possible claims of undue influence?</a:t>
            </a:r>
          </a:p>
          <a:p>
            <a:pPr lvl="2"/>
            <a:r>
              <a:rPr lang="en-US" dirty="0"/>
              <a:t>Caretakers?</a:t>
            </a:r>
          </a:p>
          <a:p>
            <a:pPr lvl="2"/>
            <a:r>
              <a:rPr lang="en-US" dirty="0"/>
              <a:t>Practitioners should aim to obtain this information at the outset</a:t>
            </a:r>
          </a:p>
        </p:txBody>
      </p:sp>
    </p:spTree>
    <p:extLst>
      <p:ext uri="{BB962C8B-B14F-4D97-AF65-F5344CB8AC3E}">
        <p14:creationId xmlns:p14="http://schemas.microsoft.com/office/powerpoint/2010/main" val="8966015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5BFFA-9854-3A88-063A-01A00B01C57E}"/>
              </a:ext>
            </a:extLst>
          </p:cNvPr>
          <p:cNvSpPr>
            <a:spLocks noGrp="1"/>
          </p:cNvSpPr>
          <p:nvPr>
            <p:ph type="title"/>
          </p:nvPr>
        </p:nvSpPr>
        <p:spPr/>
        <p:txBody>
          <a:bodyPr/>
          <a:lstStyle/>
          <a:p>
            <a:r>
              <a:rPr lang="en-US" dirty="0"/>
              <a:t>Client Selection And Management</a:t>
            </a:r>
          </a:p>
        </p:txBody>
      </p:sp>
      <p:sp>
        <p:nvSpPr>
          <p:cNvPr id="3" name="Content Placeholder 2">
            <a:extLst>
              <a:ext uri="{FF2B5EF4-FFF2-40B4-BE49-F238E27FC236}">
                <a16:creationId xmlns:a16="http://schemas.microsoft.com/office/drawing/2014/main" id="{9C615D1C-A38E-6F24-9357-F036BA67BBB3}"/>
              </a:ext>
            </a:extLst>
          </p:cNvPr>
          <p:cNvSpPr>
            <a:spLocks noGrp="1"/>
          </p:cNvSpPr>
          <p:nvPr>
            <p:ph idx="1"/>
          </p:nvPr>
        </p:nvSpPr>
        <p:spPr/>
        <p:txBody>
          <a:bodyPr>
            <a:normAutofit lnSpcReduction="10000"/>
          </a:bodyPr>
          <a:lstStyle/>
          <a:p>
            <a:r>
              <a:rPr lang="en-US" dirty="0"/>
              <a:t>Manage the client’s expectations – key to avoiding malpractice claims</a:t>
            </a:r>
          </a:p>
          <a:p>
            <a:r>
              <a:rPr lang="en-US" dirty="0"/>
              <a:t>Be wary of a client whose expectations are unreasonable</a:t>
            </a:r>
          </a:p>
          <a:p>
            <a:r>
              <a:rPr lang="en-US" dirty="0"/>
              <a:t>Avoid guaranteeing a particular result or outcome</a:t>
            </a:r>
          </a:p>
          <a:p>
            <a:r>
              <a:rPr lang="en-US" dirty="0"/>
              <a:t>Brief client on all possible outcomes of meetings, motions, hearings, and cases to avoid claims</a:t>
            </a:r>
          </a:p>
        </p:txBody>
      </p:sp>
    </p:spTree>
    <p:extLst>
      <p:ext uri="{BB962C8B-B14F-4D97-AF65-F5344CB8AC3E}">
        <p14:creationId xmlns:p14="http://schemas.microsoft.com/office/powerpoint/2010/main" val="957598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07C5-2E06-A206-75F7-79DF2289BBC5}"/>
              </a:ext>
            </a:extLst>
          </p:cNvPr>
          <p:cNvSpPr>
            <a:spLocks noGrp="1"/>
          </p:cNvSpPr>
          <p:nvPr>
            <p:ph type="title"/>
          </p:nvPr>
        </p:nvSpPr>
        <p:spPr/>
        <p:txBody>
          <a:bodyPr>
            <a:noAutofit/>
          </a:bodyPr>
          <a:lstStyle/>
          <a:p>
            <a:r>
              <a:rPr lang="en-US" sz="3200" dirty="0"/>
              <a:t>Relevant Data</a:t>
            </a:r>
            <a:br>
              <a:rPr lang="en-US" sz="3200" dirty="0"/>
            </a:br>
            <a:r>
              <a:rPr lang="en-US" sz="3200" dirty="0"/>
              <a:t>ABA Standing Committee on LPL 2019 Study</a:t>
            </a:r>
          </a:p>
        </p:txBody>
      </p:sp>
      <p:pic>
        <p:nvPicPr>
          <p:cNvPr id="8" name="Content Placeholder 7">
            <a:extLst>
              <a:ext uri="{FF2B5EF4-FFF2-40B4-BE49-F238E27FC236}">
                <a16:creationId xmlns:a16="http://schemas.microsoft.com/office/drawing/2014/main" id="{08E4C000-B0C4-EDD6-1D30-63D0D09C048A}"/>
              </a:ext>
            </a:extLst>
          </p:cNvPr>
          <p:cNvPicPr>
            <a:picLocks noGrp="1" noChangeAspect="1"/>
          </p:cNvPicPr>
          <p:nvPr>
            <p:ph idx="1"/>
          </p:nvPr>
        </p:nvPicPr>
        <p:blipFill>
          <a:blip r:embed="rId2"/>
          <a:stretch>
            <a:fillRect/>
          </a:stretch>
        </p:blipFill>
        <p:spPr>
          <a:xfrm>
            <a:off x="1066800" y="1417638"/>
            <a:ext cx="7010400" cy="5021634"/>
          </a:xfrm>
          <a:prstGeom prst="rect">
            <a:avLst/>
          </a:prstGeom>
        </p:spPr>
      </p:pic>
    </p:spTree>
    <p:extLst>
      <p:ext uri="{BB962C8B-B14F-4D97-AF65-F5344CB8AC3E}">
        <p14:creationId xmlns:p14="http://schemas.microsoft.com/office/powerpoint/2010/main" val="6891420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D2831-479B-F0D4-DF46-742B1BAC7007}"/>
              </a:ext>
            </a:extLst>
          </p:cNvPr>
          <p:cNvSpPr>
            <a:spLocks noGrp="1"/>
          </p:cNvSpPr>
          <p:nvPr>
            <p:ph type="title"/>
          </p:nvPr>
        </p:nvSpPr>
        <p:spPr/>
        <p:txBody>
          <a:bodyPr/>
          <a:lstStyle/>
          <a:p>
            <a:r>
              <a:rPr lang="en-US" dirty="0"/>
              <a:t>Client Selection And Management</a:t>
            </a:r>
          </a:p>
        </p:txBody>
      </p:sp>
      <p:sp>
        <p:nvSpPr>
          <p:cNvPr id="3" name="Content Placeholder 2">
            <a:extLst>
              <a:ext uri="{FF2B5EF4-FFF2-40B4-BE49-F238E27FC236}">
                <a16:creationId xmlns:a16="http://schemas.microsoft.com/office/drawing/2014/main" id="{A67F1C8A-FDFD-69CC-29D8-908FBC63E44A}"/>
              </a:ext>
            </a:extLst>
          </p:cNvPr>
          <p:cNvSpPr>
            <a:spLocks noGrp="1"/>
          </p:cNvSpPr>
          <p:nvPr>
            <p:ph idx="1"/>
          </p:nvPr>
        </p:nvSpPr>
        <p:spPr/>
        <p:txBody>
          <a:bodyPr/>
          <a:lstStyle/>
          <a:p>
            <a:r>
              <a:rPr lang="en-US" dirty="0"/>
              <a:t>For clients billed hourly, be wary of the “Accounts Receivable Problem”</a:t>
            </a:r>
          </a:p>
          <a:p>
            <a:endParaRPr lang="en-US" dirty="0"/>
          </a:p>
          <a:p>
            <a:r>
              <a:rPr lang="en-US" dirty="0"/>
              <a:t>Open lines of communication; avoid surprises</a:t>
            </a:r>
          </a:p>
          <a:p>
            <a:endParaRPr lang="en-US" dirty="0"/>
          </a:p>
          <a:p>
            <a:r>
              <a:rPr lang="en-US" dirty="0"/>
              <a:t>Lawsuits for fees</a:t>
            </a:r>
          </a:p>
          <a:p>
            <a:endParaRPr lang="en-US" dirty="0"/>
          </a:p>
        </p:txBody>
      </p:sp>
    </p:spTree>
    <p:extLst>
      <p:ext uri="{BB962C8B-B14F-4D97-AF65-F5344CB8AC3E}">
        <p14:creationId xmlns:p14="http://schemas.microsoft.com/office/powerpoint/2010/main" val="39715557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Client Selection And Management</a:t>
            </a:r>
          </a:p>
        </p:txBody>
      </p:sp>
      <p:sp>
        <p:nvSpPr>
          <p:cNvPr id="3" name="Content Placeholder 2"/>
          <p:cNvSpPr>
            <a:spLocks noGrp="1"/>
          </p:cNvSpPr>
          <p:nvPr>
            <p:ph idx="1"/>
          </p:nvPr>
        </p:nvSpPr>
        <p:spPr/>
        <p:txBody>
          <a:bodyPr>
            <a:normAutofit fontScale="92500"/>
          </a:bodyPr>
          <a:lstStyle/>
          <a:p>
            <a:r>
              <a:rPr lang="en-US" dirty="0"/>
              <a:t>Diligence in representation</a:t>
            </a:r>
          </a:p>
          <a:p>
            <a:pPr lvl="1"/>
            <a:r>
              <a:rPr lang="en-US" dirty="0"/>
              <a:t>Ensuring that estate plans are complete prior to client’s death.</a:t>
            </a:r>
          </a:p>
          <a:p>
            <a:pPr lvl="1"/>
            <a:r>
              <a:rPr lang="en-US" dirty="0"/>
              <a:t>Papering the file.</a:t>
            </a:r>
          </a:p>
          <a:p>
            <a:pPr lvl="2"/>
            <a:r>
              <a:rPr lang="en-US" dirty="0"/>
              <a:t>Critical both in estate planning and estate administration.</a:t>
            </a:r>
          </a:p>
          <a:p>
            <a:pPr lvl="2"/>
            <a:endParaRPr lang="en-US" dirty="0"/>
          </a:p>
          <a:p>
            <a:r>
              <a:rPr lang="en-US" dirty="0"/>
              <a:t>Independent reviews</a:t>
            </a:r>
          </a:p>
          <a:p>
            <a:pPr lvl="1"/>
            <a:r>
              <a:rPr lang="en-US" dirty="0"/>
              <a:t>Useful to combat claims regarding intent, capacity.</a:t>
            </a:r>
          </a:p>
          <a:p>
            <a:pPr lvl="1"/>
            <a:r>
              <a:rPr lang="en-US" dirty="0"/>
              <a:t>May be helpful in rebutting claims of undue influence</a:t>
            </a:r>
          </a:p>
          <a:p>
            <a:pPr lvl="1"/>
            <a:endParaRPr lang="en-US" dirty="0"/>
          </a:p>
        </p:txBody>
      </p:sp>
    </p:spTree>
    <p:extLst>
      <p:ext uri="{BB962C8B-B14F-4D97-AF65-F5344CB8AC3E}">
        <p14:creationId xmlns:p14="http://schemas.microsoft.com/office/powerpoint/2010/main" val="3115127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Client Selection And Management – Potential Red Flags</a:t>
            </a:r>
          </a:p>
        </p:txBody>
      </p:sp>
      <p:sp>
        <p:nvSpPr>
          <p:cNvPr id="3" name="Content Placeholder 2"/>
          <p:cNvSpPr>
            <a:spLocks noGrp="1"/>
          </p:cNvSpPr>
          <p:nvPr>
            <p:ph idx="1"/>
          </p:nvPr>
        </p:nvSpPr>
        <p:spPr/>
        <p:txBody>
          <a:bodyPr>
            <a:normAutofit/>
          </a:bodyPr>
          <a:lstStyle/>
          <a:p>
            <a:r>
              <a:rPr lang="en-US" dirty="0"/>
              <a:t>Changing lawyers/firms?</a:t>
            </a:r>
          </a:p>
          <a:p>
            <a:r>
              <a:rPr lang="en-US" dirty="0"/>
              <a:t>Complain about your bills?</a:t>
            </a:r>
          </a:p>
          <a:p>
            <a:r>
              <a:rPr lang="en-US" dirty="0"/>
              <a:t>Not entirely honest, either with you or in the legal proceedings?</a:t>
            </a:r>
          </a:p>
          <a:p>
            <a:r>
              <a:rPr lang="en-US" dirty="0"/>
              <a:t>Motivations?</a:t>
            </a:r>
          </a:p>
          <a:p>
            <a:r>
              <a:rPr lang="en-US" dirty="0"/>
              <a:t>Personality issues?</a:t>
            </a:r>
          </a:p>
          <a:p>
            <a:pPr marL="457200" lvl="1" indent="0">
              <a:buNone/>
            </a:pPr>
            <a:endParaRPr lang="en-US" dirty="0"/>
          </a:p>
          <a:p>
            <a:pPr lvl="1"/>
            <a:endParaRPr lang="en-US" dirty="0"/>
          </a:p>
        </p:txBody>
      </p:sp>
    </p:spTree>
    <p:extLst>
      <p:ext uri="{BB962C8B-B14F-4D97-AF65-F5344CB8AC3E}">
        <p14:creationId xmlns:p14="http://schemas.microsoft.com/office/powerpoint/2010/main" val="3274214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CD47E-B1F3-4903-8651-BA73118E3A75}"/>
              </a:ext>
            </a:extLst>
          </p:cNvPr>
          <p:cNvSpPr>
            <a:spLocks noGrp="1"/>
          </p:cNvSpPr>
          <p:nvPr>
            <p:ph type="title"/>
          </p:nvPr>
        </p:nvSpPr>
        <p:spPr/>
        <p:txBody>
          <a:bodyPr/>
          <a:lstStyle/>
          <a:p>
            <a:r>
              <a:rPr lang="en-US" dirty="0"/>
              <a:t>Other Protective Procedures</a:t>
            </a:r>
          </a:p>
        </p:txBody>
      </p:sp>
      <p:sp>
        <p:nvSpPr>
          <p:cNvPr id="3" name="Content Placeholder 2">
            <a:extLst>
              <a:ext uri="{FF2B5EF4-FFF2-40B4-BE49-F238E27FC236}">
                <a16:creationId xmlns:a16="http://schemas.microsoft.com/office/drawing/2014/main" id="{A8BBAAE9-1D49-4040-8B09-C9C2B432BD00}"/>
              </a:ext>
            </a:extLst>
          </p:cNvPr>
          <p:cNvSpPr>
            <a:spLocks noGrp="1"/>
          </p:cNvSpPr>
          <p:nvPr>
            <p:ph idx="1"/>
          </p:nvPr>
        </p:nvSpPr>
        <p:spPr/>
        <p:txBody>
          <a:bodyPr>
            <a:normAutofit fontScale="85000" lnSpcReduction="20000"/>
          </a:bodyPr>
          <a:lstStyle/>
          <a:p>
            <a:r>
              <a:rPr lang="en-US" dirty="0"/>
              <a:t>Understanding and calendaring key dates</a:t>
            </a:r>
          </a:p>
          <a:p>
            <a:r>
              <a:rPr lang="en-US" dirty="0"/>
              <a:t>Beware the risk of dabbling</a:t>
            </a:r>
          </a:p>
          <a:p>
            <a:pPr lvl="1"/>
            <a:r>
              <a:rPr lang="en-US" dirty="0"/>
              <a:t>“It is the duty of an attorney who is a general practitioner to refer his client to a specialist or recommend the assistance of a specialist if under the circumstances a reasonably careful and skillful practitioner would do so.”  (</a:t>
            </a:r>
            <a:r>
              <a:rPr lang="en-US" i="1" dirty="0"/>
              <a:t>Horne v. Peckham </a:t>
            </a:r>
            <a:r>
              <a:rPr lang="en-US" dirty="0"/>
              <a:t>(1979) 97 Cal.App.3d 404, 414.)  </a:t>
            </a:r>
          </a:p>
          <a:p>
            <a:r>
              <a:rPr lang="en-US" dirty="0"/>
              <a:t>Knowing one’s own limitations.</a:t>
            </a:r>
          </a:p>
          <a:p>
            <a:pPr lvl="1"/>
            <a:r>
              <a:rPr lang="en-US" dirty="0"/>
              <a:t>Clients dealing with highly sophisticated or complicated estates perhaps should consider declining assignment</a:t>
            </a:r>
          </a:p>
          <a:p>
            <a:pPr lvl="2"/>
            <a:r>
              <a:rPr lang="en-US" dirty="0"/>
              <a:t>Alternatively, associating counsel with expertise</a:t>
            </a:r>
          </a:p>
          <a:p>
            <a:pPr lvl="1"/>
            <a:r>
              <a:rPr lang="en-US" dirty="0"/>
              <a:t>Size of estate—larger estate, larger potential exposure</a:t>
            </a:r>
          </a:p>
        </p:txBody>
      </p:sp>
    </p:spTree>
    <p:extLst>
      <p:ext uri="{BB962C8B-B14F-4D97-AF65-F5344CB8AC3E}">
        <p14:creationId xmlns:p14="http://schemas.microsoft.com/office/powerpoint/2010/main" val="109279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Insurance Considerations </a:t>
            </a:r>
          </a:p>
        </p:txBody>
      </p:sp>
      <p:sp>
        <p:nvSpPr>
          <p:cNvPr id="3" name="Content Placeholder 2"/>
          <p:cNvSpPr>
            <a:spLocks noGrp="1"/>
          </p:cNvSpPr>
          <p:nvPr>
            <p:ph idx="1"/>
          </p:nvPr>
        </p:nvSpPr>
        <p:spPr/>
        <p:txBody>
          <a:bodyPr/>
          <a:lstStyle/>
          <a:p>
            <a:r>
              <a:rPr lang="en-US" dirty="0"/>
              <a:t>Tendering Early</a:t>
            </a:r>
          </a:p>
          <a:p>
            <a:r>
              <a:rPr lang="en-US" dirty="0"/>
              <a:t>Insurance policy may allow defense counsel to get involved early</a:t>
            </a:r>
          </a:p>
          <a:p>
            <a:pPr lvl="1"/>
            <a:r>
              <a:rPr lang="en-US" dirty="0"/>
              <a:t>Estate planning attorneys may often be called upon to provide testimony in underlying proceedings</a:t>
            </a:r>
          </a:p>
          <a:p>
            <a:pPr lvl="1"/>
            <a:r>
              <a:rPr lang="en-US" dirty="0"/>
              <a:t>Deposition subpoenas</a:t>
            </a:r>
          </a:p>
          <a:p>
            <a:pPr lvl="1"/>
            <a:r>
              <a:rPr lang="en-US" dirty="0"/>
              <a:t>Affidavits / declarations</a:t>
            </a:r>
          </a:p>
          <a:p>
            <a:pPr marL="342900" lvl="1" indent="0">
              <a:buNone/>
            </a:pPr>
            <a:endParaRPr lang="en-US" dirty="0"/>
          </a:p>
        </p:txBody>
      </p:sp>
    </p:spTree>
    <p:extLst>
      <p:ext uri="{BB962C8B-B14F-4D97-AF65-F5344CB8AC3E}">
        <p14:creationId xmlns:p14="http://schemas.microsoft.com/office/powerpoint/2010/main" val="287213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Insurance Considerations </a:t>
            </a:r>
          </a:p>
        </p:txBody>
      </p:sp>
      <p:sp>
        <p:nvSpPr>
          <p:cNvPr id="3" name="Content Placeholder 2"/>
          <p:cNvSpPr>
            <a:spLocks noGrp="1"/>
          </p:cNvSpPr>
          <p:nvPr>
            <p:ph idx="1"/>
          </p:nvPr>
        </p:nvSpPr>
        <p:spPr/>
        <p:txBody>
          <a:bodyPr/>
          <a:lstStyle/>
          <a:p>
            <a:r>
              <a:rPr lang="en-US" dirty="0"/>
              <a:t>Early monitoring of underlying proceedings</a:t>
            </a:r>
          </a:p>
          <a:p>
            <a:pPr marL="0" indent="0">
              <a:buNone/>
            </a:pPr>
            <a:endParaRPr lang="en-US" dirty="0"/>
          </a:p>
          <a:p>
            <a:r>
              <a:rPr lang="en-US" dirty="0"/>
              <a:t>Possibility of claim repair</a:t>
            </a:r>
          </a:p>
          <a:p>
            <a:pPr lvl="1"/>
            <a:r>
              <a:rPr lang="en-US" dirty="0"/>
              <a:t>The best defense is a good offense?</a:t>
            </a:r>
          </a:p>
          <a:p>
            <a:pPr lvl="1"/>
            <a:r>
              <a:rPr lang="en-US" dirty="0"/>
              <a:t>Typically more of a consideration in cases involving administration</a:t>
            </a:r>
          </a:p>
          <a:p>
            <a:pPr lvl="1"/>
            <a:r>
              <a:rPr lang="en-US" dirty="0"/>
              <a:t>Petitions for Reformation, Instruction</a:t>
            </a:r>
          </a:p>
          <a:p>
            <a:endParaRPr lang="en-US" dirty="0"/>
          </a:p>
          <a:p>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6110342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Insurance Considerations </a:t>
            </a:r>
          </a:p>
        </p:txBody>
      </p:sp>
      <p:sp>
        <p:nvSpPr>
          <p:cNvPr id="3" name="Content Placeholder 2"/>
          <p:cNvSpPr>
            <a:spLocks noGrp="1"/>
          </p:cNvSpPr>
          <p:nvPr>
            <p:ph idx="1"/>
          </p:nvPr>
        </p:nvSpPr>
        <p:spPr/>
        <p:txBody>
          <a:bodyPr>
            <a:normAutofit lnSpcReduction="10000"/>
          </a:bodyPr>
          <a:lstStyle/>
          <a:p>
            <a:r>
              <a:rPr lang="en-US" dirty="0"/>
              <a:t>Even if not the domain of defense counsel, coverage matters may have implications for the defense of case.</a:t>
            </a:r>
          </a:p>
          <a:p>
            <a:pPr lvl="1"/>
            <a:r>
              <a:rPr lang="en-US" dirty="0"/>
              <a:t>Potential issues with defense vs. indemnity depending on policy, state law</a:t>
            </a:r>
          </a:p>
          <a:p>
            <a:pPr lvl="1"/>
            <a:r>
              <a:rPr lang="en-US" dirty="0"/>
              <a:t>Claims involving fee issues</a:t>
            </a:r>
          </a:p>
          <a:p>
            <a:pPr lvl="1"/>
            <a:r>
              <a:rPr lang="en-US" dirty="0"/>
              <a:t>Attorney acting in dual role, or as trustee</a:t>
            </a:r>
          </a:p>
          <a:p>
            <a:r>
              <a:rPr lang="en-US" dirty="0"/>
              <a:t>May be particularly sensitive where estate or trust has limited assets.</a:t>
            </a:r>
          </a:p>
        </p:txBody>
      </p:sp>
    </p:spTree>
    <p:extLst>
      <p:ext uri="{BB962C8B-B14F-4D97-AF65-F5344CB8AC3E}">
        <p14:creationId xmlns:p14="http://schemas.microsoft.com/office/powerpoint/2010/main" val="1277144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Insurance Considerations </a:t>
            </a:r>
          </a:p>
        </p:txBody>
      </p:sp>
      <p:sp>
        <p:nvSpPr>
          <p:cNvPr id="3" name="Content Placeholder 2"/>
          <p:cNvSpPr>
            <a:spLocks noGrp="1"/>
          </p:cNvSpPr>
          <p:nvPr>
            <p:ph idx="1"/>
          </p:nvPr>
        </p:nvSpPr>
        <p:spPr/>
        <p:txBody>
          <a:bodyPr/>
          <a:lstStyle/>
          <a:p>
            <a:r>
              <a:rPr lang="en-US" dirty="0"/>
              <a:t>Things to keep in mind</a:t>
            </a:r>
          </a:p>
          <a:p>
            <a:endParaRPr lang="en-US" dirty="0"/>
          </a:p>
          <a:p>
            <a:pPr lvl="1"/>
            <a:r>
              <a:rPr lang="en-US" dirty="0"/>
              <a:t>Policy limits vs. size of estate</a:t>
            </a:r>
          </a:p>
          <a:p>
            <a:pPr lvl="1"/>
            <a:endParaRPr lang="en-US" dirty="0"/>
          </a:p>
          <a:p>
            <a:pPr lvl="1"/>
            <a:r>
              <a:rPr lang="en-US" dirty="0"/>
              <a:t>Reservation of rights?</a:t>
            </a:r>
          </a:p>
          <a:p>
            <a:pPr lvl="1"/>
            <a:endParaRPr lang="en-US" dirty="0"/>
          </a:p>
        </p:txBody>
      </p:sp>
    </p:spTree>
    <p:extLst>
      <p:ext uri="{BB962C8B-B14F-4D97-AF65-F5344CB8AC3E}">
        <p14:creationId xmlns:p14="http://schemas.microsoft.com/office/powerpoint/2010/main" val="4129691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72EC8-52E1-3E34-5A0F-9D956E727007}"/>
              </a:ext>
            </a:extLst>
          </p:cNvPr>
          <p:cNvSpPr>
            <a:spLocks noGrp="1"/>
          </p:cNvSpPr>
          <p:nvPr>
            <p:ph type="title"/>
          </p:nvPr>
        </p:nvSpPr>
        <p:spPr/>
        <p:txBody>
          <a:bodyPr/>
          <a:lstStyle/>
          <a:p>
            <a:r>
              <a:rPr lang="en-US" dirty="0"/>
              <a:t>Closing Thoughts / Questions</a:t>
            </a:r>
          </a:p>
        </p:txBody>
      </p:sp>
      <p:sp>
        <p:nvSpPr>
          <p:cNvPr id="3" name="Content Placeholder 2">
            <a:extLst>
              <a:ext uri="{FF2B5EF4-FFF2-40B4-BE49-F238E27FC236}">
                <a16:creationId xmlns:a16="http://schemas.microsoft.com/office/drawing/2014/main" id="{CC2F894C-C057-E459-E9C4-8131F97FC3BE}"/>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296278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07C5-2E06-A206-75F7-79DF2289BBC5}"/>
              </a:ext>
            </a:extLst>
          </p:cNvPr>
          <p:cNvSpPr>
            <a:spLocks noGrp="1"/>
          </p:cNvSpPr>
          <p:nvPr>
            <p:ph type="title"/>
          </p:nvPr>
        </p:nvSpPr>
        <p:spPr/>
        <p:txBody>
          <a:bodyPr>
            <a:noAutofit/>
          </a:bodyPr>
          <a:lstStyle/>
          <a:p>
            <a:r>
              <a:rPr lang="en-US" sz="3200" dirty="0"/>
              <a:t>Relevant Data</a:t>
            </a:r>
            <a:br>
              <a:rPr lang="en-US" sz="3200" dirty="0"/>
            </a:br>
            <a:r>
              <a:rPr lang="en-US" sz="3200" dirty="0"/>
              <a:t>ABA Standing Committee on LPL 2019 Study</a:t>
            </a:r>
          </a:p>
        </p:txBody>
      </p:sp>
      <p:pic>
        <p:nvPicPr>
          <p:cNvPr id="7" name="Content Placeholder 6">
            <a:extLst>
              <a:ext uri="{FF2B5EF4-FFF2-40B4-BE49-F238E27FC236}">
                <a16:creationId xmlns:a16="http://schemas.microsoft.com/office/drawing/2014/main" id="{6CD9B67E-192C-36DB-E16C-1DCEB6ABC7B0}"/>
              </a:ext>
            </a:extLst>
          </p:cNvPr>
          <p:cNvPicPr>
            <a:picLocks noGrp="1" noChangeAspect="1"/>
          </p:cNvPicPr>
          <p:nvPr>
            <p:ph idx="1"/>
          </p:nvPr>
        </p:nvPicPr>
        <p:blipFill>
          <a:blip r:embed="rId2"/>
          <a:stretch>
            <a:fillRect/>
          </a:stretch>
        </p:blipFill>
        <p:spPr>
          <a:xfrm>
            <a:off x="381000" y="1407281"/>
            <a:ext cx="4343400" cy="4993519"/>
          </a:xfrm>
        </p:spPr>
      </p:pic>
      <p:pic>
        <p:nvPicPr>
          <p:cNvPr id="9" name="Picture 8">
            <a:extLst>
              <a:ext uri="{FF2B5EF4-FFF2-40B4-BE49-F238E27FC236}">
                <a16:creationId xmlns:a16="http://schemas.microsoft.com/office/drawing/2014/main" id="{3777F83D-7043-D1D9-39C7-0C329DE322F0}"/>
              </a:ext>
            </a:extLst>
          </p:cNvPr>
          <p:cNvPicPr>
            <a:picLocks noChangeAspect="1"/>
          </p:cNvPicPr>
          <p:nvPr/>
        </p:nvPicPr>
        <p:blipFill>
          <a:blip r:embed="rId3"/>
          <a:stretch>
            <a:fillRect/>
          </a:stretch>
        </p:blipFill>
        <p:spPr>
          <a:xfrm>
            <a:off x="4876799" y="1398403"/>
            <a:ext cx="3962401" cy="4993519"/>
          </a:xfrm>
          <a:prstGeom prst="rect">
            <a:avLst/>
          </a:prstGeom>
        </p:spPr>
      </p:pic>
    </p:spTree>
    <p:extLst>
      <p:ext uri="{BB962C8B-B14F-4D97-AF65-F5344CB8AC3E}">
        <p14:creationId xmlns:p14="http://schemas.microsoft.com/office/powerpoint/2010/main" val="3919578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07C5-2E06-A206-75F7-79DF2289BBC5}"/>
              </a:ext>
            </a:extLst>
          </p:cNvPr>
          <p:cNvSpPr>
            <a:spLocks noGrp="1"/>
          </p:cNvSpPr>
          <p:nvPr>
            <p:ph type="title"/>
          </p:nvPr>
        </p:nvSpPr>
        <p:spPr/>
        <p:txBody>
          <a:bodyPr>
            <a:noAutofit/>
          </a:bodyPr>
          <a:lstStyle/>
          <a:p>
            <a:r>
              <a:rPr lang="en-US" sz="3200" dirty="0"/>
              <a:t>Relevant Data</a:t>
            </a:r>
            <a:br>
              <a:rPr lang="en-US" sz="3200" dirty="0"/>
            </a:br>
            <a:r>
              <a:rPr lang="en-US" sz="3200" dirty="0"/>
              <a:t>ABA Standing Committee on LPL 2019 Study</a:t>
            </a:r>
          </a:p>
        </p:txBody>
      </p:sp>
      <p:pic>
        <p:nvPicPr>
          <p:cNvPr id="6" name="Content Placeholder 5">
            <a:extLst>
              <a:ext uri="{FF2B5EF4-FFF2-40B4-BE49-F238E27FC236}">
                <a16:creationId xmlns:a16="http://schemas.microsoft.com/office/drawing/2014/main" id="{E54034F7-FD92-51F6-0E08-6DD9ECE0D3CA}"/>
              </a:ext>
            </a:extLst>
          </p:cNvPr>
          <p:cNvPicPr>
            <a:picLocks noGrp="1" noChangeAspect="1"/>
          </p:cNvPicPr>
          <p:nvPr>
            <p:ph idx="1"/>
          </p:nvPr>
        </p:nvPicPr>
        <p:blipFill>
          <a:blip r:embed="rId2"/>
          <a:stretch>
            <a:fillRect/>
          </a:stretch>
        </p:blipFill>
        <p:spPr>
          <a:xfrm>
            <a:off x="434159" y="1752600"/>
            <a:ext cx="8402592" cy="4419600"/>
          </a:xfrm>
        </p:spPr>
      </p:pic>
    </p:spTree>
    <p:extLst>
      <p:ext uri="{BB962C8B-B14F-4D97-AF65-F5344CB8AC3E}">
        <p14:creationId xmlns:p14="http://schemas.microsoft.com/office/powerpoint/2010/main" val="2179350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E07C5-2E06-A206-75F7-79DF2289BBC5}"/>
              </a:ext>
            </a:extLst>
          </p:cNvPr>
          <p:cNvSpPr>
            <a:spLocks noGrp="1"/>
          </p:cNvSpPr>
          <p:nvPr>
            <p:ph type="title"/>
          </p:nvPr>
        </p:nvSpPr>
        <p:spPr/>
        <p:txBody>
          <a:bodyPr>
            <a:noAutofit/>
          </a:bodyPr>
          <a:lstStyle/>
          <a:p>
            <a:r>
              <a:rPr lang="en-US" sz="3200" dirty="0"/>
              <a:t>Relevant Data</a:t>
            </a:r>
            <a:br>
              <a:rPr lang="en-US" sz="3200" dirty="0"/>
            </a:br>
            <a:r>
              <a:rPr lang="en-US" sz="3200" dirty="0"/>
              <a:t>ABA Standing Committee on LPL 2019 Study</a:t>
            </a:r>
          </a:p>
        </p:txBody>
      </p:sp>
      <p:pic>
        <p:nvPicPr>
          <p:cNvPr id="13" name="Content Placeholder 12">
            <a:extLst>
              <a:ext uri="{FF2B5EF4-FFF2-40B4-BE49-F238E27FC236}">
                <a16:creationId xmlns:a16="http://schemas.microsoft.com/office/drawing/2014/main" id="{E0023F6B-DC42-8F87-6D0E-0C86A6964916}"/>
              </a:ext>
            </a:extLst>
          </p:cNvPr>
          <p:cNvPicPr>
            <a:picLocks noGrp="1" noChangeAspect="1"/>
          </p:cNvPicPr>
          <p:nvPr>
            <p:ph idx="1"/>
          </p:nvPr>
        </p:nvPicPr>
        <p:blipFill>
          <a:blip r:embed="rId3"/>
          <a:stretch>
            <a:fillRect/>
          </a:stretch>
        </p:blipFill>
        <p:spPr>
          <a:xfrm>
            <a:off x="45133" y="2057400"/>
            <a:ext cx="8939583" cy="3429000"/>
          </a:xfrm>
        </p:spPr>
      </p:pic>
    </p:spTree>
    <p:extLst>
      <p:ext uri="{BB962C8B-B14F-4D97-AF65-F5344CB8AC3E}">
        <p14:creationId xmlns:p14="http://schemas.microsoft.com/office/powerpoint/2010/main" val="1051806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0CC2-D3E8-4149-BAEC-42483F364E9E}"/>
              </a:ext>
            </a:extLst>
          </p:cNvPr>
          <p:cNvSpPr>
            <a:spLocks noGrp="1"/>
          </p:cNvSpPr>
          <p:nvPr>
            <p:ph type="title"/>
          </p:nvPr>
        </p:nvSpPr>
        <p:spPr/>
        <p:txBody>
          <a:bodyPr>
            <a:normAutofit/>
          </a:bodyPr>
          <a:lstStyle/>
          <a:p>
            <a:r>
              <a:rPr lang="en-US" dirty="0"/>
              <a:t>Defining Legal Malpractice</a:t>
            </a:r>
          </a:p>
        </p:txBody>
      </p:sp>
      <p:sp>
        <p:nvSpPr>
          <p:cNvPr id="3" name="Content Placeholder 2">
            <a:extLst>
              <a:ext uri="{FF2B5EF4-FFF2-40B4-BE49-F238E27FC236}">
                <a16:creationId xmlns:a16="http://schemas.microsoft.com/office/drawing/2014/main" id="{8D8D1752-3783-4226-A638-D58B2897C105}"/>
              </a:ext>
            </a:extLst>
          </p:cNvPr>
          <p:cNvSpPr>
            <a:spLocks noGrp="1"/>
          </p:cNvSpPr>
          <p:nvPr>
            <p:ph idx="1"/>
          </p:nvPr>
        </p:nvSpPr>
        <p:spPr/>
        <p:txBody>
          <a:bodyPr>
            <a:normAutofit fontScale="92500" lnSpcReduction="10000"/>
          </a:bodyPr>
          <a:lstStyle/>
          <a:p>
            <a:r>
              <a:rPr lang="en-US" dirty="0"/>
              <a:t>A cause of action for legal malpractice has four familiar elements:  (1) the existence of a duty, (2) breach of this duty, (3) a proximate causal connection between the breach and the resulting injury, and (4) actual damages.  (</a:t>
            </a:r>
            <a:r>
              <a:rPr lang="en-US" i="1" dirty="0" err="1"/>
              <a:t>Coscia</a:t>
            </a:r>
            <a:r>
              <a:rPr lang="en-US" i="1" dirty="0"/>
              <a:t> v. McKenna &amp; Cuneo </a:t>
            </a:r>
            <a:r>
              <a:rPr lang="en-US" dirty="0"/>
              <a:t>(2001) 25 Cal.4th 1194, 1199.)</a:t>
            </a:r>
          </a:p>
          <a:p>
            <a:r>
              <a:rPr lang="en-US" dirty="0"/>
              <a:t>When an attorney-client relationship is formed, the attorney takes on multiple duties to a client.  These include the duty of loyalty, duty of confidentiality, and duty of care. </a:t>
            </a:r>
          </a:p>
        </p:txBody>
      </p:sp>
    </p:spTree>
    <p:extLst>
      <p:ext uri="{BB962C8B-B14F-4D97-AF65-F5344CB8AC3E}">
        <p14:creationId xmlns:p14="http://schemas.microsoft.com/office/powerpoint/2010/main" val="277629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0CC2-D3E8-4149-BAEC-42483F364E9E}"/>
              </a:ext>
            </a:extLst>
          </p:cNvPr>
          <p:cNvSpPr>
            <a:spLocks noGrp="1"/>
          </p:cNvSpPr>
          <p:nvPr>
            <p:ph type="title"/>
          </p:nvPr>
        </p:nvSpPr>
        <p:spPr/>
        <p:txBody>
          <a:bodyPr>
            <a:normAutofit fontScale="90000"/>
          </a:bodyPr>
          <a:lstStyle/>
          <a:p>
            <a:r>
              <a:rPr lang="en-US" dirty="0"/>
              <a:t>Defining Legal Malpractice – Breach of the Standard of Care</a:t>
            </a:r>
          </a:p>
        </p:txBody>
      </p:sp>
      <p:sp>
        <p:nvSpPr>
          <p:cNvPr id="3" name="Content Placeholder 2">
            <a:extLst>
              <a:ext uri="{FF2B5EF4-FFF2-40B4-BE49-F238E27FC236}">
                <a16:creationId xmlns:a16="http://schemas.microsoft.com/office/drawing/2014/main" id="{8D8D1752-3783-4226-A638-D58B2897C105}"/>
              </a:ext>
            </a:extLst>
          </p:cNvPr>
          <p:cNvSpPr>
            <a:spLocks noGrp="1"/>
          </p:cNvSpPr>
          <p:nvPr>
            <p:ph idx="1"/>
          </p:nvPr>
        </p:nvSpPr>
        <p:spPr/>
        <p:txBody>
          <a:bodyPr>
            <a:normAutofit fontScale="92500" lnSpcReduction="10000"/>
          </a:bodyPr>
          <a:lstStyle/>
          <a:p>
            <a:pPr marL="0" indent="0">
              <a:buNone/>
            </a:pPr>
            <a:r>
              <a:rPr lang="en-US" dirty="0"/>
              <a:t>Generally, the conduct of attorneys only falls below the standard of care if it can be established that “their advice and actions were so legally deficient when given that it demonstrates a failure to use such skill, prudence, and diligence as lawyers of ordinary skill and capacity commonly possess and exercise in performing the tasks they undertake.”  (See </a:t>
            </a:r>
            <a:r>
              <a:rPr lang="en-US" i="1" dirty="0" err="1"/>
              <a:t>Unigard</a:t>
            </a:r>
            <a:r>
              <a:rPr lang="en-US" i="1" dirty="0"/>
              <a:t> Insurance Group v. O’Flaherty &amp; </a:t>
            </a:r>
            <a:r>
              <a:rPr lang="en-US" i="1" dirty="0" err="1"/>
              <a:t>Belgum</a:t>
            </a:r>
            <a:r>
              <a:rPr lang="en-US" i="1" dirty="0"/>
              <a:t> </a:t>
            </a:r>
            <a:r>
              <a:rPr lang="en-US" dirty="0"/>
              <a:t>(1995) 38 Cal.App.4th 1229, 1237; </a:t>
            </a:r>
            <a:r>
              <a:rPr lang="en-US" i="1" dirty="0"/>
              <a:t>Lucas v. Hamm</a:t>
            </a:r>
            <a:r>
              <a:rPr lang="en-US" dirty="0"/>
              <a:t> (1961) 56 Cal.2d 583, 591-592.) </a:t>
            </a:r>
          </a:p>
        </p:txBody>
      </p:sp>
    </p:spTree>
    <p:extLst>
      <p:ext uri="{BB962C8B-B14F-4D97-AF65-F5344CB8AC3E}">
        <p14:creationId xmlns:p14="http://schemas.microsoft.com/office/powerpoint/2010/main" val="4169770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F0CC2-D3E8-4149-BAEC-42483F364E9E}"/>
              </a:ext>
            </a:extLst>
          </p:cNvPr>
          <p:cNvSpPr>
            <a:spLocks noGrp="1"/>
          </p:cNvSpPr>
          <p:nvPr>
            <p:ph type="title"/>
          </p:nvPr>
        </p:nvSpPr>
        <p:spPr/>
        <p:txBody>
          <a:bodyPr>
            <a:normAutofit/>
          </a:bodyPr>
          <a:lstStyle/>
          <a:p>
            <a:r>
              <a:rPr lang="en-US" dirty="0"/>
              <a:t>Heightened Standard of Care</a:t>
            </a:r>
          </a:p>
        </p:txBody>
      </p:sp>
      <p:sp>
        <p:nvSpPr>
          <p:cNvPr id="3" name="Content Placeholder 2">
            <a:extLst>
              <a:ext uri="{FF2B5EF4-FFF2-40B4-BE49-F238E27FC236}">
                <a16:creationId xmlns:a16="http://schemas.microsoft.com/office/drawing/2014/main" id="{8D8D1752-3783-4226-A638-D58B2897C105}"/>
              </a:ext>
            </a:extLst>
          </p:cNvPr>
          <p:cNvSpPr>
            <a:spLocks noGrp="1"/>
          </p:cNvSpPr>
          <p:nvPr>
            <p:ph idx="1"/>
          </p:nvPr>
        </p:nvSpPr>
        <p:spPr/>
        <p:txBody>
          <a:bodyPr>
            <a:normAutofit fontScale="85000" lnSpcReduction="10000"/>
          </a:bodyPr>
          <a:lstStyle/>
          <a:p>
            <a:r>
              <a:rPr lang="en-US" dirty="0"/>
              <a:t>A heightened standard of care applies to a lawyer who is (or self-defines) as a “specialist.”</a:t>
            </a:r>
          </a:p>
          <a:p>
            <a:r>
              <a:rPr lang="en-US" dirty="0"/>
              <a:t>“One who holds himself out as a legal specialist performs in similar circumstances to other specialists but not to general practitioners of the law.  We thus conclude that a lawyer </a:t>
            </a:r>
            <a:r>
              <a:rPr lang="en-US" b="1" dirty="0"/>
              <a:t>holding himself out to the public and the profession as specializing </a:t>
            </a:r>
            <a:r>
              <a:rPr lang="en-US" dirty="0"/>
              <a:t>in an area of the law must exercise the skill, prudence, and diligence exercised by </a:t>
            </a:r>
            <a:r>
              <a:rPr lang="en-US" b="1" dirty="0"/>
              <a:t>other specialists </a:t>
            </a:r>
            <a:r>
              <a:rPr lang="en-US" dirty="0"/>
              <a:t>of ordinary skill and capacity specializing in the same field.”  (</a:t>
            </a:r>
            <a:r>
              <a:rPr lang="en-US" i="1" dirty="0"/>
              <a:t>Wright v. Williams </a:t>
            </a:r>
            <a:r>
              <a:rPr lang="en-US" dirty="0"/>
              <a:t>(1975) 47 Cal.App.3d 802, 810.)  </a:t>
            </a:r>
          </a:p>
          <a:p>
            <a:pPr marL="0" indent="0">
              <a:buNone/>
            </a:pPr>
            <a:endParaRPr lang="en-US" dirty="0"/>
          </a:p>
        </p:txBody>
      </p:sp>
    </p:spTree>
    <p:extLst>
      <p:ext uri="{BB962C8B-B14F-4D97-AF65-F5344CB8AC3E}">
        <p14:creationId xmlns:p14="http://schemas.microsoft.com/office/powerpoint/2010/main" val="16620663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993</TotalTime>
  <Words>3208</Words>
  <Application>Microsoft Office PowerPoint</Application>
  <PresentationFormat>On-screen Show (4:3)</PresentationFormat>
  <Paragraphs>250</Paragraphs>
  <Slides>38</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38</vt:i4>
      </vt:variant>
    </vt:vector>
  </HeadingPairs>
  <TitlesOfParts>
    <vt:vector size="41" baseType="lpstr">
      <vt:lpstr>Arial</vt:lpstr>
      <vt:lpstr>Calibri</vt:lpstr>
      <vt:lpstr>Office Theme</vt:lpstr>
      <vt:lpstr>Staying Out of Court:  Recognizing And Managing Potential Sources of Claims For Trust and Estate Practitioners</vt:lpstr>
      <vt:lpstr>Introduction</vt:lpstr>
      <vt:lpstr>Relevant Data ABA Standing Committee on LPL 2019 Study</vt:lpstr>
      <vt:lpstr>Relevant Data ABA Standing Committee on LPL 2019 Study</vt:lpstr>
      <vt:lpstr>Relevant Data ABA Standing Committee on LPL 2019 Study</vt:lpstr>
      <vt:lpstr>Relevant Data ABA Standing Committee on LPL 2019 Study</vt:lpstr>
      <vt:lpstr>Defining Legal Malpractice</vt:lpstr>
      <vt:lpstr>Defining Legal Malpractice – Breach of the Standard of Care</vt:lpstr>
      <vt:lpstr>Heightened Standard of Care</vt:lpstr>
      <vt:lpstr>Rule of Professional Conduct 1.1 - Competence</vt:lpstr>
      <vt:lpstr>Rule of Professional Conduct 1.1 – Competence (cont’d)</vt:lpstr>
      <vt:lpstr>Rule of Professional Conduct, Rule 1.3 – Diligence</vt:lpstr>
      <vt:lpstr>Rule of Professional Conduct, Rule 1.4 – Communication with Clients</vt:lpstr>
      <vt:lpstr>Rule of Professional Conduct, Rule 1.4 – Communication with Clients (cont’d)</vt:lpstr>
      <vt:lpstr>General Categories Of Claims</vt:lpstr>
      <vt:lpstr>Drafter’s Errors</vt:lpstr>
      <vt:lpstr>Claims Where Alleged Error Appears on Face Of Document</vt:lpstr>
      <vt:lpstr>Claims Where Error Is Not On Face Of Instrument</vt:lpstr>
      <vt:lpstr>Execution Errors </vt:lpstr>
      <vt:lpstr>Error Leads To Litigation</vt:lpstr>
      <vt:lpstr>Challenging an Estate Plan</vt:lpstr>
      <vt:lpstr>Administration and Post-Death Claims</vt:lpstr>
      <vt:lpstr>“Papering the File”</vt:lpstr>
      <vt:lpstr>“Papering the File” – Engagement Agreements</vt:lpstr>
      <vt:lpstr>“Papering the File”</vt:lpstr>
      <vt:lpstr>Cessation / Declination of Representation</vt:lpstr>
      <vt:lpstr>Cessation / Declination of Representation</vt:lpstr>
      <vt:lpstr>Client Selection And Management</vt:lpstr>
      <vt:lpstr>Client Selection And Management</vt:lpstr>
      <vt:lpstr>Client Selection And Management</vt:lpstr>
      <vt:lpstr>Client Selection And Management</vt:lpstr>
      <vt:lpstr>Client Selection And Management – Potential Red Flags</vt:lpstr>
      <vt:lpstr>Other Protective Procedures</vt:lpstr>
      <vt:lpstr>Possible Insurance Considerations </vt:lpstr>
      <vt:lpstr>Possible Insurance Considerations </vt:lpstr>
      <vt:lpstr>Possible Insurance Considerations </vt:lpstr>
      <vt:lpstr>Possible Insurance Considerations </vt:lpstr>
      <vt:lpstr>Closing Thoughts / Questions</vt:lpstr>
    </vt:vector>
  </TitlesOfParts>
  <Company>LBBS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Blog and Publication Liability . . . Oh My!</dc:title>
  <dc:creator>Samani, David</dc:creator>
  <cp:lastModifiedBy>Samani, David</cp:lastModifiedBy>
  <cp:revision>43</cp:revision>
  <cp:lastPrinted>2023-01-20T01:45:06Z</cp:lastPrinted>
  <dcterms:created xsi:type="dcterms:W3CDTF">2019-03-27T09:31:13Z</dcterms:created>
  <dcterms:modified xsi:type="dcterms:W3CDTF">2023-09-15T18:12:49Z</dcterms:modified>
</cp:coreProperties>
</file>