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1" r:id="rId2"/>
    <p:sldId id="302" r:id="rId3"/>
    <p:sldId id="322" r:id="rId4"/>
    <p:sldId id="323" r:id="rId5"/>
    <p:sldId id="308" r:id="rId6"/>
    <p:sldId id="309" r:id="rId7"/>
    <p:sldId id="333" r:id="rId8"/>
    <p:sldId id="311" r:id="rId9"/>
    <p:sldId id="331" r:id="rId10"/>
    <p:sldId id="312" r:id="rId11"/>
    <p:sldId id="332" r:id="rId12"/>
    <p:sldId id="313" r:id="rId13"/>
    <p:sldId id="327" r:id="rId14"/>
    <p:sldId id="314" r:id="rId15"/>
    <p:sldId id="315" r:id="rId16"/>
    <p:sldId id="316" r:id="rId17"/>
    <p:sldId id="317" r:id="rId18"/>
    <p:sldId id="318" r:id="rId19"/>
    <p:sldId id="328" r:id="rId20"/>
    <p:sldId id="319" r:id="rId21"/>
    <p:sldId id="32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4" autoAdjust="0"/>
    <p:restoredTop sz="94660"/>
  </p:normalViewPr>
  <p:slideViewPr>
    <p:cSldViewPr snapToGrid="0">
      <p:cViewPr varScale="1">
        <p:scale>
          <a:sx n="113" d="100"/>
          <a:sy n="113" d="100"/>
        </p:scale>
        <p:origin x="344" y="488"/>
      </p:cViewPr>
      <p:guideLst/>
    </p:cSldViewPr>
  </p:slideViewPr>
  <p:notesTextViewPr>
    <p:cViewPr>
      <p:scale>
        <a:sx n="1" d="1"/>
        <a:sy n="1" d="1"/>
      </p:scale>
      <p:origin x="0" y="0"/>
    </p:cViewPr>
  </p:notesTextViewPr>
  <p:notesViewPr>
    <p:cSldViewPr snapToGrid="0">
      <p:cViewPr>
        <p:scale>
          <a:sx n="80" d="100"/>
          <a:sy n="80" d="100"/>
        </p:scale>
        <p:origin x="3954"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90FA62-C8AB-42C6-AF6D-3C61C7D0E7C0}" type="datetimeFigureOut">
              <a:rPr lang="en-US" smtClean="0"/>
              <a:t>3/25/25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9DE133-6400-49CE-AD48-9F22E0E82272}" type="slidenum">
              <a:rPr lang="en-US" smtClean="0"/>
              <a:t>‹#›</a:t>
            </a:fld>
            <a:endParaRPr lang="en-US" dirty="0"/>
          </a:p>
        </p:txBody>
      </p:sp>
    </p:spTree>
    <p:extLst>
      <p:ext uri="{BB962C8B-B14F-4D97-AF65-F5344CB8AC3E}">
        <p14:creationId xmlns:p14="http://schemas.microsoft.com/office/powerpoint/2010/main" val="198314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DE133-6400-49CE-AD48-9F22E0E82272}" type="slidenum">
              <a:rPr lang="en-US" smtClean="0"/>
              <a:t>1</a:t>
            </a:fld>
            <a:endParaRPr lang="en-US" dirty="0"/>
          </a:p>
        </p:txBody>
      </p:sp>
    </p:spTree>
    <p:extLst>
      <p:ext uri="{BB962C8B-B14F-4D97-AF65-F5344CB8AC3E}">
        <p14:creationId xmlns:p14="http://schemas.microsoft.com/office/powerpoint/2010/main" val="371975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Ciaran</a:t>
            </a:r>
          </a:p>
        </p:txBody>
      </p:sp>
      <p:sp>
        <p:nvSpPr>
          <p:cNvPr id="4" name="Slide Number Placeholder 3"/>
          <p:cNvSpPr>
            <a:spLocks noGrp="1"/>
          </p:cNvSpPr>
          <p:nvPr>
            <p:ph type="sldNum" sz="quarter" idx="5"/>
          </p:nvPr>
        </p:nvSpPr>
        <p:spPr/>
        <p:txBody>
          <a:bodyPr/>
          <a:lstStyle/>
          <a:p>
            <a:fld id="{8A9DE133-6400-49CE-AD48-9F22E0E82272}" type="slidenum">
              <a:rPr lang="en-US" smtClean="0"/>
              <a:t>14</a:t>
            </a:fld>
            <a:endParaRPr lang="en-US" dirty="0"/>
          </a:p>
        </p:txBody>
      </p:sp>
    </p:spTree>
    <p:extLst>
      <p:ext uri="{BB962C8B-B14F-4D97-AF65-F5344CB8AC3E}">
        <p14:creationId xmlns:p14="http://schemas.microsoft.com/office/powerpoint/2010/main" val="339142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8A9DE133-6400-49CE-AD48-9F22E0E82272}" type="slidenum">
              <a:rPr lang="en-US" smtClean="0"/>
              <a:t>15</a:t>
            </a:fld>
            <a:endParaRPr lang="en-US" dirty="0"/>
          </a:p>
        </p:txBody>
      </p:sp>
    </p:spTree>
    <p:extLst>
      <p:ext uri="{BB962C8B-B14F-4D97-AF65-F5344CB8AC3E}">
        <p14:creationId xmlns:p14="http://schemas.microsoft.com/office/powerpoint/2010/main" val="90647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Ciaran</a:t>
            </a:r>
          </a:p>
        </p:txBody>
      </p:sp>
      <p:sp>
        <p:nvSpPr>
          <p:cNvPr id="4" name="Slide Number Placeholder 3"/>
          <p:cNvSpPr>
            <a:spLocks noGrp="1"/>
          </p:cNvSpPr>
          <p:nvPr>
            <p:ph type="sldNum" sz="quarter" idx="5"/>
          </p:nvPr>
        </p:nvSpPr>
        <p:spPr/>
        <p:txBody>
          <a:bodyPr/>
          <a:lstStyle/>
          <a:p>
            <a:fld id="{8A9DE133-6400-49CE-AD48-9F22E0E82272}" type="slidenum">
              <a:rPr lang="en-US" smtClean="0"/>
              <a:t>16</a:t>
            </a:fld>
            <a:endParaRPr lang="en-US" dirty="0"/>
          </a:p>
        </p:txBody>
      </p:sp>
    </p:spTree>
    <p:extLst>
      <p:ext uri="{BB962C8B-B14F-4D97-AF65-F5344CB8AC3E}">
        <p14:creationId xmlns:p14="http://schemas.microsoft.com/office/powerpoint/2010/main" val="330191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Ciaran</a:t>
            </a:r>
          </a:p>
        </p:txBody>
      </p:sp>
      <p:sp>
        <p:nvSpPr>
          <p:cNvPr id="4" name="Slide Number Placeholder 3"/>
          <p:cNvSpPr>
            <a:spLocks noGrp="1"/>
          </p:cNvSpPr>
          <p:nvPr>
            <p:ph type="sldNum" sz="quarter" idx="5"/>
          </p:nvPr>
        </p:nvSpPr>
        <p:spPr/>
        <p:txBody>
          <a:bodyPr/>
          <a:lstStyle/>
          <a:p>
            <a:fld id="{8A9DE133-6400-49CE-AD48-9F22E0E82272}" type="slidenum">
              <a:rPr lang="en-US" smtClean="0"/>
              <a:t>17</a:t>
            </a:fld>
            <a:endParaRPr lang="en-US" dirty="0"/>
          </a:p>
        </p:txBody>
      </p:sp>
    </p:spTree>
    <p:extLst>
      <p:ext uri="{BB962C8B-B14F-4D97-AF65-F5344CB8AC3E}">
        <p14:creationId xmlns:p14="http://schemas.microsoft.com/office/powerpoint/2010/main" val="169039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8A9DE133-6400-49CE-AD48-9F22E0E82272}" type="slidenum">
              <a:rPr lang="en-US" smtClean="0"/>
              <a:t>18</a:t>
            </a:fld>
            <a:endParaRPr lang="en-US" dirty="0"/>
          </a:p>
        </p:txBody>
      </p:sp>
    </p:spTree>
    <p:extLst>
      <p:ext uri="{BB962C8B-B14F-4D97-AF65-F5344CB8AC3E}">
        <p14:creationId xmlns:p14="http://schemas.microsoft.com/office/powerpoint/2010/main" val="351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Ciaran – time permitting</a:t>
            </a:r>
          </a:p>
        </p:txBody>
      </p:sp>
      <p:sp>
        <p:nvSpPr>
          <p:cNvPr id="4" name="Slide Number Placeholder 3"/>
          <p:cNvSpPr>
            <a:spLocks noGrp="1"/>
          </p:cNvSpPr>
          <p:nvPr>
            <p:ph type="sldNum" sz="quarter" idx="5"/>
          </p:nvPr>
        </p:nvSpPr>
        <p:spPr/>
        <p:txBody>
          <a:bodyPr/>
          <a:lstStyle/>
          <a:p>
            <a:fld id="{8A9DE133-6400-49CE-AD48-9F22E0E82272}" type="slidenum">
              <a:rPr lang="en-US" smtClean="0"/>
              <a:t>19</a:t>
            </a:fld>
            <a:endParaRPr lang="en-US" dirty="0"/>
          </a:p>
        </p:txBody>
      </p:sp>
    </p:spTree>
    <p:extLst>
      <p:ext uri="{BB962C8B-B14F-4D97-AF65-F5344CB8AC3E}">
        <p14:creationId xmlns:p14="http://schemas.microsoft.com/office/powerpoint/2010/main" val="360822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9DE133-6400-49CE-AD48-9F22E0E82272}" type="slidenum">
              <a:rPr lang="en-US" smtClean="0"/>
              <a:t>2</a:t>
            </a:fld>
            <a:endParaRPr lang="en-US" dirty="0"/>
          </a:p>
        </p:txBody>
      </p:sp>
    </p:spTree>
    <p:extLst>
      <p:ext uri="{BB962C8B-B14F-4D97-AF65-F5344CB8AC3E}">
        <p14:creationId xmlns:p14="http://schemas.microsoft.com/office/powerpoint/2010/main" val="426665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a:t>
            </a:r>
          </a:p>
        </p:txBody>
      </p:sp>
      <p:sp>
        <p:nvSpPr>
          <p:cNvPr id="4" name="Slide Number Placeholder 3"/>
          <p:cNvSpPr>
            <a:spLocks noGrp="1"/>
          </p:cNvSpPr>
          <p:nvPr>
            <p:ph type="sldNum" sz="quarter" idx="5"/>
          </p:nvPr>
        </p:nvSpPr>
        <p:spPr/>
        <p:txBody>
          <a:bodyPr/>
          <a:lstStyle/>
          <a:p>
            <a:fld id="{8A9DE133-6400-49CE-AD48-9F22E0E82272}" type="slidenum">
              <a:rPr lang="en-US" smtClean="0"/>
              <a:t>5</a:t>
            </a:fld>
            <a:endParaRPr lang="en-US" dirty="0"/>
          </a:p>
        </p:txBody>
      </p:sp>
    </p:spTree>
    <p:extLst>
      <p:ext uri="{BB962C8B-B14F-4D97-AF65-F5344CB8AC3E}">
        <p14:creationId xmlns:p14="http://schemas.microsoft.com/office/powerpoint/2010/main" val="46693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Ciaran</a:t>
            </a:r>
          </a:p>
        </p:txBody>
      </p:sp>
      <p:sp>
        <p:nvSpPr>
          <p:cNvPr id="4" name="Slide Number Placeholder 3"/>
          <p:cNvSpPr>
            <a:spLocks noGrp="1"/>
          </p:cNvSpPr>
          <p:nvPr>
            <p:ph type="sldNum" sz="quarter" idx="5"/>
          </p:nvPr>
        </p:nvSpPr>
        <p:spPr/>
        <p:txBody>
          <a:bodyPr/>
          <a:lstStyle/>
          <a:p>
            <a:fld id="{8A9DE133-6400-49CE-AD48-9F22E0E82272}" type="slidenum">
              <a:rPr lang="en-US" smtClean="0"/>
              <a:t>6</a:t>
            </a:fld>
            <a:endParaRPr lang="en-US" dirty="0"/>
          </a:p>
        </p:txBody>
      </p:sp>
    </p:spTree>
    <p:extLst>
      <p:ext uri="{BB962C8B-B14F-4D97-AF65-F5344CB8AC3E}">
        <p14:creationId xmlns:p14="http://schemas.microsoft.com/office/powerpoint/2010/main" val="263329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8A9DE133-6400-49CE-AD48-9F22E0E82272}" type="slidenum">
              <a:rPr lang="en-US" smtClean="0"/>
              <a:t>7</a:t>
            </a:fld>
            <a:endParaRPr lang="en-US" dirty="0"/>
          </a:p>
        </p:txBody>
      </p:sp>
    </p:spTree>
    <p:extLst>
      <p:ext uri="{BB962C8B-B14F-4D97-AF65-F5344CB8AC3E}">
        <p14:creationId xmlns:p14="http://schemas.microsoft.com/office/powerpoint/2010/main" val="339400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Ciaran</a:t>
            </a:r>
          </a:p>
        </p:txBody>
      </p:sp>
      <p:sp>
        <p:nvSpPr>
          <p:cNvPr id="4" name="Slide Number Placeholder 3"/>
          <p:cNvSpPr>
            <a:spLocks noGrp="1"/>
          </p:cNvSpPr>
          <p:nvPr>
            <p:ph type="sldNum" sz="quarter" idx="5"/>
          </p:nvPr>
        </p:nvSpPr>
        <p:spPr/>
        <p:txBody>
          <a:bodyPr/>
          <a:lstStyle/>
          <a:p>
            <a:fld id="{8A9DE133-6400-49CE-AD48-9F22E0E82272}" type="slidenum">
              <a:rPr lang="en-US" smtClean="0"/>
              <a:t>8</a:t>
            </a:fld>
            <a:endParaRPr lang="en-US" dirty="0"/>
          </a:p>
        </p:txBody>
      </p:sp>
    </p:spTree>
    <p:extLst>
      <p:ext uri="{BB962C8B-B14F-4D97-AF65-F5344CB8AC3E}">
        <p14:creationId xmlns:p14="http://schemas.microsoft.com/office/powerpoint/2010/main" val="30358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8A9DE133-6400-49CE-AD48-9F22E0E82272}" type="slidenum">
              <a:rPr lang="en-US" smtClean="0"/>
              <a:t>10</a:t>
            </a:fld>
            <a:endParaRPr lang="en-US" dirty="0"/>
          </a:p>
        </p:txBody>
      </p:sp>
    </p:spTree>
    <p:extLst>
      <p:ext uri="{BB962C8B-B14F-4D97-AF65-F5344CB8AC3E}">
        <p14:creationId xmlns:p14="http://schemas.microsoft.com/office/powerpoint/2010/main" val="153421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Ciaran – maybe</a:t>
            </a:r>
          </a:p>
        </p:txBody>
      </p:sp>
      <p:sp>
        <p:nvSpPr>
          <p:cNvPr id="4" name="Slide Number Placeholder 3"/>
          <p:cNvSpPr>
            <a:spLocks noGrp="1"/>
          </p:cNvSpPr>
          <p:nvPr>
            <p:ph type="sldNum" sz="quarter" idx="5"/>
          </p:nvPr>
        </p:nvSpPr>
        <p:spPr/>
        <p:txBody>
          <a:bodyPr/>
          <a:lstStyle/>
          <a:p>
            <a:fld id="{8A9DE133-6400-49CE-AD48-9F22E0E82272}" type="slidenum">
              <a:rPr lang="en-US" smtClean="0"/>
              <a:t>12</a:t>
            </a:fld>
            <a:endParaRPr lang="en-US" dirty="0"/>
          </a:p>
        </p:txBody>
      </p:sp>
    </p:spTree>
    <p:extLst>
      <p:ext uri="{BB962C8B-B14F-4D97-AF65-F5344CB8AC3E}">
        <p14:creationId xmlns:p14="http://schemas.microsoft.com/office/powerpoint/2010/main" val="313033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8A9DE133-6400-49CE-AD48-9F22E0E82272}" type="slidenum">
              <a:rPr lang="en-US" smtClean="0"/>
              <a:t>13</a:t>
            </a:fld>
            <a:endParaRPr lang="en-US" dirty="0"/>
          </a:p>
        </p:txBody>
      </p:sp>
    </p:spTree>
    <p:extLst>
      <p:ext uri="{BB962C8B-B14F-4D97-AF65-F5344CB8AC3E}">
        <p14:creationId xmlns:p14="http://schemas.microsoft.com/office/powerpoint/2010/main" val="236291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235670"/>
            <a:ext cx="10378912" cy="1069943"/>
          </a:xfrm>
        </p:spPr>
        <p:txBody>
          <a:bodyPr>
            <a:normAutofit/>
          </a:bodyPr>
          <a:lstStyle>
            <a:lvl1pPr>
              <a:defRPr sz="4000"/>
            </a:lvl1pPr>
          </a:lstStyle>
          <a:p>
            <a:pPr algn="l"/>
            <a:r>
              <a:rPr lang="en-US" dirty="0">
                <a:latin typeface="Arial" panose="020B0604020202020204" pitchFamily="34" charset="0"/>
                <a:cs typeface="Arial" panose="020B0604020202020204" pitchFamily="34" charset="0"/>
              </a:rPr>
              <a:t>Click to enter title</a:t>
            </a:r>
          </a:p>
        </p:txBody>
      </p:sp>
      <p:cxnSp>
        <p:nvCxnSpPr>
          <p:cNvPr id="7" name="Straight Connector 6"/>
          <p:cNvCxnSpPr/>
          <p:nvPr userDrawn="1"/>
        </p:nvCxnSpPr>
        <p:spPr>
          <a:xfrm>
            <a:off x="914400" y="1117082"/>
            <a:ext cx="10378911" cy="1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838200" y="6356350"/>
            <a:ext cx="2743200" cy="365125"/>
          </a:xfrm>
          <a:prstGeom prst="rect">
            <a:avLst/>
          </a:prstGeom>
        </p:spPr>
        <p:txBody>
          <a:bodyPr/>
          <a:lstStyle/>
          <a:p>
            <a:fld id="{C958B0A1-7D07-4A9C-9B58-8E9D4B343383}" type="datetime1">
              <a:rPr lang="en-US" smtClean="0"/>
              <a:t>3/25/25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3133726" cy="365125"/>
          </a:xfrm>
          <a:prstGeom prst="rect">
            <a:avLst/>
          </a:prstGeom>
        </p:spPr>
        <p:txBody>
          <a:bodyPr/>
          <a:lstStyle/>
          <a:p>
            <a:fld id="{C6E5F9BA-D243-4651-9C74-436FC096758A}" type="slidenum">
              <a:rPr lang="en-US" smtClean="0"/>
              <a:t>‹#›</a:t>
            </a:fld>
            <a:endParaRPr lang="en-US" dirty="0"/>
          </a:p>
        </p:txBody>
      </p:sp>
    </p:spTree>
    <p:extLst>
      <p:ext uri="{BB962C8B-B14F-4D97-AF65-F5344CB8AC3E}">
        <p14:creationId xmlns:p14="http://schemas.microsoft.com/office/powerpoint/2010/main" val="408874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4000"/>
            </a:lvl1pPr>
          </a:lstStyle>
          <a:p>
            <a:r>
              <a:rPr lang="en-US" dirty="0"/>
              <a:t>Click to edit title </a:t>
            </a:r>
          </a:p>
        </p:txBody>
      </p:sp>
      <p:sp>
        <p:nvSpPr>
          <p:cNvPr id="3" name="Content Placeholder 2"/>
          <p:cNvSpPr>
            <a:spLocks noGrp="1"/>
          </p:cNvSpPr>
          <p:nvPr>
            <p:ph idx="1" hasCustomPrompt="1"/>
          </p:nvPr>
        </p:nvSpPr>
        <p:spPr>
          <a:xfrm>
            <a:off x="5183188" y="457200"/>
            <a:ext cx="6172200" cy="5277776"/>
          </a:xfrm>
          <a:prstGeom prst="rect">
            <a:avLst/>
          </a:prstGeo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677576"/>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a:t>
            </a:r>
          </a:p>
        </p:txBody>
      </p:sp>
      <p:cxnSp>
        <p:nvCxnSpPr>
          <p:cNvPr id="8" name="Straight Connector 7"/>
          <p:cNvCxnSpPr/>
          <p:nvPr userDrawn="1"/>
        </p:nvCxnSpPr>
        <p:spPr>
          <a:xfrm>
            <a:off x="838200" y="2057400"/>
            <a:ext cx="393382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fld id="{4BEF2B77-B32B-4BD8-A87B-A8AFD36D5B56}" type="datetime1">
              <a:rPr lang="en-US" smtClean="0"/>
              <a:pPr/>
              <a:t>3/25/25</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C6E5F9BA-D243-4651-9C74-436FC096758A}" type="slidenum">
              <a:rPr lang="en-US" smtClean="0"/>
              <a:pPr/>
              <a:t>‹#›</a:t>
            </a:fld>
            <a:endParaRPr lang="en-US" dirty="0"/>
          </a:p>
        </p:txBody>
      </p:sp>
    </p:spTree>
    <p:extLst>
      <p:ext uri="{BB962C8B-B14F-4D97-AF65-F5344CB8AC3E}">
        <p14:creationId xmlns:p14="http://schemas.microsoft.com/office/powerpoint/2010/main" val="223953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4119487" cy="1600200"/>
          </a:xfrm>
        </p:spPr>
        <p:txBody>
          <a:bodyPr anchor="b">
            <a:normAutofit/>
          </a:bodyPr>
          <a:lstStyle>
            <a:lvl1pPr>
              <a:defRPr sz="4000" baseline="0"/>
            </a:lvl1pPr>
          </a:lstStyle>
          <a:p>
            <a:r>
              <a:rPr lang="en-US" dirty="0"/>
              <a:t>Click to enter title</a:t>
            </a:r>
          </a:p>
        </p:txBody>
      </p:sp>
      <p:sp>
        <p:nvSpPr>
          <p:cNvPr id="3" name="Picture Placeholder 2"/>
          <p:cNvSpPr>
            <a:spLocks noGrp="1"/>
          </p:cNvSpPr>
          <p:nvPr>
            <p:ph type="pic" idx="1"/>
          </p:nvPr>
        </p:nvSpPr>
        <p:spPr>
          <a:xfrm>
            <a:off x="5183188" y="457201"/>
            <a:ext cx="6172200" cy="528665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39788" y="2057400"/>
            <a:ext cx="4119487" cy="3686452"/>
          </a:xfrm>
          <a:prstGeom prst="rect">
            <a:avLst/>
          </a:prstGeom>
        </p:spPr>
        <p:txBody>
          <a:bodyPr>
            <a:normAutofit/>
          </a:bodyPr>
          <a:lstStyle>
            <a:lvl1pPr marL="0" indent="0">
              <a:buNone/>
              <a:defRPr sz="2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a:t>
            </a:r>
          </a:p>
        </p:txBody>
      </p:sp>
      <p:cxnSp>
        <p:nvCxnSpPr>
          <p:cNvPr id="8" name="Straight Connector 7"/>
          <p:cNvCxnSpPr/>
          <p:nvPr userDrawn="1"/>
        </p:nvCxnSpPr>
        <p:spPr>
          <a:xfrm>
            <a:off x="838200" y="2057400"/>
            <a:ext cx="4105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4BEF2B77-B32B-4BD8-A87B-A8AFD36D5B56}" type="datetime1">
              <a:rPr lang="en-US" smtClean="0"/>
              <a:pPr/>
              <a:t>3/25/25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C6E5F9BA-D243-4651-9C74-436FC096758A}" type="slidenum">
              <a:rPr lang="en-US" smtClean="0"/>
              <a:pPr/>
              <a:t>‹#›</a:t>
            </a:fld>
            <a:endParaRPr lang="en-US" dirty="0"/>
          </a:p>
        </p:txBody>
      </p:sp>
    </p:spTree>
    <p:extLst>
      <p:ext uri="{BB962C8B-B14F-4D97-AF65-F5344CB8AC3E}">
        <p14:creationId xmlns:p14="http://schemas.microsoft.com/office/powerpoint/2010/main" val="104959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3" name="Vertical Text Placeholder 2"/>
          <p:cNvSpPr>
            <a:spLocks noGrp="1"/>
          </p:cNvSpPr>
          <p:nvPr>
            <p:ph type="body" orient="vert" idx="1" hasCustomPrompt="1"/>
          </p:nvPr>
        </p:nvSpPr>
        <p:spPr>
          <a:xfrm>
            <a:off x="838200" y="1825625"/>
            <a:ext cx="10515600" cy="4023783"/>
          </a:xfrm>
          <a:prstGeom prst="rect">
            <a:avLst/>
          </a:prstGeom>
        </p:spPr>
        <p:txBody>
          <a:bodyPr vert="eaVert"/>
          <a:lstStyle>
            <a:lvl1pPr>
              <a:defRPr sz="2800"/>
            </a:lvl1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22C6186-CC06-4F66-B3EF-D75BD880D4D3}" type="datetime1">
              <a:rPr lang="en-US" smtClean="0"/>
              <a:t>3/25/25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599" y="6356350"/>
            <a:ext cx="3114676" cy="365125"/>
          </a:xfrm>
          <a:prstGeom prst="rect">
            <a:avLst/>
          </a:prstGeom>
        </p:spPr>
        <p:txBody>
          <a:bodyPr/>
          <a:lstStyle/>
          <a:p>
            <a:fld id="{C6E5F9BA-D243-4651-9C74-436FC096758A}" type="slidenum">
              <a:rPr lang="en-US" smtClean="0"/>
              <a:t>‹#›</a:t>
            </a:fld>
            <a:endParaRPr lang="en-US" dirty="0"/>
          </a:p>
        </p:txBody>
      </p:sp>
    </p:spTree>
    <p:extLst>
      <p:ext uri="{BB962C8B-B14F-4D97-AF65-F5344CB8AC3E}">
        <p14:creationId xmlns:p14="http://schemas.microsoft.com/office/powerpoint/2010/main" val="1548292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387605"/>
          </a:xfrm>
        </p:spPr>
        <p:txBody>
          <a:bodyPr vert="eaVert"/>
          <a:lstStyle>
            <a:lvl1pPr>
              <a:defRPr/>
            </a:lvl1pPr>
          </a:lstStyle>
          <a:p>
            <a:r>
              <a:rPr lang="en-US" dirty="0"/>
              <a:t>Click to enter title</a:t>
            </a:r>
          </a:p>
        </p:txBody>
      </p:sp>
      <p:sp>
        <p:nvSpPr>
          <p:cNvPr id="3" name="Vertical Text Placeholder 2"/>
          <p:cNvSpPr>
            <a:spLocks noGrp="1"/>
          </p:cNvSpPr>
          <p:nvPr>
            <p:ph type="body" orient="vert" idx="1" hasCustomPrompt="1"/>
          </p:nvPr>
        </p:nvSpPr>
        <p:spPr>
          <a:xfrm>
            <a:off x="838200" y="365125"/>
            <a:ext cx="7734300" cy="5387605"/>
          </a:xfrm>
          <a:prstGeom prst="rect">
            <a:avLst/>
          </a:prstGeom>
        </p:spPr>
        <p:txBody>
          <a:bodyPr vert="eaVert"/>
          <a:lstStyle>
            <a:lvl1pPr>
              <a:defRPr sz="2800"/>
            </a:lvl1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E3CA9C-20CA-4936-B3D7-27DAB663232B}" type="datetime1">
              <a:rPr lang="en-US" smtClean="0"/>
              <a:t>3/25/25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599" y="6356350"/>
            <a:ext cx="3076575" cy="365125"/>
          </a:xfrm>
          <a:prstGeom prst="rect">
            <a:avLst/>
          </a:prstGeom>
        </p:spPr>
        <p:txBody>
          <a:bodyPr/>
          <a:lstStyle/>
          <a:p>
            <a:fld id="{C6E5F9BA-D243-4651-9C74-436FC096758A}" type="slidenum">
              <a:rPr lang="en-US" smtClean="0"/>
              <a:t>‹#›</a:t>
            </a:fld>
            <a:endParaRPr lang="en-US" dirty="0"/>
          </a:p>
        </p:txBody>
      </p:sp>
    </p:spTree>
    <p:extLst>
      <p:ext uri="{BB962C8B-B14F-4D97-AF65-F5344CB8AC3E}">
        <p14:creationId xmlns:p14="http://schemas.microsoft.com/office/powerpoint/2010/main" val="90350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14400" y="235670"/>
            <a:ext cx="10378912" cy="1069943"/>
          </a:xfrm>
        </p:spPr>
        <p:txBody>
          <a:bodyPr>
            <a:normAutofit/>
          </a:bodyPr>
          <a:lstStyle>
            <a:lvl1pPr>
              <a:defRPr sz="4000"/>
            </a:lvl1pPr>
          </a:lstStyle>
          <a:p>
            <a:pPr algn="l"/>
            <a:r>
              <a:rPr lang="en-US" dirty="0">
                <a:latin typeface="Arial" panose="020B0604020202020204" pitchFamily="34" charset="0"/>
                <a:cs typeface="Arial" panose="020B0604020202020204" pitchFamily="34" charset="0"/>
              </a:rPr>
              <a:t>Click to enter title</a:t>
            </a:r>
          </a:p>
        </p:txBody>
      </p:sp>
      <p:sp>
        <p:nvSpPr>
          <p:cNvPr id="8" name="Subtitle 2"/>
          <p:cNvSpPr>
            <a:spLocks noGrp="1"/>
          </p:cNvSpPr>
          <p:nvPr>
            <p:ph idx="1" hasCustomPrompt="1"/>
          </p:nvPr>
        </p:nvSpPr>
        <p:spPr>
          <a:xfrm>
            <a:off x="914400" y="1720392"/>
            <a:ext cx="10378912" cy="3957377"/>
          </a:xfrm>
          <a:prstGeom prst="rect">
            <a:avLst/>
          </a:prstGeom>
        </p:spPr>
        <p:txBody>
          <a:bodyPr>
            <a:normAutofit/>
          </a:bodyPr>
          <a:lstStyle>
            <a:lvl1pPr>
              <a:defRPr sz="2800"/>
            </a:lvl1pPr>
          </a:lstStyle>
          <a:p>
            <a:pPr lvl="0" algn="l"/>
            <a:r>
              <a:rPr lang="en-US" dirty="0">
                <a:latin typeface="Arial" panose="020B0604020202020204" pitchFamily="34" charset="0"/>
                <a:cs typeface="Arial" panose="020B0604020202020204" pitchFamily="34" charset="0"/>
              </a:rPr>
              <a:t>Edit Level 1</a:t>
            </a:r>
          </a:p>
          <a:p>
            <a:pPr lvl="1" algn="l"/>
            <a:r>
              <a:rPr lang="en-US" dirty="0">
                <a:latin typeface="Arial" panose="020B0604020202020204" pitchFamily="34" charset="0"/>
                <a:cs typeface="Arial" panose="020B0604020202020204" pitchFamily="34" charset="0"/>
              </a:rPr>
              <a:t>Second level</a:t>
            </a:r>
          </a:p>
        </p:txBody>
      </p:sp>
      <p:cxnSp>
        <p:nvCxnSpPr>
          <p:cNvPr id="9" name="Straight Connector 8"/>
          <p:cNvCxnSpPr/>
          <p:nvPr userDrawn="1"/>
        </p:nvCxnSpPr>
        <p:spPr>
          <a:xfrm>
            <a:off x="914400" y="1117082"/>
            <a:ext cx="10378911" cy="1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838200" y="6356350"/>
            <a:ext cx="2743200" cy="365125"/>
          </a:xfrm>
          <a:prstGeom prst="rect">
            <a:avLst/>
          </a:prstGeom>
        </p:spPr>
        <p:txBody>
          <a:bodyPr/>
          <a:lstStyle/>
          <a:p>
            <a:fld id="{C86EC5D4-31ED-4C95-BEB1-723890BB5527}" type="datetime1">
              <a:rPr lang="en-US" smtClean="0"/>
              <a:t>3/25/25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599" y="6356350"/>
            <a:ext cx="3076576" cy="365125"/>
          </a:xfrm>
          <a:prstGeom prst="rect">
            <a:avLst/>
          </a:prstGeom>
        </p:spPr>
        <p:txBody>
          <a:bodyPr/>
          <a:lstStyle/>
          <a:p>
            <a:fld id="{C6E5F9BA-D243-4651-9C74-436FC096758A}" type="slidenum">
              <a:rPr lang="en-US" smtClean="0"/>
              <a:t>‹#›</a:t>
            </a:fld>
            <a:endParaRPr lang="en-US" dirty="0"/>
          </a:p>
        </p:txBody>
      </p:sp>
    </p:spTree>
    <p:extLst>
      <p:ext uri="{BB962C8B-B14F-4D97-AF65-F5344CB8AC3E}">
        <p14:creationId xmlns:p14="http://schemas.microsoft.com/office/powerpoint/2010/main" val="391334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724932"/>
            <a:ext cx="10378911" cy="1063708"/>
          </a:xfrm>
        </p:spPr>
        <p:txBody>
          <a:bodyPr anchor="b" anchorCtr="0">
            <a:normAutofit/>
          </a:bodyPr>
          <a:lstStyle>
            <a:lvl1pPr>
              <a:defRPr sz="4000" baseline="0"/>
            </a:lvl1pPr>
          </a:lstStyle>
          <a:p>
            <a:pPr algn="l"/>
            <a:r>
              <a:rPr lang="en-US" dirty="0">
                <a:latin typeface="Arial" panose="020B0604020202020204" pitchFamily="34" charset="0"/>
                <a:cs typeface="Arial" panose="020B0604020202020204" pitchFamily="34" charset="0"/>
              </a:rPr>
              <a:t>Click to enter title</a:t>
            </a:r>
          </a:p>
        </p:txBody>
      </p:sp>
      <p:sp>
        <p:nvSpPr>
          <p:cNvPr id="8" name="Subtitle 2"/>
          <p:cNvSpPr>
            <a:spLocks noGrp="1"/>
          </p:cNvSpPr>
          <p:nvPr>
            <p:ph type="subTitle" idx="1" hasCustomPrompt="1"/>
          </p:nvPr>
        </p:nvSpPr>
        <p:spPr>
          <a:xfrm>
            <a:off x="914398" y="2788640"/>
            <a:ext cx="10378911" cy="928921"/>
          </a:xfrm>
          <a:prstGeom prst="rect">
            <a:avLst/>
          </a:prstGeom>
        </p:spPr>
        <p:txBody>
          <a:bodyPr anchor="t" anchorCtr="0">
            <a:normAutofit/>
          </a:bodyPr>
          <a:lstStyle>
            <a:lvl1pPr marL="0" indent="0">
              <a:buFont typeface="Arial" panose="020B0604020202020204" pitchFamily="34" charset="0"/>
              <a:buNone/>
              <a:defRPr/>
            </a:lvl1pPr>
            <a:lvl2pPr marL="457200" indent="0">
              <a:buNone/>
              <a:defRPr sz="2400"/>
            </a:lvl2pPr>
          </a:lstStyle>
          <a:p>
            <a:pPr algn="l"/>
            <a:r>
              <a:rPr lang="en-US" sz="3000" dirty="0">
                <a:latin typeface="Arial" panose="020B0604020202020204" pitchFamily="34" charset="0"/>
                <a:cs typeface="Arial" panose="020B0604020202020204" pitchFamily="34" charset="0"/>
              </a:rPr>
              <a:t>Click to edit subtitle</a:t>
            </a:r>
          </a:p>
        </p:txBody>
      </p:sp>
      <p:cxnSp>
        <p:nvCxnSpPr>
          <p:cNvPr id="9" name="Straight Connector 8"/>
          <p:cNvCxnSpPr/>
          <p:nvPr userDrawn="1"/>
        </p:nvCxnSpPr>
        <p:spPr>
          <a:xfrm>
            <a:off x="914398" y="1846539"/>
            <a:ext cx="10378911" cy="1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6"/>
          <p:cNvSpPr>
            <a:spLocks noGrp="1"/>
          </p:cNvSpPr>
          <p:nvPr>
            <p:ph type="pic" sz="quarter" idx="11" hasCustomPrompt="1"/>
          </p:nvPr>
        </p:nvSpPr>
        <p:spPr>
          <a:xfrm>
            <a:off x="914396" y="4059936"/>
            <a:ext cx="2258568" cy="1581912"/>
          </a:xfrm>
          <a:prstGeom prst="rect">
            <a:avLst/>
          </a:prstGeom>
        </p:spPr>
        <p:txBody>
          <a:bodyPr>
            <a:normAutofit/>
          </a:bodyPr>
          <a:lstStyle>
            <a:lvl1pPr marL="0" indent="0">
              <a:buNone/>
              <a:defRPr sz="1000" baseline="0">
                <a:latin typeface="Arial" panose="020B0604020202020204" pitchFamily="34" charset="0"/>
                <a:cs typeface="Arial" panose="020B0604020202020204" pitchFamily="34" charset="0"/>
              </a:defRPr>
            </a:lvl1pPr>
          </a:lstStyle>
          <a:p>
            <a:r>
              <a:rPr lang="en-US" sz="1000" dirty="0">
                <a:latin typeface="Arial" panose="020B0604020202020204" pitchFamily="34" charset="0"/>
                <a:cs typeface="Arial" panose="020B0604020202020204" pitchFamily="34" charset="0"/>
              </a:rPr>
              <a:t>Click to add attorney photo</a:t>
            </a:r>
          </a:p>
          <a:p>
            <a:r>
              <a:rPr lang="en-US" sz="1000" dirty="0">
                <a:latin typeface="Arial" panose="020B0604020202020204" pitchFamily="34" charset="0"/>
                <a:cs typeface="Arial" panose="020B0604020202020204" pitchFamily="34" charset="0"/>
              </a:rPr>
              <a:t>(NOTE: Please contact Marketing for attorney photos)</a:t>
            </a:r>
            <a:endParaRPr lang="en-US" dirty="0"/>
          </a:p>
        </p:txBody>
      </p:sp>
      <p:sp>
        <p:nvSpPr>
          <p:cNvPr id="6" name="Text Placeholder 5"/>
          <p:cNvSpPr>
            <a:spLocks noGrp="1"/>
          </p:cNvSpPr>
          <p:nvPr>
            <p:ph type="body" sz="quarter" idx="15" hasCustomPrompt="1"/>
          </p:nvPr>
        </p:nvSpPr>
        <p:spPr>
          <a:xfrm>
            <a:off x="3328416" y="4059238"/>
            <a:ext cx="7964424" cy="372825"/>
          </a:xfrm>
          <a:prstGeom prst="rect">
            <a:avLst/>
          </a:prstGeom>
        </p:spPr>
        <p:txBody>
          <a:bodyPr>
            <a:noAutofit/>
          </a:bodyPr>
          <a:lstStyle>
            <a:lvl1pPr marL="0" indent="0">
              <a:buNone/>
              <a:defRPr sz="2000" b="1" baseline="0"/>
            </a:lvl1pPr>
          </a:lstStyle>
          <a:p>
            <a:pPr lvl="0"/>
            <a:r>
              <a:rPr lang="en-US" dirty="0"/>
              <a:t>Click to insert Presenter name</a:t>
            </a:r>
          </a:p>
        </p:txBody>
      </p:sp>
      <p:sp>
        <p:nvSpPr>
          <p:cNvPr id="11" name="Content Placeholder 10"/>
          <p:cNvSpPr>
            <a:spLocks noGrp="1"/>
          </p:cNvSpPr>
          <p:nvPr>
            <p:ph sz="quarter" idx="16" hasCustomPrompt="1"/>
          </p:nvPr>
        </p:nvSpPr>
        <p:spPr>
          <a:xfrm>
            <a:off x="3328988" y="4506461"/>
            <a:ext cx="7964487" cy="366258"/>
          </a:xfrm>
          <a:prstGeom prst="rect">
            <a:avLst/>
          </a:prstGeom>
        </p:spPr>
        <p:txBody>
          <a:bodyPr>
            <a:normAutofit/>
          </a:bodyPr>
          <a:lstStyle>
            <a:lvl1pPr marL="0" indent="0">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Presenter title</a:t>
            </a:r>
          </a:p>
        </p:txBody>
      </p:sp>
      <p:sp>
        <p:nvSpPr>
          <p:cNvPr id="14" name="Content Placeholder 13"/>
          <p:cNvSpPr>
            <a:spLocks noGrp="1"/>
          </p:cNvSpPr>
          <p:nvPr>
            <p:ph sz="quarter" idx="17" hasCustomPrompt="1"/>
          </p:nvPr>
        </p:nvSpPr>
        <p:spPr>
          <a:xfrm>
            <a:off x="3328352" y="4880963"/>
            <a:ext cx="7964487" cy="352425"/>
          </a:xfrm>
          <a:prstGeom prst="rect">
            <a:avLst/>
          </a:prstGeom>
        </p:spPr>
        <p:txBody>
          <a:bodyPr>
            <a:noAutofit/>
          </a:bodyPr>
          <a:lstStyle>
            <a:lvl1pPr marL="0" indent="0">
              <a:buNone/>
              <a:defRPr sz="1600" baseline="0"/>
            </a:lvl1pPr>
          </a:lstStyle>
          <a:p>
            <a:pPr lvl="0"/>
            <a:r>
              <a:rPr lang="en-US" dirty="0"/>
              <a:t>Click to insert Presenter email</a:t>
            </a:r>
          </a:p>
        </p:txBody>
      </p:sp>
      <p:sp>
        <p:nvSpPr>
          <p:cNvPr id="13" name="Date Placeholder 1"/>
          <p:cNvSpPr>
            <a:spLocks noGrp="1"/>
          </p:cNvSpPr>
          <p:nvPr>
            <p:ph type="dt" sz="half" idx="10"/>
          </p:nvPr>
        </p:nvSpPr>
        <p:spPr>
          <a:xfrm>
            <a:off x="838200" y="6462944"/>
            <a:ext cx="2743200" cy="258531"/>
          </a:xfrm>
          <a:prstGeom prst="rect">
            <a:avLst/>
          </a:prstGeom>
        </p:spPr>
        <p:txBody>
          <a:bodyPr/>
          <a:lstStyle/>
          <a:p>
            <a:fld id="{703501BA-D21B-4641-88FC-4E8FDBE37FA1}" type="datetime1">
              <a:rPr lang="en-US" smtClean="0"/>
              <a:t>3/25/25</a:t>
            </a:fld>
            <a:endParaRPr lang="en-US" dirty="0"/>
          </a:p>
        </p:txBody>
      </p:sp>
      <p:sp>
        <p:nvSpPr>
          <p:cNvPr id="15" name="Footer Placeholder 2"/>
          <p:cNvSpPr>
            <a:spLocks noGrp="1"/>
          </p:cNvSpPr>
          <p:nvPr>
            <p:ph type="ftr" sz="quarter" idx="18"/>
          </p:nvPr>
        </p:nvSpPr>
        <p:spPr>
          <a:xfrm>
            <a:off x="4038600" y="6462944"/>
            <a:ext cx="4114800" cy="258531"/>
          </a:xfrm>
          <a:prstGeom prst="rect">
            <a:avLst/>
          </a:prstGeom>
        </p:spPr>
        <p:txBody>
          <a:bodyPr/>
          <a:lstStyle/>
          <a:p>
            <a:endParaRPr lang="en-US" dirty="0"/>
          </a:p>
        </p:txBody>
      </p:sp>
      <p:sp>
        <p:nvSpPr>
          <p:cNvPr id="16" name="Slide Number Placeholder 3"/>
          <p:cNvSpPr>
            <a:spLocks noGrp="1"/>
          </p:cNvSpPr>
          <p:nvPr>
            <p:ph type="sldNum" sz="quarter" idx="12"/>
          </p:nvPr>
        </p:nvSpPr>
        <p:spPr>
          <a:xfrm>
            <a:off x="8610599" y="6462944"/>
            <a:ext cx="3143435" cy="258531"/>
          </a:xfrm>
          <a:prstGeom prst="rect">
            <a:avLst/>
          </a:prstGeom>
        </p:spPr>
        <p:txBody>
          <a:bodyPr/>
          <a:lstStyle>
            <a:lvl1pPr>
              <a:defRPr sz="1100"/>
            </a:lvl1pPr>
          </a:lstStyle>
          <a:p>
            <a:fld id="{C6E5F9BA-D243-4651-9C74-436FC096758A}" type="slidenum">
              <a:rPr lang="en-US" smtClean="0"/>
              <a:pPr/>
              <a:t>‹#›</a:t>
            </a:fld>
            <a:endParaRPr lang="en-US" dirty="0"/>
          </a:p>
        </p:txBody>
      </p:sp>
      <p:sp>
        <p:nvSpPr>
          <p:cNvPr id="17" name="Content Placeholder 13"/>
          <p:cNvSpPr>
            <a:spLocks noGrp="1"/>
          </p:cNvSpPr>
          <p:nvPr>
            <p:ph sz="quarter" idx="19" hasCustomPrompt="1"/>
          </p:nvPr>
        </p:nvSpPr>
        <p:spPr>
          <a:xfrm>
            <a:off x="3328352" y="5224943"/>
            <a:ext cx="7964487" cy="352425"/>
          </a:xfrm>
          <a:prstGeom prst="rect">
            <a:avLst/>
          </a:prstGeom>
        </p:spPr>
        <p:txBody>
          <a:bodyPr>
            <a:noAutofit/>
          </a:bodyPr>
          <a:lstStyle>
            <a:lvl1pPr marL="0" indent="0">
              <a:buNone/>
              <a:defRPr sz="1600" baseline="0"/>
            </a:lvl1pPr>
          </a:lstStyle>
          <a:p>
            <a:pPr lvl="0"/>
            <a:r>
              <a:rPr lang="en-US" dirty="0"/>
              <a:t>Click to insert Presenter phone</a:t>
            </a:r>
          </a:p>
        </p:txBody>
      </p:sp>
    </p:spTree>
    <p:extLst>
      <p:ext uri="{BB962C8B-B14F-4D97-AF65-F5344CB8AC3E}">
        <p14:creationId xmlns:p14="http://schemas.microsoft.com/office/powerpoint/2010/main" val="116153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ers - 2 Presenters">
    <p:spTree>
      <p:nvGrpSpPr>
        <p:cNvPr id="1" name=""/>
        <p:cNvGrpSpPr/>
        <p:nvPr/>
      </p:nvGrpSpPr>
      <p:grpSpPr>
        <a:xfrm>
          <a:off x="0" y="0"/>
          <a:ext cx="0" cy="0"/>
          <a:chOff x="0" y="0"/>
          <a:chExt cx="0" cy="0"/>
        </a:xfrm>
      </p:grpSpPr>
      <p:cxnSp>
        <p:nvCxnSpPr>
          <p:cNvPr id="9" name="Straight Connector 8"/>
          <p:cNvCxnSpPr/>
          <p:nvPr userDrawn="1"/>
        </p:nvCxnSpPr>
        <p:spPr>
          <a:xfrm>
            <a:off x="914396" y="1172184"/>
            <a:ext cx="10378911" cy="1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6"/>
          <p:cNvSpPr>
            <a:spLocks noGrp="1"/>
          </p:cNvSpPr>
          <p:nvPr>
            <p:ph type="pic" sz="quarter" idx="11" hasCustomPrompt="1"/>
          </p:nvPr>
        </p:nvSpPr>
        <p:spPr>
          <a:xfrm>
            <a:off x="2657471" y="3156663"/>
            <a:ext cx="2258568" cy="1581912"/>
          </a:xfrm>
          <a:prstGeom prst="rect">
            <a:avLst/>
          </a:prstGeom>
        </p:spPr>
        <p:txBody>
          <a:bodyPr>
            <a:normAutofit/>
          </a:bodyPr>
          <a:lstStyle>
            <a:lvl1pPr marL="0" indent="0">
              <a:buNone/>
              <a:defRPr sz="1000" baseline="0">
                <a:latin typeface="Arial" panose="020B0604020202020204" pitchFamily="34" charset="0"/>
                <a:cs typeface="Arial" panose="020B0604020202020204" pitchFamily="34" charset="0"/>
              </a:defRPr>
            </a:lvl1pPr>
          </a:lstStyle>
          <a:p>
            <a:r>
              <a:rPr lang="en-US" sz="1000" dirty="0">
                <a:latin typeface="Arial" panose="020B0604020202020204" pitchFamily="34" charset="0"/>
                <a:cs typeface="Arial" panose="020B0604020202020204" pitchFamily="34" charset="0"/>
              </a:rPr>
              <a:t>Click to add attorney photo</a:t>
            </a:r>
          </a:p>
          <a:p>
            <a:r>
              <a:rPr lang="en-US" sz="1000" dirty="0">
                <a:latin typeface="Arial" panose="020B0604020202020204" pitchFamily="34" charset="0"/>
                <a:cs typeface="Arial" panose="020B0604020202020204" pitchFamily="34" charset="0"/>
              </a:rPr>
              <a:t>(NOTE: Please contact Marketing for attorney photos)</a:t>
            </a:r>
            <a:endParaRPr lang="en-US" dirty="0"/>
          </a:p>
        </p:txBody>
      </p:sp>
      <p:sp>
        <p:nvSpPr>
          <p:cNvPr id="10" name="Date Placeholder 1"/>
          <p:cNvSpPr>
            <a:spLocks noGrp="1"/>
          </p:cNvSpPr>
          <p:nvPr>
            <p:ph type="dt" sz="half" idx="12"/>
          </p:nvPr>
        </p:nvSpPr>
        <p:spPr>
          <a:xfrm>
            <a:off x="838200" y="6462944"/>
            <a:ext cx="2743200" cy="2585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DF7C74-3D0C-4098-9D23-5195583AA7C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3/25/25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Footer Placeholder 2"/>
          <p:cNvSpPr>
            <a:spLocks noGrp="1"/>
          </p:cNvSpPr>
          <p:nvPr>
            <p:ph type="ftr" sz="quarter" idx="13"/>
          </p:nvPr>
        </p:nvSpPr>
        <p:spPr>
          <a:xfrm>
            <a:off x="4038600" y="6462944"/>
            <a:ext cx="4114800" cy="25853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Slide Number Placeholder 3"/>
          <p:cNvSpPr>
            <a:spLocks noGrp="1"/>
          </p:cNvSpPr>
          <p:nvPr>
            <p:ph type="sldNum" sz="quarter" idx="14"/>
          </p:nvPr>
        </p:nvSpPr>
        <p:spPr>
          <a:xfrm>
            <a:off x="8610599" y="6462944"/>
            <a:ext cx="3143435" cy="2585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5F9BA-D243-4651-9C74-436FC09675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Picture Placeholder 16"/>
          <p:cNvSpPr>
            <a:spLocks noGrp="1"/>
          </p:cNvSpPr>
          <p:nvPr>
            <p:ph type="pic" sz="quarter" idx="17" hasCustomPrompt="1"/>
          </p:nvPr>
        </p:nvSpPr>
        <p:spPr>
          <a:xfrm>
            <a:off x="7234516" y="3143217"/>
            <a:ext cx="2258568" cy="1581912"/>
          </a:xfrm>
          <a:prstGeom prst="rect">
            <a:avLst/>
          </a:prstGeom>
        </p:spPr>
        <p:txBody>
          <a:bodyPr>
            <a:normAutofit/>
          </a:bodyPr>
          <a:lstStyle>
            <a:lvl1pPr marL="0" indent="0">
              <a:buNone/>
              <a:defRPr sz="1000" baseline="0">
                <a:latin typeface="Arial" panose="020B0604020202020204" pitchFamily="34" charset="0"/>
                <a:cs typeface="Arial" panose="020B0604020202020204" pitchFamily="34" charset="0"/>
              </a:defRPr>
            </a:lvl1pPr>
          </a:lstStyle>
          <a:p>
            <a:r>
              <a:rPr lang="en-US" sz="1000" dirty="0">
                <a:latin typeface="Arial" panose="020B0604020202020204" pitchFamily="34" charset="0"/>
                <a:cs typeface="Arial" panose="020B0604020202020204" pitchFamily="34" charset="0"/>
              </a:rPr>
              <a:t>Click to add attorney photo</a:t>
            </a:r>
          </a:p>
          <a:p>
            <a:r>
              <a:rPr lang="en-US" sz="1000" dirty="0">
                <a:latin typeface="Arial" panose="020B0604020202020204" pitchFamily="34" charset="0"/>
                <a:cs typeface="Arial" panose="020B0604020202020204" pitchFamily="34" charset="0"/>
              </a:rPr>
              <a:t>(NOTE: Please contact Marketing for attorney photos)</a:t>
            </a:r>
            <a:endParaRPr lang="en-US" dirty="0"/>
          </a:p>
        </p:txBody>
      </p:sp>
      <p:sp>
        <p:nvSpPr>
          <p:cNvPr id="15" name="Text Placeholder 4"/>
          <p:cNvSpPr>
            <a:spLocks noGrp="1"/>
          </p:cNvSpPr>
          <p:nvPr>
            <p:ph type="body" sz="quarter" idx="29" hasCustomPrompt="1"/>
          </p:nvPr>
        </p:nvSpPr>
        <p:spPr>
          <a:xfrm>
            <a:off x="937436" y="2076865"/>
            <a:ext cx="10378911" cy="861373"/>
          </a:xfrm>
          <a:prstGeom prst="rect">
            <a:avLst/>
          </a:prstGeom>
        </p:spPr>
        <p:txBody>
          <a:bodyPr/>
          <a:lstStyle>
            <a:lvl1pPr marL="0" indent="0">
              <a:buNone/>
              <a:defRPr sz="3000" cap="none" baseline="0">
                <a:solidFill>
                  <a:schemeClr val="tx1"/>
                </a:solidFill>
                <a:latin typeface="Arial" panose="020B0604020202020204" pitchFamily="34" charset="0"/>
                <a:cs typeface="Arial" panose="020B0604020202020204" pitchFamily="34" charset="0"/>
              </a:defRPr>
            </a:lvl1pPr>
          </a:lstStyle>
          <a:p>
            <a:pPr lvl="0"/>
            <a:r>
              <a:rPr lang="en-US" dirty="0"/>
              <a:t>Click to enter subtitle</a:t>
            </a:r>
          </a:p>
        </p:txBody>
      </p:sp>
      <p:sp>
        <p:nvSpPr>
          <p:cNvPr id="18" name="Text Placeholder 16"/>
          <p:cNvSpPr>
            <a:spLocks noGrp="1"/>
          </p:cNvSpPr>
          <p:nvPr>
            <p:ph type="body" sz="quarter" idx="18" hasCustomPrompt="1"/>
          </p:nvPr>
        </p:nvSpPr>
        <p:spPr>
          <a:xfrm>
            <a:off x="937436" y="1166833"/>
            <a:ext cx="10378444" cy="895350"/>
          </a:xfrm>
          <a:prstGeom prst="rect">
            <a:avLst/>
          </a:prstGeom>
        </p:spPr>
        <p:txBody>
          <a:bodyPr/>
          <a:lstStyle>
            <a:lvl1pPr marL="0" indent="0">
              <a:buNone/>
              <a:defRPr sz="4000" b="1" cap="none" baseline="0">
                <a:solidFill>
                  <a:schemeClr val="tx1"/>
                </a:solidFill>
              </a:defRPr>
            </a:lvl1pPr>
            <a:lvl5pPr marL="1828800" indent="0">
              <a:buNone/>
              <a:defRPr/>
            </a:lvl5pPr>
          </a:lstStyle>
          <a:p>
            <a:pPr lvl="0"/>
            <a:r>
              <a:rPr lang="en-US" dirty="0"/>
              <a:t>Click to enter title</a:t>
            </a:r>
          </a:p>
        </p:txBody>
      </p:sp>
      <p:sp>
        <p:nvSpPr>
          <p:cNvPr id="19" name="Text Placeholder 2"/>
          <p:cNvSpPr>
            <a:spLocks noGrp="1"/>
          </p:cNvSpPr>
          <p:nvPr>
            <p:ph type="body" sz="quarter" idx="30" hasCustomPrompt="1"/>
          </p:nvPr>
        </p:nvSpPr>
        <p:spPr>
          <a:xfrm>
            <a:off x="2556296" y="5249777"/>
            <a:ext cx="2863427" cy="380512"/>
          </a:xfrm>
          <a:prstGeom prst="rect">
            <a:avLst/>
          </a:prstGeom>
        </p:spPr>
        <p:txBody>
          <a:bodyPr/>
          <a:lstStyle>
            <a:lvl1pPr marL="0" indent="0">
              <a:buNone/>
              <a:defRPr sz="2000" b="0" cap="none" baseline="0">
                <a:solidFill>
                  <a:schemeClr val="tx1"/>
                </a:solidFill>
              </a:defRPr>
            </a:lvl1pPr>
            <a:lvl5pPr marL="1828800" indent="0">
              <a:buNone/>
              <a:defRPr/>
            </a:lvl5pPr>
          </a:lstStyle>
          <a:p>
            <a:pPr lvl="0"/>
            <a:r>
              <a:rPr lang="en-US" dirty="0"/>
              <a:t>Type Presenter Title</a:t>
            </a:r>
          </a:p>
        </p:txBody>
      </p:sp>
      <p:sp>
        <p:nvSpPr>
          <p:cNvPr id="21" name="Text Placeholder 2"/>
          <p:cNvSpPr>
            <a:spLocks noGrp="1"/>
          </p:cNvSpPr>
          <p:nvPr>
            <p:ph type="body" sz="quarter" idx="32" hasCustomPrompt="1"/>
          </p:nvPr>
        </p:nvSpPr>
        <p:spPr>
          <a:xfrm>
            <a:off x="7140784" y="5190605"/>
            <a:ext cx="2863427" cy="380512"/>
          </a:xfrm>
          <a:prstGeom prst="rect">
            <a:avLst/>
          </a:prstGeom>
        </p:spPr>
        <p:txBody>
          <a:bodyPr/>
          <a:lstStyle>
            <a:lvl1pPr marL="0" indent="0">
              <a:buNone/>
              <a:defRPr sz="2000" b="0" cap="none" baseline="0">
                <a:solidFill>
                  <a:schemeClr val="tx1"/>
                </a:solidFill>
              </a:defRPr>
            </a:lvl1pPr>
            <a:lvl5pPr marL="1828800" indent="0">
              <a:buNone/>
              <a:defRPr/>
            </a:lvl5pPr>
          </a:lstStyle>
          <a:p>
            <a:pPr lvl="0"/>
            <a:r>
              <a:rPr lang="en-US" dirty="0"/>
              <a:t>Type Presenter Title</a:t>
            </a:r>
          </a:p>
        </p:txBody>
      </p:sp>
      <p:sp>
        <p:nvSpPr>
          <p:cNvPr id="14" name="Text Placeholder 2"/>
          <p:cNvSpPr>
            <a:spLocks noGrp="1"/>
          </p:cNvSpPr>
          <p:nvPr>
            <p:ph type="body" sz="quarter" idx="33" hasCustomPrompt="1"/>
          </p:nvPr>
        </p:nvSpPr>
        <p:spPr>
          <a:xfrm>
            <a:off x="2565821" y="5649827"/>
            <a:ext cx="3520654"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Email</a:t>
            </a:r>
          </a:p>
        </p:txBody>
      </p:sp>
      <p:sp>
        <p:nvSpPr>
          <p:cNvPr id="22" name="Text Placeholder 2"/>
          <p:cNvSpPr>
            <a:spLocks noGrp="1"/>
          </p:cNvSpPr>
          <p:nvPr>
            <p:ph type="body" sz="quarter" idx="34" hasCustomPrompt="1"/>
          </p:nvPr>
        </p:nvSpPr>
        <p:spPr>
          <a:xfrm>
            <a:off x="7150309" y="5590655"/>
            <a:ext cx="3927266"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Email</a:t>
            </a:r>
          </a:p>
        </p:txBody>
      </p:sp>
      <p:sp>
        <p:nvSpPr>
          <p:cNvPr id="23" name="Text Placeholder 2"/>
          <p:cNvSpPr>
            <a:spLocks noGrp="1"/>
          </p:cNvSpPr>
          <p:nvPr>
            <p:ph type="body" sz="quarter" idx="35" hasCustomPrompt="1"/>
          </p:nvPr>
        </p:nvSpPr>
        <p:spPr>
          <a:xfrm>
            <a:off x="2575346" y="6059402"/>
            <a:ext cx="2863427"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Phone #</a:t>
            </a:r>
          </a:p>
        </p:txBody>
      </p:sp>
      <p:sp>
        <p:nvSpPr>
          <p:cNvPr id="24" name="Text Placeholder 2"/>
          <p:cNvSpPr>
            <a:spLocks noGrp="1"/>
          </p:cNvSpPr>
          <p:nvPr>
            <p:ph type="body" sz="quarter" idx="36" hasCustomPrompt="1"/>
          </p:nvPr>
        </p:nvSpPr>
        <p:spPr>
          <a:xfrm>
            <a:off x="7159834" y="6000230"/>
            <a:ext cx="2863427"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Phone #</a:t>
            </a:r>
          </a:p>
        </p:txBody>
      </p:sp>
      <p:sp>
        <p:nvSpPr>
          <p:cNvPr id="27" name="Text Placeholder 2"/>
          <p:cNvSpPr>
            <a:spLocks noGrp="1"/>
          </p:cNvSpPr>
          <p:nvPr>
            <p:ph type="body" sz="quarter" idx="37" hasCustomPrompt="1"/>
          </p:nvPr>
        </p:nvSpPr>
        <p:spPr>
          <a:xfrm>
            <a:off x="2556295" y="4834855"/>
            <a:ext cx="2863427" cy="380512"/>
          </a:xfrm>
          <a:prstGeom prst="rect">
            <a:avLst/>
          </a:prstGeom>
        </p:spPr>
        <p:txBody>
          <a:bodyPr/>
          <a:lstStyle>
            <a:lvl1pPr marL="0" indent="0">
              <a:buNone/>
              <a:defRPr sz="2000" b="1" cap="none" baseline="0">
                <a:solidFill>
                  <a:schemeClr val="tx1"/>
                </a:solidFill>
              </a:defRPr>
            </a:lvl1pPr>
            <a:lvl5pPr marL="1828800" indent="0">
              <a:buNone/>
              <a:defRPr/>
            </a:lvl5pPr>
          </a:lstStyle>
          <a:p>
            <a:pPr lvl="0"/>
            <a:r>
              <a:rPr lang="en-US" dirty="0"/>
              <a:t>Type Presenter Name</a:t>
            </a:r>
          </a:p>
        </p:txBody>
      </p:sp>
      <p:sp>
        <p:nvSpPr>
          <p:cNvPr id="28" name="Text Placeholder 2"/>
          <p:cNvSpPr>
            <a:spLocks noGrp="1"/>
          </p:cNvSpPr>
          <p:nvPr>
            <p:ph type="body" sz="quarter" idx="38" hasCustomPrompt="1"/>
          </p:nvPr>
        </p:nvSpPr>
        <p:spPr>
          <a:xfrm>
            <a:off x="7140780" y="4810093"/>
            <a:ext cx="2863427" cy="380512"/>
          </a:xfrm>
          <a:prstGeom prst="rect">
            <a:avLst/>
          </a:prstGeom>
        </p:spPr>
        <p:txBody>
          <a:bodyPr/>
          <a:lstStyle>
            <a:lvl1pPr marL="0" indent="0">
              <a:buNone/>
              <a:defRPr sz="2000" b="1" cap="none" baseline="0">
                <a:solidFill>
                  <a:schemeClr val="tx1"/>
                </a:solidFill>
              </a:defRPr>
            </a:lvl1pPr>
            <a:lvl5pPr marL="1828800" indent="0">
              <a:buNone/>
              <a:defRPr/>
            </a:lvl5pPr>
          </a:lstStyle>
          <a:p>
            <a:pPr lvl="0"/>
            <a:r>
              <a:rPr lang="en-US" dirty="0"/>
              <a:t>Type Presenter Name</a:t>
            </a:r>
          </a:p>
        </p:txBody>
      </p:sp>
    </p:spTree>
    <p:extLst>
      <p:ext uri="{BB962C8B-B14F-4D97-AF65-F5344CB8AC3E}">
        <p14:creationId xmlns:p14="http://schemas.microsoft.com/office/powerpoint/2010/main" val="206179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ers - 3 Presenters">
    <p:spTree>
      <p:nvGrpSpPr>
        <p:cNvPr id="1" name=""/>
        <p:cNvGrpSpPr/>
        <p:nvPr/>
      </p:nvGrpSpPr>
      <p:grpSpPr>
        <a:xfrm>
          <a:off x="0" y="0"/>
          <a:ext cx="0" cy="0"/>
          <a:chOff x="0" y="0"/>
          <a:chExt cx="0" cy="0"/>
        </a:xfrm>
      </p:grpSpPr>
      <p:cxnSp>
        <p:nvCxnSpPr>
          <p:cNvPr id="9" name="Straight Connector 8"/>
          <p:cNvCxnSpPr/>
          <p:nvPr userDrawn="1"/>
        </p:nvCxnSpPr>
        <p:spPr>
          <a:xfrm>
            <a:off x="898946" y="785761"/>
            <a:ext cx="10378911" cy="1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1"/>
          <p:cNvSpPr>
            <a:spLocks noGrp="1"/>
          </p:cNvSpPr>
          <p:nvPr>
            <p:ph type="dt" sz="half" idx="12"/>
          </p:nvPr>
        </p:nvSpPr>
        <p:spPr>
          <a:xfrm>
            <a:off x="838200" y="6462944"/>
            <a:ext cx="2743200" cy="2585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DF7C74-3D0C-4098-9D23-5195583AA7C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3/25/25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Footer Placeholder 2"/>
          <p:cNvSpPr>
            <a:spLocks noGrp="1"/>
          </p:cNvSpPr>
          <p:nvPr>
            <p:ph type="ftr" sz="quarter" idx="13"/>
          </p:nvPr>
        </p:nvSpPr>
        <p:spPr>
          <a:xfrm>
            <a:off x="4038600" y="6462944"/>
            <a:ext cx="4114800" cy="25853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Slide Number Placeholder 3"/>
          <p:cNvSpPr>
            <a:spLocks noGrp="1"/>
          </p:cNvSpPr>
          <p:nvPr>
            <p:ph type="sldNum" sz="quarter" idx="14"/>
          </p:nvPr>
        </p:nvSpPr>
        <p:spPr>
          <a:xfrm>
            <a:off x="8610599" y="6462944"/>
            <a:ext cx="3143435" cy="2585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5F9BA-D243-4651-9C74-436FC09675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16"/>
          <p:cNvSpPr>
            <a:spLocks noGrp="1"/>
          </p:cNvSpPr>
          <p:nvPr>
            <p:ph type="pic" sz="quarter" idx="26" hasCustomPrompt="1"/>
          </p:nvPr>
        </p:nvSpPr>
        <p:spPr>
          <a:xfrm>
            <a:off x="874096" y="2688178"/>
            <a:ext cx="2527128" cy="1577827"/>
          </a:xfrm>
          <a:prstGeom prst="rect">
            <a:avLst/>
          </a:prstGeom>
        </p:spPr>
        <p:txBody>
          <a:bodyPr>
            <a:normAutofit/>
          </a:bodyPr>
          <a:lstStyle>
            <a:lvl1pPr marL="0" indent="0">
              <a:buNone/>
              <a:defRPr sz="1000" baseline="0">
                <a:solidFill>
                  <a:schemeClr val="tx1"/>
                </a:solidFill>
                <a:latin typeface="Arial" panose="020B0604020202020204" pitchFamily="34" charset="0"/>
                <a:cs typeface="Arial" panose="020B0604020202020204" pitchFamily="34" charset="0"/>
              </a:defRPr>
            </a:lvl1pPr>
          </a:lstStyle>
          <a:p>
            <a:r>
              <a:rPr lang="en-US" sz="1000" dirty="0">
                <a:latin typeface="Arial" panose="020B0604020202020204" pitchFamily="34" charset="0"/>
                <a:cs typeface="Arial" panose="020B0604020202020204" pitchFamily="34" charset="0"/>
              </a:rPr>
              <a:t>Click to add attorney photo</a:t>
            </a:r>
          </a:p>
          <a:p>
            <a:r>
              <a:rPr lang="en-US" sz="1000" dirty="0">
                <a:latin typeface="Arial" panose="020B0604020202020204" pitchFamily="34" charset="0"/>
                <a:cs typeface="Arial" panose="020B0604020202020204" pitchFamily="34" charset="0"/>
              </a:rPr>
              <a:t>(NOTE: Please contact Marketing for attorney photos)</a:t>
            </a:r>
            <a:endParaRPr lang="en-US" dirty="0"/>
          </a:p>
        </p:txBody>
      </p:sp>
      <p:sp>
        <p:nvSpPr>
          <p:cNvPr id="3" name="Text Placeholder 2"/>
          <p:cNvSpPr>
            <a:spLocks noGrp="1"/>
          </p:cNvSpPr>
          <p:nvPr>
            <p:ph type="body" sz="quarter" idx="28" hasCustomPrompt="1"/>
          </p:nvPr>
        </p:nvSpPr>
        <p:spPr>
          <a:xfrm>
            <a:off x="876296" y="804021"/>
            <a:ext cx="10378911" cy="915493"/>
          </a:xfrm>
          <a:prstGeom prst="rect">
            <a:avLst/>
          </a:prstGeom>
        </p:spPr>
        <p:txBody>
          <a:bodyPr/>
          <a:lstStyle>
            <a:lvl1pPr marL="0" indent="0">
              <a:buNone/>
              <a:defRPr sz="4000" b="1" cap="none" baseline="0">
                <a:solidFill>
                  <a:schemeClr val="tx1"/>
                </a:solidFill>
              </a:defRPr>
            </a:lvl1pPr>
          </a:lstStyle>
          <a:p>
            <a:pPr lvl="0"/>
            <a:r>
              <a:rPr lang="en-US" dirty="0"/>
              <a:t>Click to enter title</a:t>
            </a:r>
          </a:p>
        </p:txBody>
      </p:sp>
      <p:sp>
        <p:nvSpPr>
          <p:cNvPr id="5" name="Text Placeholder 4"/>
          <p:cNvSpPr>
            <a:spLocks noGrp="1"/>
          </p:cNvSpPr>
          <p:nvPr>
            <p:ph type="body" sz="quarter" idx="29" hasCustomPrompt="1"/>
          </p:nvPr>
        </p:nvSpPr>
        <p:spPr>
          <a:xfrm>
            <a:off x="874096" y="1743325"/>
            <a:ext cx="10371588" cy="837536"/>
          </a:xfrm>
          <a:prstGeom prst="rect">
            <a:avLst/>
          </a:prstGeom>
        </p:spPr>
        <p:txBody>
          <a:bodyPr/>
          <a:lstStyle>
            <a:lvl1pPr marL="0" indent="0">
              <a:buNone/>
              <a:defRPr sz="3000" cap="none" baseline="0">
                <a:solidFill>
                  <a:schemeClr val="tx1"/>
                </a:solidFill>
                <a:latin typeface="Arial" panose="020B0604020202020204" pitchFamily="34" charset="0"/>
                <a:cs typeface="Arial" panose="020B0604020202020204" pitchFamily="34" charset="0"/>
              </a:defRPr>
            </a:lvl1pPr>
          </a:lstStyle>
          <a:p>
            <a:pPr lvl="0"/>
            <a:r>
              <a:rPr lang="en-US" dirty="0"/>
              <a:t>Click to enter subtitle</a:t>
            </a:r>
          </a:p>
        </p:txBody>
      </p:sp>
      <p:sp>
        <p:nvSpPr>
          <p:cNvPr id="23" name="Text Placeholder 2"/>
          <p:cNvSpPr>
            <a:spLocks noGrp="1"/>
          </p:cNvSpPr>
          <p:nvPr>
            <p:ph type="body" sz="quarter" idx="30" hasCustomPrompt="1"/>
          </p:nvPr>
        </p:nvSpPr>
        <p:spPr>
          <a:xfrm>
            <a:off x="813221" y="4811627"/>
            <a:ext cx="2863427" cy="380512"/>
          </a:xfrm>
          <a:prstGeom prst="rect">
            <a:avLst/>
          </a:prstGeom>
        </p:spPr>
        <p:txBody>
          <a:bodyPr/>
          <a:lstStyle>
            <a:lvl1pPr marL="0" indent="0">
              <a:buNone/>
              <a:defRPr sz="2000" b="0" cap="none" baseline="0">
                <a:solidFill>
                  <a:schemeClr val="tx1"/>
                </a:solidFill>
              </a:defRPr>
            </a:lvl1pPr>
            <a:lvl5pPr marL="1828800" indent="0">
              <a:buNone/>
              <a:defRPr/>
            </a:lvl5pPr>
          </a:lstStyle>
          <a:p>
            <a:pPr lvl="0"/>
            <a:r>
              <a:rPr lang="en-US" dirty="0"/>
              <a:t>Type Presenter Title</a:t>
            </a:r>
          </a:p>
        </p:txBody>
      </p:sp>
      <p:sp>
        <p:nvSpPr>
          <p:cNvPr id="24" name="Text Placeholder 2"/>
          <p:cNvSpPr>
            <a:spLocks noGrp="1"/>
          </p:cNvSpPr>
          <p:nvPr>
            <p:ph type="body" sz="quarter" idx="33" hasCustomPrompt="1"/>
          </p:nvPr>
        </p:nvSpPr>
        <p:spPr>
          <a:xfrm>
            <a:off x="822746" y="5211677"/>
            <a:ext cx="3520654"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Email</a:t>
            </a:r>
          </a:p>
        </p:txBody>
      </p:sp>
      <p:sp>
        <p:nvSpPr>
          <p:cNvPr id="27" name="Text Placeholder 2"/>
          <p:cNvSpPr>
            <a:spLocks noGrp="1"/>
          </p:cNvSpPr>
          <p:nvPr>
            <p:ph type="body" sz="quarter" idx="35" hasCustomPrompt="1"/>
          </p:nvPr>
        </p:nvSpPr>
        <p:spPr>
          <a:xfrm>
            <a:off x="832271" y="5621252"/>
            <a:ext cx="2863427"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Phone #</a:t>
            </a:r>
          </a:p>
        </p:txBody>
      </p:sp>
      <p:sp>
        <p:nvSpPr>
          <p:cNvPr id="28" name="Text Placeholder 2"/>
          <p:cNvSpPr>
            <a:spLocks noGrp="1"/>
          </p:cNvSpPr>
          <p:nvPr>
            <p:ph type="body" sz="quarter" idx="37" hasCustomPrompt="1"/>
          </p:nvPr>
        </p:nvSpPr>
        <p:spPr>
          <a:xfrm>
            <a:off x="813220" y="4396705"/>
            <a:ext cx="2863427" cy="380512"/>
          </a:xfrm>
          <a:prstGeom prst="rect">
            <a:avLst/>
          </a:prstGeom>
        </p:spPr>
        <p:txBody>
          <a:bodyPr/>
          <a:lstStyle>
            <a:lvl1pPr marL="0" indent="0">
              <a:buNone/>
              <a:defRPr sz="2000" b="1" cap="none" baseline="0">
                <a:solidFill>
                  <a:schemeClr val="tx1"/>
                </a:solidFill>
              </a:defRPr>
            </a:lvl1pPr>
            <a:lvl5pPr marL="1828800" indent="0">
              <a:buNone/>
              <a:defRPr/>
            </a:lvl5pPr>
          </a:lstStyle>
          <a:p>
            <a:pPr lvl="0"/>
            <a:r>
              <a:rPr lang="en-US" dirty="0"/>
              <a:t>Type Presenter Name</a:t>
            </a:r>
          </a:p>
        </p:txBody>
      </p:sp>
      <p:sp>
        <p:nvSpPr>
          <p:cNvPr id="29" name="Text Placeholder 2"/>
          <p:cNvSpPr>
            <a:spLocks noGrp="1"/>
          </p:cNvSpPr>
          <p:nvPr>
            <p:ph type="body" sz="quarter" idx="38" hasCustomPrompt="1"/>
          </p:nvPr>
        </p:nvSpPr>
        <p:spPr>
          <a:xfrm>
            <a:off x="4727996" y="4792577"/>
            <a:ext cx="2863427" cy="380512"/>
          </a:xfrm>
          <a:prstGeom prst="rect">
            <a:avLst/>
          </a:prstGeom>
        </p:spPr>
        <p:txBody>
          <a:bodyPr/>
          <a:lstStyle>
            <a:lvl1pPr marL="0" indent="0">
              <a:buNone/>
              <a:defRPr sz="2000" b="0" cap="none" baseline="0">
                <a:solidFill>
                  <a:schemeClr val="tx1"/>
                </a:solidFill>
              </a:defRPr>
            </a:lvl1pPr>
            <a:lvl5pPr marL="1828800" indent="0">
              <a:buNone/>
              <a:defRPr/>
            </a:lvl5pPr>
          </a:lstStyle>
          <a:p>
            <a:pPr lvl="0"/>
            <a:r>
              <a:rPr lang="en-US" dirty="0"/>
              <a:t>Type Presenter Title</a:t>
            </a:r>
          </a:p>
        </p:txBody>
      </p:sp>
      <p:sp>
        <p:nvSpPr>
          <p:cNvPr id="30" name="Text Placeholder 2"/>
          <p:cNvSpPr>
            <a:spLocks noGrp="1"/>
          </p:cNvSpPr>
          <p:nvPr>
            <p:ph type="body" sz="quarter" idx="39" hasCustomPrompt="1"/>
          </p:nvPr>
        </p:nvSpPr>
        <p:spPr>
          <a:xfrm>
            <a:off x="4737521" y="5192627"/>
            <a:ext cx="3520654"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Email</a:t>
            </a:r>
          </a:p>
        </p:txBody>
      </p:sp>
      <p:sp>
        <p:nvSpPr>
          <p:cNvPr id="31" name="Text Placeholder 2"/>
          <p:cNvSpPr>
            <a:spLocks noGrp="1"/>
          </p:cNvSpPr>
          <p:nvPr>
            <p:ph type="body" sz="quarter" idx="40" hasCustomPrompt="1"/>
          </p:nvPr>
        </p:nvSpPr>
        <p:spPr>
          <a:xfrm>
            <a:off x="4747046" y="5602202"/>
            <a:ext cx="2863427"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Phone #</a:t>
            </a:r>
          </a:p>
        </p:txBody>
      </p:sp>
      <p:sp>
        <p:nvSpPr>
          <p:cNvPr id="32" name="Text Placeholder 2"/>
          <p:cNvSpPr>
            <a:spLocks noGrp="1"/>
          </p:cNvSpPr>
          <p:nvPr>
            <p:ph type="body" sz="quarter" idx="41" hasCustomPrompt="1"/>
          </p:nvPr>
        </p:nvSpPr>
        <p:spPr>
          <a:xfrm>
            <a:off x="4727995" y="4377655"/>
            <a:ext cx="2863427" cy="380512"/>
          </a:xfrm>
          <a:prstGeom prst="rect">
            <a:avLst/>
          </a:prstGeom>
        </p:spPr>
        <p:txBody>
          <a:bodyPr/>
          <a:lstStyle>
            <a:lvl1pPr marL="0" indent="0">
              <a:buNone/>
              <a:defRPr sz="2000" b="1" cap="none" baseline="0">
                <a:solidFill>
                  <a:schemeClr val="tx1"/>
                </a:solidFill>
              </a:defRPr>
            </a:lvl1pPr>
            <a:lvl5pPr marL="1828800" indent="0">
              <a:buNone/>
              <a:defRPr/>
            </a:lvl5pPr>
          </a:lstStyle>
          <a:p>
            <a:pPr lvl="0"/>
            <a:r>
              <a:rPr lang="en-US" dirty="0"/>
              <a:t>Type Presenter Name</a:t>
            </a:r>
          </a:p>
        </p:txBody>
      </p:sp>
      <p:sp>
        <p:nvSpPr>
          <p:cNvPr id="33" name="Text Placeholder 2"/>
          <p:cNvSpPr>
            <a:spLocks noGrp="1"/>
          </p:cNvSpPr>
          <p:nvPr>
            <p:ph type="body" sz="quarter" idx="42" hasCustomPrompt="1"/>
          </p:nvPr>
        </p:nvSpPr>
        <p:spPr>
          <a:xfrm>
            <a:off x="8642771" y="4792577"/>
            <a:ext cx="2863427" cy="380512"/>
          </a:xfrm>
          <a:prstGeom prst="rect">
            <a:avLst/>
          </a:prstGeom>
        </p:spPr>
        <p:txBody>
          <a:bodyPr/>
          <a:lstStyle>
            <a:lvl1pPr marL="0" indent="0">
              <a:buNone/>
              <a:defRPr sz="2000" b="0" cap="none" baseline="0">
                <a:solidFill>
                  <a:schemeClr val="tx1"/>
                </a:solidFill>
              </a:defRPr>
            </a:lvl1pPr>
            <a:lvl5pPr marL="1828800" indent="0">
              <a:buNone/>
              <a:defRPr/>
            </a:lvl5pPr>
          </a:lstStyle>
          <a:p>
            <a:pPr lvl="0"/>
            <a:r>
              <a:rPr lang="en-US" dirty="0"/>
              <a:t>Type Presenter Title</a:t>
            </a:r>
          </a:p>
        </p:txBody>
      </p:sp>
      <p:sp>
        <p:nvSpPr>
          <p:cNvPr id="34" name="Text Placeholder 2"/>
          <p:cNvSpPr>
            <a:spLocks noGrp="1"/>
          </p:cNvSpPr>
          <p:nvPr>
            <p:ph type="body" sz="quarter" idx="43" hasCustomPrompt="1"/>
          </p:nvPr>
        </p:nvSpPr>
        <p:spPr>
          <a:xfrm>
            <a:off x="8652296" y="5192627"/>
            <a:ext cx="3520654"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Email</a:t>
            </a:r>
          </a:p>
        </p:txBody>
      </p:sp>
      <p:sp>
        <p:nvSpPr>
          <p:cNvPr id="35" name="Text Placeholder 2"/>
          <p:cNvSpPr>
            <a:spLocks noGrp="1"/>
          </p:cNvSpPr>
          <p:nvPr>
            <p:ph type="body" sz="quarter" idx="44" hasCustomPrompt="1"/>
          </p:nvPr>
        </p:nvSpPr>
        <p:spPr>
          <a:xfrm>
            <a:off x="8661821" y="5602202"/>
            <a:ext cx="2863427" cy="380512"/>
          </a:xfrm>
          <a:prstGeom prst="rect">
            <a:avLst/>
          </a:prstGeom>
        </p:spPr>
        <p:txBody>
          <a:bodyPr/>
          <a:lstStyle>
            <a:lvl1pPr marL="0" indent="0">
              <a:buNone/>
              <a:defRPr sz="1600" b="0" cap="none" baseline="0">
                <a:solidFill>
                  <a:schemeClr val="tx1"/>
                </a:solidFill>
              </a:defRPr>
            </a:lvl1pPr>
            <a:lvl5pPr marL="1828800" indent="0">
              <a:buNone/>
              <a:defRPr/>
            </a:lvl5pPr>
          </a:lstStyle>
          <a:p>
            <a:pPr lvl="0"/>
            <a:r>
              <a:rPr lang="en-US" dirty="0"/>
              <a:t>Type Presenter Phone #</a:t>
            </a:r>
          </a:p>
        </p:txBody>
      </p:sp>
      <p:sp>
        <p:nvSpPr>
          <p:cNvPr id="36" name="Text Placeholder 2"/>
          <p:cNvSpPr>
            <a:spLocks noGrp="1"/>
          </p:cNvSpPr>
          <p:nvPr>
            <p:ph type="body" sz="quarter" idx="45" hasCustomPrompt="1"/>
          </p:nvPr>
        </p:nvSpPr>
        <p:spPr>
          <a:xfrm>
            <a:off x="8642770" y="4377655"/>
            <a:ext cx="2863427" cy="380512"/>
          </a:xfrm>
          <a:prstGeom prst="rect">
            <a:avLst/>
          </a:prstGeom>
        </p:spPr>
        <p:txBody>
          <a:bodyPr/>
          <a:lstStyle>
            <a:lvl1pPr marL="0" indent="0">
              <a:buNone/>
              <a:defRPr sz="2000" b="1" cap="none" baseline="0">
                <a:solidFill>
                  <a:schemeClr val="tx1"/>
                </a:solidFill>
              </a:defRPr>
            </a:lvl1pPr>
            <a:lvl5pPr marL="1828800" indent="0">
              <a:buNone/>
              <a:defRPr/>
            </a:lvl5pPr>
          </a:lstStyle>
          <a:p>
            <a:pPr lvl="0"/>
            <a:r>
              <a:rPr lang="en-US" dirty="0"/>
              <a:t>Type Presenter Name</a:t>
            </a:r>
          </a:p>
        </p:txBody>
      </p:sp>
      <p:sp>
        <p:nvSpPr>
          <p:cNvPr id="37" name="Picture Placeholder 16"/>
          <p:cNvSpPr>
            <a:spLocks noGrp="1"/>
          </p:cNvSpPr>
          <p:nvPr>
            <p:ph type="pic" sz="quarter" idx="46" hasCustomPrompt="1"/>
          </p:nvPr>
        </p:nvSpPr>
        <p:spPr>
          <a:xfrm>
            <a:off x="4743474" y="2691033"/>
            <a:ext cx="2527128" cy="1577827"/>
          </a:xfrm>
          <a:prstGeom prst="rect">
            <a:avLst/>
          </a:prstGeom>
        </p:spPr>
        <p:txBody>
          <a:bodyPr>
            <a:normAutofit/>
          </a:bodyPr>
          <a:lstStyle>
            <a:lvl1pPr marL="0" indent="0">
              <a:buNone/>
              <a:defRPr sz="1000" baseline="0">
                <a:solidFill>
                  <a:schemeClr val="tx1"/>
                </a:solidFill>
                <a:latin typeface="Arial" panose="020B0604020202020204" pitchFamily="34" charset="0"/>
                <a:cs typeface="Arial" panose="020B0604020202020204" pitchFamily="34" charset="0"/>
              </a:defRPr>
            </a:lvl1pPr>
          </a:lstStyle>
          <a:p>
            <a:r>
              <a:rPr lang="en-US" sz="1000" dirty="0">
                <a:latin typeface="Arial" panose="020B0604020202020204" pitchFamily="34" charset="0"/>
                <a:cs typeface="Arial" panose="020B0604020202020204" pitchFamily="34" charset="0"/>
              </a:rPr>
              <a:t>Click to add attorney photo</a:t>
            </a:r>
          </a:p>
          <a:p>
            <a:r>
              <a:rPr lang="en-US" sz="1000" dirty="0">
                <a:latin typeface="Arial" panose="020B0604020202020204" pitchFamily="34" charset="0"/>
                <a:cs typeface="Arial" panose="020B0604020202020204" pitchFamily="34" charset="0"/>
              </a:rPr>
              <a:t>(NOTE: Please contact Marketing for attorney photos)</a:t>
            </a:r>
            <a:endParaRPr lang="en-US" dirty="0"/>
          </a:p>
        </p:txBody>
      </p:sp>
      <p:sp>
        <p:nvSpPr>
          <p:cNvPr id="38" name="Picture Placeholder 16"/>
          <p:cNvSpPr>
            <a:spLocks noGrp="1"/>
          </p:cNvSpPr>
          <p:nvPr>
            <p:ph type="pic" sz="quarter" idx="47" hasCustomPrompt="1"/>
          </p:nvPr>
        </p:nvSpPr>
        <p:spPr>
          <a:xfrm>
            <a:off x="8648723" y="2691033"/>
            <a:ext cx="2527128" cy="1577827"/>
          </a:xfrm>
          <a:prstGeom prst="rect">
            <a:avLst/>
          </a:prstGeom>
        </p:spPr>
        <p:txBody>
          <a:bodyPr>
            <a:normAutofit/>
          </a:bodyPr>
          <a:lstStyle>
            <a:lvl1pPr marL="0" indent="0">
              <a:buNone/>
              <a:defRPr sz="1000" baseline="0">
                <a:solidFill>
                  <a:schemeClr val="tx1"/>
                </a:solidFill>
                <a:latin typeface="Arial" panose="020B0604020202020204" pitchFamily="34" charset="0"/>
                <a:cs typeface="Arial" panose="020B0604020202020204" pitchFamily="34" charset="0"/>
              </a:defRPr>
            </a:lvl1pPr>
          </a:lstStyle>
          <a:p>
            <a:r>
              <a:rPr lang="en-US" sz="1000" dirty="0">
                <a:latin typeface="Arial" panose="020B0604020202020204" pitchFamily="34" charset="0"/>
                <a:cs typeface="Arial" panose="020B0604020202020204" pitchFamily="34" charset="0"/>
              </a:rPr>
              <a:t>Click to add attorney photo</a:t>
            </a:r>
          </a:p>
          <a:p>
            <a:r>
              <a:rPr lang="en-US" sz="1000" dirty="0">
                <a:latin typeface="Arial" panose="020B0604020202020204" pitchFamily="34" charset="0"/>
                <a:cs typeface="Arial" panose="020B0604020202020204" pitchFamily="34" charset="0"/>
              </a:rPr>
              <a:t>(NOTE: Please contact Marketing for attorney photos)</a:t>
            </a:r>
            <a:endParaRPr lang="en-US" dirty="0"/>
          </a:p>
        </p:txBody>
      </p:sp>
    </p:spTree>
    <p:extLst>
      <p:ext uri="{BB962C8B-B14F-4D97-AF65-F5344CB8AC3E}">
        <p14:creationId xmlns:p14="http://schemas.microsoft.com/office/powerpoint/2010/main" val="13097662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cxnSp>
        <p:nvCxnSpPr>
          <p:cNvPr id="8" name="Straight Connector 7"/>
          <p:cNvCxnSpPr/>
          <p:nvPr userDrawn="1"/>
        </p:nvCxnSpPr>
        <p:spPr>
          <a:xfrm>
            <a:off x="914398" y="1847088"/>
            <a:ext cx="10378911" cy="1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hasCustomPrompt="1"/>
          </p:nvPr>
        </p:nvSpPr>
        <p:spPr>
          <a:xfrm>
            <a:off x="914400" y="1883664"/>
            <a:ext cx="10379075" cy="740664"/>
          </a:xfrm>
          <a:prstGeom prst="rect">
            <a:avLst/>
          </a:prstGeom>
        </p:spPr>
        <p:txBody>
          <a:bodyPr anchor="b" anchorCtr="0">
            <a:normAutofit/>
          </a:bodyPr>
          <a:lstStyle>
            <a:lvl1pPr marL="0" indent="0">
              <a:buNone/>
              <a:defRPr sz="4000" baseline="0"/>
            </a:lvl1pPr>
          </a:lstStyle>
          <a:p>
            <a:pPr lvl="0"/>
            <a:r>
              <a:rPr lang="en-US" dirty="0"/>
              <a:t>Click to enter Section title</a:t>
            </a:r>
          </a:p>
        </p:txBody>
      </p:sp>
      <p:sp>
        <p:nvSpPr>
          <p:cNvPr id="2" name="Date Placeholder 1"/>
          <p:cNvSpPr>
            <a:spLocks noGrp="1"/>
          </p:cNvSpPr>
          <p:nvPr>
            <p:ph type="dt" sz="half" idx="11"/>
          </p:nvPr>
        </p:nvSpPr>
        <p:spPr>
          <a:xfrm>
            <a:off x="838200" y="6356350"/>
            <a:ext cx="2743200" cy="365125"/>
          </a:xfrm>
          <a:prstGeom prst="rect">
            <a:avLst/>
          </a:prstGeom>
        </p:spPr>
        <p:txBody>
          <a:bodyPr/>
          <a:lstStyle/>
          <a:p>
            <a:fld id="{A53F2D25-0A18-4127-9FEC-155E6B5C2B9C}" type="datetime1">
              <a:rPr lang="en-US" smtClean="0"/>
              <a:t>3/25/25</a:t>
            </a:fld>
            <a:endParaRPr lang="en-US" dirty="0"/>
          </a:p>
        </p:txBody>
      </p:sp>
      <p:sp>
        <p:nvSpPr>
          <p:cNvPr id="3" name="Footer Placeholder 2"/>
          <p:cNvSpPr>
            <a:spLocks noGrp="1"/>
          </p:cNvSpPr>
          <p:nvPr>
            <p:ph type="ftr" sz="quarter" idx="12"/>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3"/>
          </p:nvPr>
        </p:nvSpPr>
        <p:spPr>
          <a:xfrm>
            <a:off x="8610599" y="6356350"/>
            <a:ext cx="3095625" cy="365125"/>
          </a:xfrm>
          <a:prstGeom prst="rect">
            <a:avLst/>
          </a:prstGeom>
        </p:spPr>
        <p:txBody>
          <a:bodyPr/>
          <a:lstStyle/>
          <a:p>
            <a:fld id="{C6E5F9BA-D243-4651-9C74-436FC096758A}" type="slidenum">
              <a:rPr lang="en-US" smtClean="0"/>
              <a:t>‹#›</a:t>
            </a:fld>
            <a:endParaRPr lang="en-US" dirty="0"/>
          </a:p>
        </p:txBody>
      </p:sp>
    </p:spTree>
    <p:extLst>
      <p:ext uri="{BB962C8B-B14F-4D97-AF65-F5344CB8AC3E}">
        <p14:creationId xmlns:p14="http://schemas.microsoft.com/office/powerpoint/2010/main" val="253059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3927105"/>
          </a:xfrm>
          <a:prstGeom prst="rect">
            <a:avLst/>
          </a:prstGeom>
        </p:spPr>
        <p:txBody>
          <a:bodyPr/>
          <a:lstStyle>
            <a:lvl1pPr>
              <a:defRPr sz="2800"/>
            </a:lvl1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3927105"/>
          </a:xfrm>
          <a:prstGeom prst="rect">
            <a:avLst/>
          </a:prstGeom>
        </p:spPr>
        <p:txBody>
          <a:bodyPr/>
          <a:lstStyle>
            <a:lvl1pPr>
              <a:defRPr sz="2800"/>
            </a:lvl1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914400" y="235670"/>
            <a:ext cx="10378912" cy="1069943"/>
          </a:xfrm>
        </p:spPr>
        <p:txBody>
          <a:bodyPr>
            <a:normAutofit/>
          </a:bodyPr>
          <a:lstStyle>
            <a:lvl1pPr>
              <a:defRPr sz="4000"/>
            </a:lvl1pPr>
          </a:lstStyle>
          <a:p>
            <a:pPr algn="l"/>
            <a:r>
              <a:rPr lang="en-US" dirty="0">
                <a:latin typeface="Arial" panose="020B0604020202020204" pitchFamily="34" charset="0"/>
                <a:cs typeface="Arial" panose="020B0604020202020204" pitchFamily="34" charset="0"/>
              </a:rPr>
              <a:t>Click to enter heading</a:t>
            </a:r>
          </a:p>
        </p:txBody>
      </p:sp>
      <p:cxnSp>
        <p:nvCxnSpPr>
          <p:cNvPr id="9" name="Straight Connector 8"/>
          <p:cNvCxnSpPr/>
          <p:nvPr userDrawn="1"/>
        </p:nvCxnSpPr>
        <p:spPr>
          <a:xfrm>
            <a:off x="914400" y="1117082"/>
            <a:ext cx="10378911" cy="1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838200" y="6356350"/>
            <a:ext cx="2743200" cy="365125"/>
          </a:xfrm>
          <a:prstGeom prst="rect">
            <a:avLst/>
          </a:prstGeom>
        </p:spPr>
        <p:txBody>
          <a:bodyPr/>
          <a:lstStyle/>
          <a:p>
            <a:fld id="{0BCF75FD-2F2F-4F38-8C4C-C30D696CD90D}" type="datetime1">
              <a:rPr lang="en-US" smtClean="0"/>
              <a:t>3/25/25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599" y="6356350"/>
            <a:ext cx="3124201" cy="365125"/>
          </a:xfrm>
          <a:prstGeom prst="rect">
            <a:avLst/>
          </a:prstGeom>
        </p:spPr>
        <p:txBody>
          <a:bodyPr/>
          <a:lstStyle/>
          <a:p>
            <a:fld id="{C6E5F9BA-D243-4651-9C74-436FC096758A}" type="slidenum">
              <a:rPr lang="en-US" smtClean="0"/>
              <a:t>‹#›</a:t>
            </a:fld>
            <a:endParaRPr lang="en-US" dirty="0"/>
          </a:p>
        </p:txBody>
      </p:sp>
    </p:spTree>
    <p:extLst>
      <p:ext uri="{BB962C8B-B14F-4D97-AF65-F5344CB8AC3E}">
        <p14:creationId xmlns:p14="http://schemas.microsoft.com/office/powerpoint/2010/main" val="223801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a:t>
            </a:r>
          </a:p>
        </p:txBody>
      </p:sp>
      <p:sp>
        <p:nvSpPr>
          <p:cNvPr id="4" name="Content Placeholder 3"/>
          <p:cNvSpPr>
            <a:spLocks noGrp="1"/>
          </p:cNvSpPr>
          <p:nvPr>
            <p:ph sz="half" idx="2"/>
          </p:nvPr>
        </p:nvSpPr>
        <p:spPr>
          <a:xfrm>
            <a:off x="839788" y="2505075"/>
            <a:ext cx="5157787" cy="3256533"/>
          </a:xfrm>
          <a:prstGeom prst="rect">
            <a:avLst/>
          </a:prstGeo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81163"/>
            <a:ext cx="518318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a:t>
            </a:r>
          </a:p>
        </p:txBody>
      </p:sp>
      <p:sp>
        <p:nvSpPr>
          <p:cNvPr id="6" name="Content Placeholder 5"/>
          <p:cNvSpPr>
            <a:spLocks noGrp="1"/>
          </p:cNvSpPr>
          <p:nvPr>
            <p:ph sz="quarter" idx="4"/>
          </p:nvPr>
        </p:nvSpPr>
        <p:spPr>
          <a:xfrm>
            <a:off x="6172200" y="2505075"/>
            <a:ext cx="5183188" cy="3256533"/>
          </a:xfrm>
          <a:prstGeom prst="rect">
            <a:avLst/>
          </a:prstGeo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914400" y="1117082"/>
            <a:ext cx="10378911" cy="1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914400" y="235670"/>
            <a:ext cx="10378912" cy="1069943"/>
          </a:xfrm>
        </p:spPr>
        <p:txBody>
          <a:bodyPr>
            <a:normAutofit/>
          </a:bodyPr>
          <a:lstStyle>
            <a:lvl1pPr>
              <a:defRPr sz="4000"/>
            </a:lvl1pPr>
          </a:lstStyle>
          <a:p>
            <a:pPr algn="l"/>
            <a:r>
              <a:rPr lang="en-US" dirty="0">
                <a:latin typeface="Arial" panose="020B0604020202020204" pitchFamily="34" charset="0"/>
                <a:cs typeface="Arial" panose="020B0604020202020204" pitchFamily="34" charset="0"/>
              </a:rPr>
              <a:t>Click to enter title</a:t>
            </a:r>
          </a:p>
        </p:txBody>
      </p:sp>
      <p:sp>
        <p:nvSpPr>
          <p:cNvPr id="2" name="Date Placeholder 1"/>
          <p:cNvSpPr>
            <a:spLocks noGrp="1"/>
          </p:cNvSpPr>
          <p:nvPr>
            <p:ph type="dt" sz="half" idx="10"/>
          </p:nvPr>
        </p:nvSpPr>
        <p:spPr>
          <a:xfrm>
            <a:off x="838200" y="6356350"/>
            <a:ext cx="2743200" cy="365125"/>
          </a:xfrm>
          <a:prstGeom prst="rect">
            <a:avLst/>
          </a:prstGeom>
        </p:spPr>
        <p:txBody>
          <a:bodyPr/>
          <a:lstStyle/>
          <a:p>
            <a:fld id="{C647C981-7CD2-4C84-B628-F19337B881BD}" type="datetime1">
              <a:rPr lang="en-US" smtClean="0"/>
              <a:t>3/25/25</a:t>
            </a:fld>
            <a:endParaRPr lang="en-US" dirty="0"/>
          </a:p>
        </p:txBody>
      </p:sp>
      <p:sp>
        <p:nvSpPr>
          <p:cNvPr id="7" name="Footer Placeholder 6"/>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8610599" y="6356350"/>
            <a:ext cx="3114675" cy="365125"/>
          </a:xfrm>
          <a:prstGeom prst="rect">
            <a:avLst/>
          </a:prstGeom>
        </p:spPr>
        <p:txBody>
          <a:bodyPr/>
          <a:lstStyle/>
          <a:p>
            <a:fld id="{C6E5F9BA-D243-4651-9C74-436FC096758A}" type="slidenum">
              <a:rPr lang="en-US" smtClean="0"/>
              <a:t>‹#›</a:t>
            </a:fld>
            <a:endParaRPr lang="en-US" dirty="0"/>
          </a:p>
        </p:txBody>
      </p:sp>
    </p:spTree>
    <p:extLst>
      <p:ext uri="{BB962C8B-B14F-4D97-AF65-F5344CB8AC3E}">
        <p14:creationId xmlns:p14="http://schemas.microsoft.com/office/powerpoint/2010/main" val="44762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A767DC5-58BB-4C9C-BCCF-9DC112543673}" type="datetime1">
              <a:rPr lang="en-US" smtClean="0"/>
              <a:t>3/25/25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599" y="6356350"/>
            <a:ext cx="3038475" cy="365125"/>
          </a:xfrm>
          <a:prstGeom prst="rect">
            <a:avLst/>
          </a:prstGeom>
        </p:spPr>
        <p:txBody>
          <a:bodyPr/>
          <a:lstStyle/>
          <a:p>
            <a:fld id="{C6E5F9BA-D243-4651-9C74-436FC096758A}" type="slidenum">
              <a:rPr lang="en-US" smtClean="0"/>
              <a:t>‹#›</a:t>
            </a:fld>
            <a:endParaRPr lang="en-US" dirty="0"/>
          </a:p>
        </p:txBody>
      </p:sp>
    </p:spTree>
    <p:extLst>
      <p:ext uri="{BB962C8B-B14F-4D97-AF65-F5344CB8AC3E}">
        <p14:creationId xmlns:p14="http://schemas.microsoft.com/office/powerpoint/2010/main" val="414313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4BEF2B77-B32B-4BD8-A87B-A8AFD36D5B56}" type="datetime1">
              <a:rPr lang="en-US" smtClean="0"/>
              <a:pPr/>
              <a:t>3/25/25</a:t>
            </a:fld>
            <a:endParaRPr lang="en-US" dirty="0"/>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8610600" y="6356350"/>
            <a:ext cx="3116802"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6E5F9BA-D243-4651-9C74-436FC096758A}" type="slidenum">
              <a:rPr lang="en-US" smtClean="0"/>
              <a:pPr/>
              <a:t>‹#›</a:t>
            </a:fld>
            <a:endParaRPr lang="en-US" dirty="0"/>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59401" y="6279105"/>
            <a:ext cx="822960" cy="404789"/>
          </a:xfrm>
          <a:prstGeom prst="rect">
            <a:avLst/>
          </a:prstGeom>
        </p:spPr>
      </p:pic>
      <p:pic>
        <p:nvPicPr>
          <p:cNvPr id="3" name="x_Picture 1">
            <a:extLst>
              <a:ext uri="{FF2B5EF4-FFF2-40B4-BE49-F238E27FC236}">
                <a16:creationId xmlns:a16="http://schemas.microsoft.com/office/drawing/2014/main" id="{9A4FBB2F-8C98-3F1A-FF8B-BE31336FD8A9}"/>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49777" y="6246891"/>
            <a:ext cx="762152" cy="45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506585"/>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72" r:id="rId3"/>
    <p:sldLayoutId id="2147483673" r:id="rId4"/>
    <p:sldLayoutId id="2147483674" r:id="rId5"/>
    <p:sldLayoutId id="2147483660" r:id="rId6"/>
    <p:sldLayoutId id="2147483662" r:id="rId7"/>
    <p:sldLayoutId id="2147483663" r:id="rId8"/>
    <p:sldLayoutId id="2147483665" r:id="rId9"/>
    <p:sldLayoutId id="2147483666" r:id="rId10"/>
    <p:sldLayoutId id="2147483667" r:id="rId11"/>
    <p:sldLayoutId id="2147483668" r:id="rId12"/>
    <p:sldLayoutId id="2147483669" r:id="rId13"/>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heppardmullin.com/" TargetMode="External"/><Relationship Id="rId2" Type="http://schemas.openxmlformats.org/officeDocument/2006/relationships/hyperlink" Target="mailto:MOwens@sheppardmullin.com" TargetMode="External"/><Relationship Id="rId1" Type="http://schemas.openxmlformats.org/officeDocument/2006/relationships/slideLayout" Target="../slideLayouts/slideLayout2.xml"/><Relationship Id="rId5" Type="http://schemas.openxmlformats.org/officeDocument/2006/relationships/hyperlink" Target="http://www.cosullivanlaw.com/" TargetMode="External"/><Relationship Id="rId4" Type="http://schemas.openxmlformats.org/officeDocument/2006/relationships/hyperlink" Target="mailto:ciaran@cosullivanlaw.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BBBBF-6583-C4E0-64BB-940DE4C32C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478" y="5283861"/>
            <a:ext cx="3383658" cy="1777505"/>
          </a:xfrm>
          <a:prstGeom prst="rect">
            <a:avLst/>
          </a:prstGeom>
          <a:noFill/>
          <a:ln>
            <a:noFill/>
          </a:ln>
        </p:spPr>
      </p:pic>
      <p:grpSp>
        <p:nvGrpSpPr>
          <p:cNvPr id="7" name="Group 2">
            <a:extLst>
              <a:ext uri="{FF2B5EF4-FFF2-40B4-BE49-F238E27FC236}">
                <a16:creationId xmlns:a16="http://schemas.microsoft.com/office/drawing/2014/main" id="{390B4223-534B-3E38-BF48-2BA0A291F25E}"/>
              </a:ext>
            </a:extLst>
          </p:cNvPr>
          <p:cNvGrpSpPr/>
          <p:nvPr/>
        </p:nvGrpSpPr>
        <p:grpSpPr>
          <a:xfrm rot="5400000">
            <a:off x="5514920" y="-2739561"/>
            <a:ext cx="2321814" cy="11538571"/>
            <a:chOff x="0" y="-47625"/>
            <a:chExt cx="1792624" cy="2756958"/>
          </a:xfrm>
        </p:grpSpPr>
      </p:grpSp>
      <p:sp>
        <p:nvSpPr>
          <p:cNvPr id="2" name="Title 1">
            <a:extLst>
              <a:ext uri="{FF2B5EF4-FFF2-40B4-BE49-F238E27FC236}">
                <a16:creationId xmlns:a16="http://schemas.microsoft.com/office/drawing/2014/main" id="{9A2D4A7A-9143-2F53-CB4B-8DCA6F6DE5E7}"/>
              </a:ext>
            </a:extLst>
          </p:cNvPr>
          <p:cNvSpPr>
            <a:spLocks noGrp="1"/>
          </p:cNvSpPr>
          <p:nvPr>
            <p:ph type="ctrTitle"/>
          </p:nvPr>
        </p:nvSpPr>
        <p:spPr>
          <a:xfrm>
            <a:off x="906543" y="1658513"/>
            <a:ext cx="10378911" cy="1167736"/>
          </a:xfrm>
        </p:spPr>
        <p:txBody>
          <a:bodyPr>
            <a:noAutofit/>
          </a:bodyPr>
          <a:lstStyle/>
          <a:p>
            <a:pPr algn="ctr"/>
            <a:r>
              <a:rPr lang="en-US" sz="4000" b="1" dirty="0"/>
              <a:t>The Year in </a:t>
            </a:r>
            <a:br>
              <a:rPr lang="en-US" sz="4000" b="1" dirty="0"/>
            </a:br>
            <a:r>
              <a:rPr lang="en-US" sz="4000" b="1" dirty="0"/>
              <a:t>Trust and Estate Litigation</a:t>
            </a:r>
          </a:p>
        </p:txBody>
      </p:sp>
      <p:sp>
        <p:nvSpPr>
          <p:cNvPr id="3" name="Subtitle 2">
            <a:extLst>
              <a:ext uri="{FF2B5EF4-FFF2-40B4-BE49-F238E27FC236}">
                <a16:creationId xmlns:a16="http://schemas.microsoft.com/office/drawing/2014/main" id="{28080C3B-851A-8C44-9E75-D447A2333250}"/>
              </a:ext>
            </a:extLst>
          </p:cNvPr>
          <p:cNvSpPr>
            <a:spLocks noGrp="1"/>
          </p:cNvSpPr>
          <p:nvPr>
            <p:ph type="subTitle" idx="1"/>
          </p:nvPr>
        </p:nvSpPr>
        <p:spPr>
          <a:xfrm>
            <a:off x="1475117" y="2908801"/>
            <a:ext cx="9282023" cy="465992"/>
          </a:xfrm>
        </p:spPr>
        <p:txBody>
          <a:bodyPr>
            <a:noAutofit/>
          </a:bodyPr>
          <a:lstStyle/>
          <a:p>
            <a:pPr algn="ctr"/>
            <a:r>
              <a:rPr lang="en-US" sz="2400" dirty="0"/>
              <a:t>San Luis Obispo County Bar Association – Estate &amp; Trust Section  </a:t>
            </a:r>
          </a:p>
          <a:p>
            <a:pPr algn="ctr"/>
            <a:r>
              <a:rPr lang="en-US" sz="2400" dirty="0"/>
              <a:t>March 26, 2025</a:t>
            </a:r>
          </a:p>
        </p:txBody>
      </p:sp>
      <p:sp>
        <p:nvSpPr>
          <p:cNvPr id="9" name="TextBox 8">
            <a:extLst>
              <a:ext uri="{FF2B5EF4-FFF2-40B4-BE49-F238E27FC236}">
                <a16:creationId xmlns:a16="http://schemas.microsoft.com/office/drawing/2014/main" id="{5372F83C-B913-9C4B-74B7-348384EDA621}"/>
              </a:ext>
            </a:extLst>
          </p:cNvPr>
          <p:cNvSpPr txBox="1"/>
          <p:nvPr/>
        </p:nvSpPr>
        <p:spPr>
          <a:xfrm>
            <a:off x="960715" y="4589583"/>
            <a:ext cx="10270569" cy="1077218"/>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Ciarán O'Sullivan | The Law Office of Ciarán O'Sullivan | 415.391.3711 </a:t>
            </a:r>
          </a:p>
          <a:p>
            <a:pPr algn="ctr"/>
            <a:r>
              <a:rPr lang="en-US" sz="2400" dirty="0">
                <a:latin typeface="Arial" panose="020B0604020202020204" pitchFamily="34" charset="0"/>
                <a:cs typeface="Arial" panose="020B0604020202020204" pitchFamily="34" charset="0"/>
              </a:rPr>
              <a:t>Matt Owens | Sheppard Mullin | 858.876.3558</a:t>
            </a:r>
          </a:p>
          <a:p>
            <a:endParaRPr lang="en-US" sz="16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445BD97-A0EC-9ED9-2EC3-693C95D60306}"/>
              </a:ext>
            </a:extLst>
          </p:cNvPr>
          <p:cNvPicPr>
            <a:picLocks noChangeAspect="1"/>
          </p:cNvPicPr>
          <p:nvPr/>
        </p:nvPicPr>
        <p:blipFill>
          <a:blip r:embed="rId4"/>
          <a:stretch>
            <a:fillRect/>
          </a:stretch>
        </p:blipFill>
        <p:spPr>
          <a:xfrm>
            <a:off x="1018054" y="5737449"/>
            <a:ext cx="1232559" cy="726561"/>
          </a:xfrm>
          <a:prstGeom prst="rect">
            <a:avLst/>
          </a:prstGeom>
        </p:spPr>
      </p:pic>
    </p:spTree>
    <p:extLst>
      <p:ext uri="{BB962C8B-B14F-4D97-AF65-F5344CB8AC3E}">
        <p14:creationId xmlns:p14="http://schemas.microsoft.com/office/powerpoint/2010/main" val="16340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normAutofit/>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cases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a:xfrm>
            <a:off x="914400" y="1220062"/>
            <a:ext cx="10378912" cy="3957377"/>
          </a:xfrm>
        </p:spPr>
        <p:txBody>
          <a:bodyPr>
            <a:noAutofit/>
          </a:bodyPr>
          <a:lstStyle/>
          <a:p>
            <a:pPr marL="0" marR="0" indent="0">
              <a:lnSpc>
                <a:spcPct val="100000"/>
              </a:lnSpc>
              <a:spcBef>
                <a:spcPts val="0"/>
              </a:spcBef>
              <a:spcAft>
                <a:spcPts val="1200"/>
              </a:spcAft>
              <a:buNone/>
            </a:pPr>
            <a:r>
              <a:rPr lang="en-US" b="1" i="1" kern="0" dirty="0" err="1">
                <a:effectLst/>
                <a:ea typeface="Times New Roman" panose="02020603050405020304" pitchFamily="18" charset="0"/>
              </a:rPr>
              <a:t>Asaro</a:t>
            </a:r>
            <a:r>
              <a:rPr lang="en-US" b="1" i="1" kern="0" dirty="0">
                <a:effectLst/>
                <a:ea typeface="Times New Roman" panose="02020603050405020304" pitchFamily="18" charset="0"/>
              </a:rPr>
              <a:t> v. Maniscalco</a:t>
            </a:r>
            <a:r>
              <a:rPr lang="en-US" kern="0" dirty="0">
                <a:effectLst/>
                <a:ea typeface="Times New Roman" panose="02020603050405020304" pitchFamily="18" charset="0"/>
              </a:rPr>
              <a:t> (</a:t>
            </a:r>
            <a:r>
              <a:rPr lang="en-US" kern="100" dirty="0">
                <a:effectLst/>
                <a:ea typeface="Calibri" panose="020F0502020204030204" pitchFamily="34" charset="0"/>
              </a:rPr>
              <a:t>4th Dist. </a:t>
            </a:r>
            <a:r>
              <a:rPr lang="en-US" kern="0" dirty="0">
                <a:effectLst/>
                <a:ea typeface="Times New Roman" panose="02020603050405020304" pitchFamily="18" charset="0"/>
              </a:rPr>
              <a:t>2024) </a:t>
            </a:r>
            <a:r>
              <a:rPr lang="en-US" kern="100" dirty="0">
                <a:effectLst/>
                <a:ea typeface="Calibri" panose="020F0502020204030204" pitchFamily="34" charset="0"/>
              </a:rPr>
              <a:t>103 Cal.App.5th 717</a:t>
            </a:r>
          </a:p>
          <a:p>
            <a:pPr>
              <a:lnSpc>
                <a:spcPct val="100000"/>
              </a:lnSpc>
              <a:spcBef>
                <a:spcPts val="0"/>
              </a:spcBef>
            </a:pPr>
            <a:r>
              <a:rPr lang="en-US" dirty="0"/>
              <a:t>Trustee breached his fiduciary duties and was ordered to pay the beneficiary the amount of the property taken, plus twice the value</a:t>
            </a:r>
          </a:p>
          <a:p>
            <a:pPr>
              <a:lnSpc>
                <a:spcPct val="100000"/>
              </a:lnSpc>
              <a:spcBef>
                <a:spcPts val="0"/>
              </a:spcBef>
            </a:pPr>
            <a:r>
              <a:rPr lang="en-US" dirty="0"/>
              <a:t>Holding on appeal? </a:t>
            </a:r>
            <a:r>
              <a:rPr lang="en-US" b="1" u="sng" cap="all" dirty="0"/>
              <a:t>Affirmed</a:t>
            </a:r>
          </a:p>
          <a:p>
            <a:pPr>
              <a:lnSpc>
                <a:spcPct val="100000"/>
              </a:lnSpc>
              <a:spcBef>
                <a:spcPts val="0"/>
              </a:spcBef>
            </a:pPr>
            <a:r>
              <a:rPr lang="en-US" dirty="0"/>
              <a:t>PC 859 requires payment of twice the value of the property taken, in addition to return of the property taken (or its value) under PC 856</a:t>
            </a:r>
          </a:p>
        </p:txBody>
      </p:sp>
      <p:grpSp>
        <p:nvGrpSpPr>
          <p:cNvPr id="4" name="Group 2">
            <a:extLst>
              <a:ext uri="{FF2B5EF4-FFF2-40B4-BE49-F238E27FC236}">
                <a16:creationId xmlns:a16="http://schemas.microsoft.com/office/drawing/2014/main" id="{3E7CC80B-B960-DD0E-253F-5D61FF0AB316}"/>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422187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D2306F-7F42-D31A-F721-9D2358DAE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51334-9224-AF1C-9F4C-961DE0D1F499}"/>
              </a:ext>
            </a:extLst>
          </p:cNvPr>
          <p:cNvSpPr>
            <a:spLocks noGrp="1"/>
          </p:cNvSpPr>
          <p:nvPr>
            <p:ph type="title"/>
          </p:nvPr>
        </p:nvSpPr>
        <p:spPr/>
        <p:txBody>
          <a:bodyPr>
            <a:normAutofit/>
          </a:bodyPr>
          <a:lstStyle/>
          <a:p>
            <a:r>
              <a:rPr kumimoji="0" lang="en-US" b="0" i="0" u="none" strike="noStrike" kern="1200" cap="all" spc="0" normalizeH="0" baseline="0" noProof="0" dirty="0">
                <a:ln>
                  <a:noFill/>
                </a:ln>
                <a:effectLst/>
                <a:uLnTx/>
                <a:uFillTx/>
                <a:latin typeface="Graphik LC Semibold" panose="020B0703030202060203" pitchFamily="34" charset="0"/>
                <a:cs typeface="+mj-cs"/>
              </a:rPr>
              <a:t>Significant cases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sz="2400"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163A4E01-F0B1-2AA7-FFAF-C1FAB7F17756}"/>
              </a:ext>
            </a:extLst>
          </p:cNvPr>
          <p:cNvSpPr>
            <a:spLocks noGrp="1"/>
          </p:cNvSpPr>
          <p:nvPr>
            <p:ph idx="1"/>
          </p:nvPr>
        </p:nvSpPr>
        <p:spPr>
          <a:xfrm>
            <a:off x="320040" y="1220062"/>
            <a:ext cx="11439144" cy="3957377"/>
          </a:xfrm>
        </p:spPr>
        <p:txBody>
          <a:bodyPr>
            <a:noAutofit/>
          </a:bodyPr>
          <a:lstStyle/>
          <a:p>
            <a:pPr marL="0" indent="0">
              <a:lnSpc>
                <a:spcPct val="100000"/>
              </a:lnSpc>
              <a:spcBef>
                <a:spcPts val="0"/>
              </a:spcBef>
              <a:spcAft>
                <a:spcPts val="1200"/>
              </a:spcAft>
              <a:buNone/>
            </a:pPr>
            <a:r>
              <a:rPr lang="en-US" b="1" i="1" kern="0" dirty="0" err="1">
                <a:effectLst/>
                <a:ea typeface="Times New Roman" panose="02020603050405020304" pitchFamily="18" charset="0"/>
              </a:rPr>
              <a:t>Asaro</a:t>
            </a:r>
            <a:r>
              <a:rPr lang="en-US" b="1" i="1" kern="0" dirty="0">
                <a:effectLst/>
                <a:ea typeface="Times New Roman" panose="02020603050405020304" pitchFamily="18" charset="0"/>
              </a:rPr>
              <a:t> v. Maniscalco</a:t>
            </a:r>
            <a:r>
              <a:rPr lang="en-US" kern="0" dirty="0">
                <a:effectLst/>
                <a:ea typeface="Times New Roman" panose="02020603050405020304" pitchFamily="18" charset="0"/>
              </a:rPr>
              <a:t> (</a:t>
            </a:r>
            <a:r>
              <a:rPr lang="en-US" kern="100" dirty="0">
                <a:effectLst/>
                <a:ea typeface="Calibri" panose="020F0502020204030204" pitchFamily="34" charset="0"/>
              </a:rPr>
              <a:t>4th Dist. </a:t>
            </a:r>
            <a:r>
              <a:rPr lang="en-US" kern="0" dirty="0">
                <a:effectLst/>
                <a:ea typeface="Times New Roman" panose="02020603050405020304" pitchFamily="18" charset="0"/>
              </a:rPr>
              <a:t>2024) </a:t>
            </a:r>
            <a:r>
              <a:rPr lang="en-US" kern="100" dirty="0">
                <a:effectLst/>
                <a:ea typeface="Calibri" panose="020F0502020204030204" pitchFamily="34" charset="0"/>
              </a:rPr>
              <a:t>103 Cal.App.5th 717, cont’d.</a:t>
            </a:r>
          </a:p>
          <a:p>
            <a:pPr>
              <a:lnSpc>
                <a:spcPct val="100000"/>
              </a:lnSpc>
              <a:spcBef>
                <a:spcPts val="0"/>
              </a:spcBef>
            </a:pPr>
            <a:r>
              <a:rPr lang="en-US" dirty="0"/>
              <a:t>May be awarded individually to the person who brought the petition </a:t>
            </a:r>
          </a:p>
          <a:p>
            <a:pPr>
              <a:lnSpc>
                <a:spcPct val="100000"/>
              </a:lnSpc>
              <a:spcBef>
                <a:spcPts val="0"/>
              </a:spcBef>
            </a:pPr>
            <a:r>
              <a:rPr lang="en-US" dirty="0"/>
              <a:t>See also:</a:t>
            </a:r>
          </a:p>
          <a:p>
            <a:pPr lvl="1">
              <a:lnSpc>
                <a:spcPct val="100000"/>
              </a:lnSpc>
              <a:spcBef>
                <a:spcPts val="0"/>
              </a:spcBef>
            </a:pPr>
            <a:r>
              <a:rPr lang="en-US" sz="2800" i="1" dirty="0"/>
              <a:t>Estate of Ashlock </a:t>
            </a:r>
            <a:r>
              <a:rPr lang="en-US" sz="2800" dirty="0"/>
              <a:t>(2020) 45 Cal.App.5th 1066 (2x)</a:t>
            </a:r>
          </a:p>
          <a:p>
            <a:pPr lvl="1">
              <a:lnSpc>
                <a:spcPct val="100000"/>
              </a:lnSpc>
              <a:spcBef>
                <a:spcPts val="0"/>
              </a:spcBef>
            </a:pPr>
            <a:r>
              <a:rPr lang="en-US" sz="2800" i="1" dirty="0"/>
              <a:t>Conservatorship of </a:t>
            </a:r>
            <a:r>
              <a:rPr lang="en-US" sz="2800" i="1" dirty="0" err="1"/>
              <a:t>Ribal</a:t>
            </a:r>
            <a:r>
              <a:rPr lang="en-US" sz="2800" i="1" dirty="0"/>
              <a:t> </a:t>
            </a:r>
            <a:r>
              <a:rPr lang="en-US" sz="2800" dirty="0"/>
              <a:t>(2019) 31 Cal.App.5th 519 (1x</a:t>
            </a:r>
            <a:r>
              <a:rPr lang="en-US" sz="2800" kern="0" dirty="0"/>
              <a:t>)</a:t>
            </a:r>
            <a:r>
              <a:rPr lang="en-US" sz="2800" kern="0" dirty="0">
                <a:effectLst/>
                <a:ea typeface="Times New Roman" panose="02020603050405020304" pitchFamily="18" charset="0"/>
              </a:rPr>
              <a:t> </a:t>
            </a:r>
            <a:endParaRPr lang="en-US" sz="2800" kern="100" dirty="0">
              <a:effectLst/>
              <a:ea typeface="Calibri" panose="020F0502020204030204" pitchFamily="34" charset="0"/>
            </a:endParaRPr>
          </a:p>
        </p:txBody>
      </p:sp>
      <p:grpSp>
        <p:nvGrpSpPr>
          <p:cNvPr id="4" name="Group 2">
            <a:extLst>
              <a:ext uri="{FF2B5EF4-FFF2-40B4-BE49-F238E27FC236}">
                <a16:creationId xmlns:a16="http://schemas.microsoft.com/office/drawing/2014/main" id="{9E407B38-C639-603F-56EB-DAB81F8C9860}"/>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386583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cases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sz="2400"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a:xfrm>
            <a:off x="914400" y="1271822"/>
            <a:ext cx="10378912" cy="3957377"/>
          </a:xfrm>
        </p:spPr>
        <p:txBody>
          <a:bodyPr>
            <a:normAutofit fontScale="92500" lnSpcReduction="10000"/>
          </a:bodyPr>
          <a:lstStyle/>
          <a:p>
            <a:pPr marL="0" marR="0" indent="0">
              <a:lnSpc>
                <a:spcPct val="107000"/>
              </a:lnSpc>
              <a:spcAft>
                <a:spcPts val="800"/>
              </a:spcAft>
              <a:buNone/>
            </a:pPr>
            <a:r>
              <a:rPr lang="en-US" sz="3000" b="1" i="1" kern="0" dirty="0">
                <a:effectLst/>
                <a:ea typeface="Times New Roman" panose="02020603050405020304" pitchFamily="18" charset="0"/>
              </a:rPr>
              <a:t>Smith v. Myers</a:t>
            </a:r>
            <a:r>
              <a:rPr lang="en-US" sz="3000" kern="0" dirty="0">
                <a:effectLst/>
                <a:ea typeface="Times New Roman" panose="02020603050405020304" pitchFamily="18" charset="0"/>
              </a:rPr>
              <a:t> (3rd Dist. 2024) </a:t>
            </a:r>
            <a:r>
              <a:rPr lang="en-US" sz="3000" kern="100" dirty="0">
                <a:effectLst/>
                <a:ea typeface="Calibri" panose="020F0502020204030204" pitchFamily="34" charset="0"/>
              </a:rPr>
              <a:t>103 Cal.App.5th 586</a:t>
            </a:r>
          </a:p>
          <a:p>
            <a:r>
              <a:rPr lang="en-US" sz="2400" dirty="0"/>
              <a:t>Nearly four years after settlor’s death, beneficiaries of a trust amendment filed a 17200 Petition for an order confirming validity of the amendment and seeking removal of the trustee</a:t>
            </a:r>
          </a:p>
          <a:p>
            <a:r>
              <a:rPr lang="en-US" sz="2400" dirty="0"/>
              <a:t>Trustee filed an MSA on grounds the petition was barred by the one-year statute of limitations under PC 366.3</a:t>
            </a:r>
          </a:p>
          <a:p>
            <a:r>
              <a:rPr lang="en-US" sz="2400" dirty="0"/>
              <a:t>Probate Court denied the motion, and the beneficiaries prevailed at trial</a:t>
            </a:r>
          </a:p>
          <a:p>
            <a:r>
              <a:rPr lang="en-US" sz="2400" dirty="0"/>
              <a:t>Holding on appeal? </a:t>
            </a:r>
            <a:r>
              <a:rPr lang="en-US" sz="2400" b="1" u="sng" dirty="0"/>
              <a:t>AFFIRMED</a:t>
            </a:r>
          </a:p>
          <a:p>
            <a:r>
              <a:rPr lang="en-US" sz="2400" dirty="0"/>
              <a:t>The one-year statute of limitations on claims arising from a decedent’s promise to make a distribution does not apply to claims for distribution under a valid trust amendment</a:t>
            </a:r>
            <a:r>
              <a:rPr lang="en-US" sz="2400" kern="0" dirty="0">
                <a:effectLst/>
                <a:ea typeface="Times New Roman" panose="02020603050405020304" pitchFamily="18" charset="0"/>
              </a:rPr>
              <a:t>.</a:t>
            </a:r>
            <a:endParaRPr lang="en-US" sz="2400" kern="100" dirty="0">
              <a:effectLst/>
              <a:ea typeface="Calibri" panose="020F0502020204030204" pitchFamily="34" charset="0"/>
            </a:endParaRPr>
          </a:p>
        </p:txBody>
      </p:sp>
      <p:grpSp>
        <p:nvGrpSpPr>
          <p:cNvPr id="4" name="Group 2">
            <a:extLst>
              <a:ext uri="{FF2B5EF4-FFF2-40B4-BE49-F238E27FC236}">
                <a16:creationId xmlns:a16="http://schemas.microsoft.com/office/drawing/2014/main" id="{972751DF-A747-C2CA-2E03-418AB6B15B7D}"/>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385778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E040-F424-A6D6-C9C0-8C8FBD3F33E0}"/>
              </a:ext>
            </a:extLst>
          </p:cNvPr>
          <p:cNvSpPr>
            <a:spLocks noGrp="1"/>
          </p:cNvSpPr>
          <p:nvPr>
            <p:ph type="title"/>
          </p:nvPr>
        </p:nvSpPr>
        <p:spPr/>
        <p:txBody>
          <a:bodyPr>
            <a:normAutofit/>
          </a:bodyPr>
          <a:lstStyle/>
          <a:p>
            <a:r>
              <a:rPr kumimoji="0" lang="en-US" b="0" i="0" u="none" strike="noStrike" kern="1200" cap="all" spc="0" normalizeH="0" baseline="0" noProof="0" dirty="0">
                <a:ln>
                  <a:noFill/>
                </a:ln>
                <a:effectLst/>
                <a:uLnTx/>
                <a:uFillTx/>
                <a:latin typeface="Graphik LC Semibold" panose="020B0703030202060203" pitchFamily="34" charset="0"/>
                <a:cs typeface="+mj-cs"/>
              </a:rPr>
              <a:t>Significant cases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sz="2400" dirty="0"/>
          </a:p>
        </p:txBody>
      </p:sp>
      <p:sp>
        <p:nvSpPr>
          <p:cNvPr id="3" name="Content Placeholder 2">
            <a:extLst>
              <a:ext uri="{FF2B5EF4-FFF2-40B4-BE49-F238E27FC236}">
                <a16:creationId xmlns:a16="http://schemas.microsoft.com/office/drawing/2014/main" id="{CB381912-B4C7-2504-EBEC-237992C7E5B5}"/>
              </a:ext>
            </a:extLst>
          </p:cNvPr>
          <p:cNvSpPr>
            <a:spLocks noGrp="1"/>
          </p:cNvSpPr>
          <p:nvPr>
            <p:ph idx="1"/>
          </p:nvPr>
        </p:nvSpPr>
        <p:spPr>
          <a:xfrm>
            <a:off x="906542" y="1889180"/>
            <a:ext cx="10378912" cy="3853251"/>
          </a:xfrm>
        </p:spPr>
        <p:txBody>
          <a:bodyPr>
            <a:normAutofit fontScale="77500" lnSpcReduction="20000"/>
          </a:bodyPr>
          <a:lstStyle/>
          <a:p>
            <a:r>
              <a:rPr lang="en-US" dirty="0"/>
              <a:t>Mom exchanged emails with son and EP attorney about amending her trust, and expressed intent to disinherit her stepdaughter</a:t>
            </a:r>
          </a:p>
          <a:p>
            <a:r>
              <a:rPr lang="en-US" dirty="0"/>
              <a:t>Mom emailed attorney attaching a partially completed EP questionnaire </a:t>
            </a:r>
          </a:p>
          <a:p>
            <a:r>
              <a:rPr lang="en-US" dirty="0"/>
              <a:t>In section re children/grandchildren, mom included stepdaughter, but wrote “NO CONTACT – WOULD PREFER TO DROP FROM WILL – IF POSSIBLE[.]”  </a:t>
            </a:r>
          </a:p>
          <a:p>
            <a:r>
              <a:rPr lang="en-US" dirty="0"/>
              <a:t>Mom had surgery the next day and died shortly thereafter</a:t>
            </a:r>
          </a:p>
          <a:p>
            <a:r>
              <a:rPr lang="en-US" dirty="0"/>
              <a:t>Son petitioned for instructions on whether the emails constituted a valid trust amendment; Probate Court determined the writings were insufficient </a:t>
            </a:r>
          </a:p>
          <a:p>
            <a:r>
              <a:rPr lang="en-US" dirty="0"/>
              <a:t>Holding on appeal? </a:t>
            </a:r>
            <a:r>
              <a:rPr lang="en-US" b="1" u="sng" dirty="0"/>
              <a:t>AFFIRMED</a:t>
            </a:r>
          </a:p>
          <a:p>
            <a:r>
              <a:rPr lang="en-US" dirty="0"/>
              <a:t>Email to estate planning attorney attaching estate planning questionnaire was insufficient to constitute a valid trust amendment</a:t>
            </a:r>
          </a:p>
          <a:p>
            <a:endParaRPr lang="en-US" dirty="0"/>
          </a:p>
        </p:txBody>
      </p:sp>
      <p:sp>
        <p:nvSpPr>
          <p:cNvPr id="5" name="TextBox 4">
            <a:extLst>
              <a:ext uri="{FF2B5EF4-FFF2-40B4-BE49-F238E27FC236}">
                <a16:creationId xmlns:a16="http://schemas.microsoft.com/office/drawing/2014/main" id="{701FD699-5DEB-4D80-1366-7E3C3C8C85E6}"/>
              </a:ext>
            </a:extLst>
          </p:cNvPr>
          <p:cNvSpPr txBox="1"/>
          <p:nvPr/>
        </p:nvSpPr>
        <p:spPr>
          <a:xfrm>
            <a:off x="1095554" y="1261527"/>
            <a:ext cx="9411419" cy="523220"/>
          </a:xfrm>
          <a:prstGeom prst="rect">
            <a:avLst/>
          </a:prstGeom>
          <a:noFill/>
        </p:spPr>
        <p:txBody>
          <a:bodyPr wrap="square">
            <a:spAutoFit/>
          </a:bodyPr>
          <a:lstStyle/>
          <a:p>
            <a:r>
              <a:rPr lang="en-US" sz="2800" b="1" i="1" dirty="0"/>
              <a:t>Trotter v. Van Dyck </a:t>
            </a:r>
            <a:r>
              <a:rPr lang="en-US" sz="2800" dirty="0"/>
              <a:t>(4th Dist. 2024) 103 Cal.App.5th 126</a:t>
            </a:r>
          </a:p>
        </p:txBody>
      </p:sp>
      <p:grpSp>
        <p:nvGrpSpPr>
          <p:cNvPr id="4" name="Group 2">
            <a:extLst>
              <a:ext uri="{FF2B5EF4-FFF2-40B4-BE49-F238E27FC236}">
                <a16:creationId xmlns:a16="http://schemas.microsoft.com/office/drawing/2014/main" id="{B8BF0AD0-2B32-05E3-F7A3-DD8C119ECC65}"/>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13128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cases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sz="2400"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a:xfrm>
            <a:off x="914400" y="1305614"/>
            <a:ext cx="10378912" cy="4372156"/>
          </a:xfrm>
        </p:spPr>
        <p:txBody>
          <a:bodyPr>
            <a:noAutofit/>
          </a:bodyPr>
          <a:lstStyle/>
          <a:p>
            <a:pPr marL="0" marR="0" indent="0">
              <a:lnSpc>
                <a:spcPct val="107000"/>
              </a:lnSpc>
              <a:spcAft>
                <a:spcPts val="800"/>
              </a:spcAft>
              <a:buNone/>
            </a:pPr>
            <a:r>
              <a:rPr lang="en-US" b="1" i="1" kern="0" dirty="0">
                <a:effectLst/>
                <a:ea typeface="Times New Roman" panose="02020603050405020304" pitchFamily="18" charset="0"/>
              </a:rPr>
              <a:t>Hamlin v. Jendayi</a:t>
            </a:r>
            <a:r>
              <a:rPr lang="en-US" kern="0" dirty="0">
                <a:effectLst/>
                <a:ea typeface="Times New Roman" panose="02020603050405020304" pitchFamily="18" charset="0"/>
              </a:rPr>
              <a:t> (1st Dist. 2024) 105 Cal.App.5th 1064</a:t>
            </a:r>
            <a:endParaRPr lang="en-US" kern="100" dirty="0">
              <a:effectLst/>
              <a:ea typeface="Calibri" panose="020F0502020204030204" pitchFamily="34" charset="0"/>
            </a:endParaRPr>
          </a:p>
          <a:p>
            <a:r>
              <a:rPr lang="en-US" sz="2000" dirty="0"/>
              <a:t>Two weeks before death, settlor executed a trust naming her friend as the trustee and sole beneficiary of the Trust</a:t>
            </a:r>
          </a:p>
          <a:p>
            <a:r>
              <a:rPr lang="en-US" sz="2000" dirty="0"/>
              <a:t>Settlor was survived by two sisters, who would have been intestate heirs</a:t>
            </a:r>
          </a:p>
          <a:p>
            <a:r>
              <a:rPr lang="en-US" sz="2000" dirty="0"/>
              <a:t>Two sisters petitioned the probate court to invalidate the trust based on undue influence, lack of capacity, and/or forgery</a:t>
            </a:r>
          </a:p>
          <a:p>
            <a:r>
              <a:rPr lang="en-US" sz="2000" dirty="0"/>
              <a:t>Friend argued sisters lacked standing because they filed a PC 17200 Petition</a:t>
            </a:r>
          </a:p>
          <a:p>
            <a:r>
              <a:rPr lang="en-US" sz="2000" dirty="0"/>
              <a:t>Probate court granted the sisters’ petition</a:t>
            </a:r>
          </a:p>
          <a:p>
            <a:r>
              <a:rPr lang="en-US" sz="2000" dirty="0"/>
              <a:t>Holding on appeal? </a:t>
            </a:r>
            <a:r>
              <a:rPr lang="en-US" sz="2000" b="1" u="sng" dirty="0"/>
              <a:t>AFFIRMED</a:t>
            </a:r>
          </a:p>
          <a:p>
            <a:r>
              <a:rPr lang="en-US" sz="2000" dirty="0"/>
              <a:t>Intestate heirs have standing to contest a trust even if they were never named as trust beneficiaries</a:t>
            </a:r>
          </a:p>
          <a:p>
            <a:pPr marL="0" marR="0" indent="0">
              <a:lnSpc>
                <a:spcPct val="107000"/>
              </a:lnSpc>
              <a:spcAft>
                <a:spcPts val="800"/>
              </a:spcAft>
              <a:buNone/>
            </a:pPr>
            <a:endParaRPr lang="en-US" sz="2000" kern="100" dirty="0">
              <a:effectLst/>
              <a:ea typeface="Calibri" panose="020F0502020204030204" pitchFamily="34" charset="0"/>
            </a:endParaRPr>
          </a:p>
        </p:txBody>
      </p:sp>
      <p:grpSp>
        <p:nvGrpSpPr>
          <p:cNvPr id="4" name="Group 2">
            <a:extLst>
              <a:ext uri="{FF2B5EF4-FFF2-40B4-BE49-F238E27FC236}">
                <a16:creationId xmlns:a16="http://schemas.microsoft.com/office/drawing/2014/main" id="{0C3242A8-D85C-6F67-00AC-97025C7092A4}"/>
              </a:ext>
            </a:extLst>
          </p:cNvPr>
          <p:cNvGrpSpPr/>
          <p:nvPr/>
        </p:nvGrpSpPr>
        <p:grpSpPr>
          <a:xfrm rot="5400000">
            <a:off x="5825585" y="-23987"/>
            <a:ext cx="540829" cy="12192001"/>
            <a:chOff x="0" y="0"/>
            <a:chExt cx="1792624" cy="2709333"/>
          </a:xfrm>
        </p:grpSpPr>
      </p:grpSp>
    </p:spTree>
    <p:extLst>
      <p:ext uri="{BB962C8B-B14F-4D97-AF65-F5344CB8AC3E}">
        <p14:creationId xmlns:p14="http://schemas.microsoft.com/office/powerpoint/2010/main" val="112273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normAutofit/>
          </a:bodyPr>
          <a:lstStyle/>
          <a:p>
            <a:r>
              <a:rPr kumimoji="0" lang="en-US" b="0" i="0" u="none" strike="noStrike" kern="1200" cap="all" spc="0" normalizeH="0" baseline="0" noProof="0" dirty="0">
                <a:ln>
                  <a:noFill/>
                </a:ln>
                <a:effectLst/>
                <a:uLnTx/>
                <a:uFillTx/>
                <a:latin typeface="Graphik LC Semibold" panose="020B0703030202060203" pitchFamily="34" charset="0"/>
                <a:cs typeface="+mj-cs"/>
              </a:rPr>
              <a:t>Significant legislation</a:t>
            </a:r>
            <a:endParaRPr lang="en-US"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a:xfrm>
            <a:off x="898688" y="1305613"/>
            <a:ext cx="10378912" cy="3957377"/>
          </a:xfrm>
        </p:spPr>
        <p:txBody>
          <a:bodyPr>
            <a:normAutofit fontScale="92500" lnSpcReduction="20000"/>
          </a:bodyPr>
          <a:lstStyle/>
          <a:p>
            <a:pPr marL="0" marR="0" indent="0">
              <a:lnSpc>
                <a:spcPct val="107000"/>
              </a:lnSpc>
              <a:spcAft>
                <a:spcPts val="800"/>
              </a:spcAft>
              <a:buNone/>
            </a:pPr>
            <a:r>
              <a:rPr lang="fr-FR" b="1" kern="100" dirty="0">
                <a:effectLst/>
                <a:ea typeface="Calibri" panose="020F0502020204030204" pitchFamily="34" charset="0"/>
              </a:rPr>
              <a:t>AB 2016 (2023-2024 Reg. </a:t>
            </a:r>
            <a:r>
              <a:rPr lang="fr-FR" b="1" kern="100" dirty="0" err="1">
                <a:effectLst/>
                <a:ea typeface="Calibri" panose="020F0502020204030204" pitchFamily="34" charset="0"/>
              </a:rPr>
              <a:t>Sess</a:t>
            </a:r>
            <a:r>
              <a:rPr lang="fr-FR" b="1" kern="100" dirty="0">
                <a:effectLst/>
                <a:ea typeface="Calibri" panose="020F0502020204030204" pitchFamily="34" charset="0"/>
              </a:rPr>
              <a:t>.) (</a:t>
            </a:r>
            <a:r>
              <a:rPr lang="fr-FR" b="1" kern="100" dirty="0" err="1">
                <a:effectLst/>
                <a:ea typeface="Calibri" panose="020F0502020204030204" pitchFamily="34" charset="0"/>
              </a:rPr>
              <a:t>Maienschein</a:t>
            </a:r>
            <a:r>
              <a:rPr lang="fr-FR" b="1" kern="100" dirty="0">
                <a:effectLst/>
                <a:ea typeface="Calibri" panose="020F0502020204030204" pitchFamily="34" charset="0"/>
              </a:rPr>
              <a:t>) Small </a:t>
            </a:r>
            <a:r>
              <a:rPr lang="fr-FR" b="1" kern="100" dirty="0" err="1">
                <a:effectLst/>
                <a:ea typeface="Calibri" panose="020F0502020204030204" pitchFamily="34" charset="0"/>
              </a:rPr>
              <a:t>Estate</a:t>
            </a:r>
            <a:r>
              <a:rPr lang="fr-FR" b="1" kern="100" dirty="0">
                <a:effectLst/>
                <a:ea typeface="Calibri" panose="020F0502020204030204" pitchFamily="34" charset="0"/>
              </a:rPr>
              <a:t> Disposition</a:t>
            </a:r>
            <a:endParaRPr lang="en-US" kern="100" dirty="0">
              <a:effectLst/>
              <a:ea typeface="Calibri" panose="020F0502020204030204" pitchFamily="34" charset="0"/>
            </a:endParaRPr>
          </a:p>
          <a:p>
            <a:pPr marL="0" marR="0" indent="0">
              <a:lnSpc>
                <a:spcPct val="107000"/>
              </a:lnSpc>
              <a:spcAft>
                <a:spcPts val="800"/>
              </a:spcAft>
              <a:buNone/>
            </a:pPr>
            <a:r>
              <a:rPr lang="en-US" sz="2400" kern="100" dirty="0">
                <a:ea typeface="Calibri" panose="020F0502020204030204" pitchFamily="34" charset="0"/>
              </a:rPr>
              <a:t>Amends </a:t>
            </a:r>
            <a:r>
              <a:rPr lang="en-US" sz="2400" kern="100" dirty="0">
                <a:effectLst/>
                <a:ea typeface="Calibri" panose="020F0502020204030204" pitchFamily="34" charset="0"/>
              </a:rPr>
              <a:t>sections 13100, 13101, 13150, 13151, 13152, and 13154 of the Probate Code, and repeals section 13158 of the Probate Code, relating to estates. It increase to $750,000 the threshold dollar amount for the small estate exception to probate</a:t>
            </a:r>
            <a:r>
              <a:rPr lang="en-US" sz="2400" dirty="0">
                <a:solidFill>
                  <a:srgbClr val="FF0000"/>
                </a:solidFill>
                <a:effectLst/>
                <a:ea typeface="Calibri" panose="020F0502020204030204" pitchFamily="34" charset="0"/>
              </a:rPr>
              <a:t> </a:t>
            </a:r>
            <a:r>
              <a:rPr lang="en-US" sz="2400" dirty="0">
                <a:effectLst/>
                <a:ea typeface="Calibri" panose="020F0502020204030204" pitchFamily="34" charset="0"/>
              </a:rPr>
              <a:t>for real property that was the decedent’s primary residence in this state</a:t>
            </a:r>
            <a:r>
              <a:rPr lang="en-US" sz="2400" kern="100" dirty="0">
                <a:effectLst/>
                <a:ea typeface="Calibri" panose="020F0502020204030204" pitchFamily="34" charset="0"/>
              </a:rPr>
              <a:t>.</a:t>
            </a:r>
          </a:p>
          <a:p>
            <a:pPr marL="0" marR="0" indent="0">
              <a:lnSpc>
                <a:spcPct val="107000"/>
              </a:lnSpc>
              <a:spcAft>
                <a:spcPts val="800"/>
              </a:spcAft>
              <a:buNone/>
            </a:pPr>
            <a:r>
              <a:rPr lang="en-US" sz="2400" kern="100" dirty="0">
                <a:effectLst/>
                <a:ea typeface="Calibri" panose="020F0502020204030204" pitchFamily="34" charset="0"/>
              </a:rPr>
              <a:t>Expedited procedure in lieu of full probate administration for decedent’s residence</a:t>
            </a:r>
          </a:p>
          <a:p>
            <a:pPr marL="0" marR="0" indent="0">
              <a:lnSpc>
                <a:spcPct val="107000"/>
              </a:lnSpc>
              <a:spcAft>
                <a:spcPts val="800"/>
              </a:spcAft>
              <a:buNone/>
            </a:pPr>
            <a:r>
              <a:rPr lang="en-US" sz="2400" kern="100" dirty="0">
                <a:effectLst/>
                <a:ea typeface="Calibri" panose="020F0502020204030204" pitchFamily="34" charset="0"/>
              </a:rPr>
              <a:t>Changes the petition procedures to apply only to real property that (1) was the decedent’s primary residence in California, and (2) has a gross value that does not exceed $750,000 (adjusted every 3 years)</a:t>
            </a:r>
          </a:p>
          <a:p>
            <a:pPr marL="0" marR="0" indent="0">
              <a:lnSpc>
                <a:spcPct val="107000"/>
              </a:lnSpc>
              <a:spcAft>
                <a:spcPts val="800"/>
              </a:spcAft>
              <a:buNone/>
            </a:pPr>
            <a:endParaRPr lang="en-US" sz="2400" kern="100" dirty="0">
              <a:effectLst/>
              <a:ea typeface="Calibri" panose="020F0502020204030204" pitchFamily="34" charset="0"/>
            </a:endParaRPr>
          </a:p>
        </p:txBody>
      </p:sp>
      <p:grpSp>
        <p:nvGrpSpPr>
          <p:cNvPr id="4" name="Group 2">
            <a:extLst>
              <a:ext uri="{FF2B5EF4-FFF2-40B4-BE49-F238E27FC236}">
                <a16:creationId xmlns:a16="http://schemas.microsoft.com/office/drawing/2014/main" id="{B52F38FD-5D32-602C-A0C8-C56555A6B3B5}"/>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328191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legislation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p:txBody>
          <a:bodyPr>
            <a:normAutofit/>
          </a:bodyPr>
          <a:lstStyle/>
          <a:p>
            <a:pPr marL="0" marR="0" indent="0">
              <a:lnSpc>
                <a:spcPct val="107000"/>
              </a:lnSpc>
              <a:spcAft>
                <a:spcPts val="800"/>
              </a:spcAft>
              <a:buNone/>
            </a:pPr>
            <a:r>
              <a:rPr lang="en-US" sz="2400" b="1" kern="100" dirty="0">
                <a:effectLst/>
                <a:ea typeface="Calibri" panose="020F0502020204030204" pitchFamily="34" charset="0"/>
              </a:rPr>
              <a:t>AB 3281 (2023-2024 Reg. Sess.) (Committee on Judiciary) Judiciary Omnibus Bill – Changes Affecting Notice to Attorney General </a:t>
            </a:r>
            <a:endParaRPr lang="en-US" sz="2400" kern="100" dirty="0">
              <a:effectLst/>
              <a:ea typeface="Calibri" panose="020F0502020204030204" pitchFamily="34" charset="0"/>
            </a:endParaRPr>
          </a:p>
          <a:p>
            <a:pPr marL="0" marR="0" indent="0">
              <a:lnSpc>
                <a:spcPct val="107000"/>
              </a:lnSpc>
              <a:spcAft>
                <a:spcPts val="800"/>
              </a:spcAft>
              <a:buNone/>
            </a:pPr>
            <a:r>
              <a:rPr lang="en-US" sz="2400" kern="100" dirty="0">
                <a:effectLst/>
                <a:ea typeface="Calibri" panose="020F0502020204030204" pitchFamily="34" charset="0"/>
              </a:rPr>
              <a:t>Amends section 1209 by providing that the </a:t>
            </a:r>
            <a:r>
              <a:rPr lang="en-US" sz="2400" i="1" kern="100" dirty="0">
                <a:effectLst/>
                <a:ea typeface="Calibri" panose="020F0502020204030204" pitchFamily="34" charset="0"/>
              </a:rPr>
              <a:t>Breslin</a:t>
            </a:r>
            <a:r>
              <a:rPr lang="en-US" sz="2400" kern="100" dirty="0">
                <a:effectLst/>
                <a:ea typeface="Calibri" panose="020F0502020204030204" pitchFamily="34" charset="0"/>
              </a:rPr>
              <a:t> Rule does not apply to the Attorney General in a case involving a charitable gift.  </a:t>
            </a:r>
          </a:p>
        </p:txBody>
      </p:sp>
      <p:grpSp>
        <p:nvGrpSpPr>
          <p:cNvPr id="4" name="Group 2">
            <a:extLst>
              <a:ext uri="{FF2B5EF4-FFF2-40B4-BE49-F238E27FC236}">
                <a16:creationId xmlns:a16="http://schemas.microsoft.com/office/drawing/2014/main" id="{BB45E505-8BCD-3DE6-9BA5-81ED3196BF40}"/>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121859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normAutofit/>
          </a:bodyPr>
          <a:lstStyle/>
          <a:p>
            <a:r>
              <a:rPr kumimoji="0" lang="en-US" b="0" i="0" u="none" strike="noStrike" kern="1200" cap="all" spc="0" normalizeH="0" baseline="0" noProof="0" dirty="0">
                <a:ln>
                  <a:noFill/>
                </a:ln>
                <a:effectLst/>
                <a:uLnTx/>
                <a:uFillTx/>
                <a:latin typeface="Graphik LC Semibold" panose="020B0703030202060203" pitchFamily="34" charset="0"/>
                <a:cs typeface="+mj-cs"/>
              </a:rPr>
              <a:t>Significant legislation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sz="2400"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p:txBody>
          <a:bodyPr>
            <a:normAutofit/>
          </a:bodyPr>
          <a:lstStyle/>
          <a:p>
            <a:pPr marL="0" marR="0" indent="0">
              <a:lnSpc>
                <a:spcPct val="107000"/>
              </a:lnSpc>
              <a:spcAft>
                <a:spcPts val="800"/>
              </a:spcAft>
              <a:buNone/>
            </a:pPr>
            <a:r>
              <a:rPr lang="en-US" sz="2400" b="1" kern="100" dirty="0">
                <a:effectLst/>
                <a:ea typeface="Calibri" panose="020F0502020204030204" pitchFamily="34" charset="0"/>
              </a:rPr>
              <a:t>SB 1127 (2023-2024 Reg. Sess.) (Niello) Trust Termination by Trustee </a:t>
            </a:r>
            <a:endParaRPr lang="en-US" sz="2400" kern="100" dirty="0">
              <a:effectLst/>
              <a:ea typeface="Calibri" panose="020F0502020204030204" pitchFamily="34" charset="0"/>
            </a:endParaRPr>
          </a:p>
          <a:p>
            <a:pPr marL="0" marR="0" indent="0">
              <a:lnSpc>
                <a:spcPct val="107000"/>
              </a:lnSpc>
              <a:spcAft>
                <a:spcPts val="800"/>
              </a:spcAft>
              <a:buNone/>
            </a:pPr>
            <a:r>
              <a:rPr lang="en-US" sz="2400" kern="100" dirty="0">
                <a:effectLst/>
                <a:ea typeface="Calibri" panose="020F0502020204030204" pitchFamily="34" charset="0"/>
              </a:rPr>
              <a:t>This bill amends section 15408 of the Probate Code relating to the unilateral termination of small trusts. It increases the value of a trust that a trustee may terminate without court approval from $50,000 to $100,000, bringing California more in line with that of the majority of other states.</a:t>
            </a:r>
          </a:p>
          <a:p>
            <a:pPr marL="0" marR="0" indent="0">
              <a:lnSpc>
                <a:spcPct val="107000"/>
              </a:lnSpc>
              <a:spcAft>
                <a:spcPts val="800"/>
              </a:spcAft>
              <a:buNone/>
            </a:pPr>
            <a:r>
              <a:rPr lang="en-US" sz="2400" dirty="0"/>
              <a:t>This was a TEXCOM bill</a:t>
            </a:r>
          </a:p>
          <a:p>
            <a:pPr marL="0" marR="0" indent="0">
              <a:lnSpc>
                <a:spcPct val="107000"/>
              </a:lnSpc>
              <a:spcAft>
                <a:spcPts val="800"/>
              </a:spcAft>
              <a:buNone/>
            </a:pPr>
            <a:r>
              <a:rPr lang="en-US" sz="2400" kern="100" dirty="0">
                <a:effectLst/>
                <a:ea typeface="Calibri" panose="020F0502020204030204" pitchFamily="34" charset="0"/>
              </a:rPr>
              <a:t>  </a:t>
            </a:r>
          </a:p>
        </p:txBody>
      </p:sp>
      <p:grpSp>
        <p:nvGrpSpPr>
          <p:cNvPr id="4" name="Group 2">
            <a:extLst>
              <a:ext uri="{FF2B5EF4-FFF2-40B4-BE49-F238E27FC236}">
                <a16:creationId xmlns:a16="http://schemas.microsoft.com/office/drawing/2014/main" id="{6AAC3EF6-40EA-8E89-6EE6-75DAB8E12041}"/>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2303446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legislation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sz="2400"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p:txBody>
          <a:bodyPr>
            <a:normAutofit/>
          </a:bodyPr>
          <a:lstStyle/>
          <a:p>
            <a:pPr marL="0" marR="0" indent="0">
              <a:lnSpc>
                <a:spcPct val="107000"/>
              </a:lnSpc>
              <a:spcAft>
                <a:spcPts val="800"/>
              </a:spcAft>
              <a:buNone/>
            </a:pPr>
            <a:r>
              <a:rPr lang="en-US" sz="2400" b="1" kern="100" dirty="0">
                <a:effectLst/>
                <a:ea typeface="Calibri" panose="020F0502020204030204" pitchFamily="34" charset="0"/>
              </a:rPr>
              <a:t>AB 2505 (2023-2024 Reg. Sess.) (Gabriel) Attorneys: Pro Bono Legal Services</a:t>
            </a:r>
            <a:endParaRPr lang="en-US" sz="2400" kern="100" dirty="0">
              <a:effectLst/>
              <a:ea typeface="Calibri" panose="020F0502020204030204" pitchFamily="34" charset="0"/>
            </a:endParaRPr>
          </a:p>
          <a:p>
            <a:pPr marL="0" marR="0" indent="0">
              <a:lnSpc>
                <a:spcPct val="107000"/>
              </a:lnSpc>
              <a:spcAft>
                <a:spcPts val="800"/>
              </a:spcAft>
              <a:buNone/>
            </a:pPr>
            <a:r>
              <a:rPr lang="en-US" sz="2400" kern="100" dirty="0">
                <a:effectLst/>
                <a:ea typeface="Calibri" panose="020F0502020204030204" pitchFamily="34" charset="0"/>
              </a:rPr>
              <a:t>AB 2505 adds sections 6073.1 and 6073.2 to the Business and Professions Code and requires attorneys with active licenses to submit an annual report detailing how many pro bono hours they completed in the past calendar year via their profile on the State Bar’s website.  The information is kept confidential, but the State Bar may use it to create and publish aggregated reports.  </a:t>
            </a:r>
          </a:p>
        </p:txBody>
      </p:sp>
      <p:grpSp>
        <p:nvGrpSpPr>
          <p:cNvPr id="4" name="Group 2">
            <a:extLst>
              <a:ext uri="{FF2B5EF4-FFF2-40B4-BE49-F238E27FC236}">
                <a16:creationId xmlns:a16="http://schemas.microsoft.com/office/drawing/2014/main" id="{16548790-80A7-B3EC-D5E2-41FA6BA37975}"/>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329399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5E19-4920-F066-302B-8F66A1C91AE0}"/>
              </a:ext>
            </a:extLst>
          </p:cNvPr>
          <p:cNvSpPr>
            <a:spLocks noGrp="1"/>
          </p:cNvSpPr>
          <p:nvPr>
            <p:ph type="title"/>
          </p:nvPr>
        </p:nvSpPr>
        <p:spPr/>
        <p:txBody>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legislation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dirty="0"/>
          </a:p>
        </p:txBody>
      </p:sp>
      <p:sp>
        <p:nvSpPr>
          <p:cNvPr id="3" name="Content Placeholder 2">
            <a:extLst>
              <a:ext uri="{FF2B5EF4-FFF2-40B4-BE49-F238E27FC236}">
                <a16:creationId xmlns:a16="http://schemas.microsoft.com/office/drawing/2014/main" id="{C8A03273-EAEE-47C0-B297-0DB4C8289440}"/>
              </a:ext>
            </a:extLst>
          </p:cNvPr>
          <p:cNvSpPr>
            <a:spLocks noGrp="1"/>
          </p:cNvSpPr>
          <p:nvPr>
            <p:ph idx="1"/>
          </p:nvPr>
        </p:nvSpPr>
        <p:spPr>
          <a:xfrm>
            <a:off x="914400" y="2103120"/>
            <a:ext cx="10131552" cy="3519785"/>
          </a:xfrm>
        </p:spPr>
        <p:txBody>
          <a:bodyPr>
            <a:noAutofit/>
          </a:bodyPr>
          <a:lstStyle/>
          <a:p>
            <a:r>
              <a:rPr lang="en-US" sz="2400" dirty="0"/>
              <a:t>Revised Uniform Fiduciary Access to Digital Assets Act</a:t>
            </a:r>
          </a:p>
          <a:p>
            <a:r>
              <a:rPr lang="en-US" sz="2400" dirty="0"/>
              <a:t>Expands RUFADAA to apply to a fiduciary acting as a conservator appointed by the court to manage the estate of a living individual, or an agent acting as an attorney-in-fact who is granted authority under a principal’s power of attorney, whether durable or nondurable</a:t>
            </a:r>
          </a:p>
          <a:p>
            <a:r>
              <a:rPr lang="en-US" sz="2400" dirty="0"/>
              <a:t>Provides guidance on documentation agent or conservator must provide to custodian to gain authority over the electronic communications sent or received by a principal or conservatee</a:t>
            </a:r>
          </a:p>
          <a:p>
            <a:r>
              <a:rPr lang="en-US" sz="2400" dirty="0"/>
              <a:t>This was a </a:t>
            </a:r>
            <a:r>
              <a:rPr lang="en-US" sz="2400" dirty="0" err="1"/>
              <a:t>TEXCOM</a:t>
            </a:r>
            <a:r>
              <a:rPr lang="en-US" sz="2400" dirty="0"/>
              <a:t> bill</a:t>
            </a:r>
          </a:p>
        </p:txBody>
      </p:sp>
      <p:sp>
        <p:nvSpPr>
          <p:cNvPr id="5" name="TextBox 4">
            <a:extLst>
              <a:ext uri="{FF2B5EF4-FFF2-40B4-BE49-F238E27FC236}">
                <a16:creationId xmlns:a16="http://schemas.microsoft.com/office/drawing/2014/main" id="{909A461A-7637-6455-D4BE-EDDFC4D80531}"/>
              </a:ext>
            </a:extLst>
          </p:cNvPr>
          <p:cNvSpPr txBox="1"/>
          <p:nvPr/>
        </p:nvSpPr>
        <p:spPr>
          <a:xfrm>
            <a:off x="1124712" y="1417320"/>
            <a:ext cx="5166360" cy="523220"/>
          </a:xfrm>
          <a:prstGeom prst="rect">
            <a:avLst/>
          </a:prstGeom>
          <a:noFill/>
        </p:spPr>
        <p:txBody>
          <a:bodyPr wrap="square">
            <a:spAutoFit/>
          </a:bodyPr>
          <a:lstStyle/>
          <a:p>
            <a:r>
              <a:rPr lang="en-US" sz="2800" b="1" dirty="0">
                <a:solidFill>
                  <a:schemeClr val="tx1"/>
                </a:solidFill>
              </a:rPr>
              <a:t>SB 1458 (Allen): RUFADAA</a:t>
            </a:r>
            <a:endParaRPr lang="en-US" sz="2800" b="1" dirty="0"/>
          </a:p>
        </p:txBody>
      </p:sp>
      <p:grpSp>
        <p:nvGrpSpPr>
          <p:cNvPr id="4" name="Group 2">
            <a:extLst>
              <a:ext uri="{FF2B5EF4-FFF2-40B4-BE49-F238E27FC236}">
                <a16:creationId xmlns:a16="http://schemas.microsoft.com/office/drawing/2014/main" id="{4CC1BAED-3B19-4435-A8E9-0BD28EA0D67E}"/>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157465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18DA0C54-BB98-D11D-1BD3-5A66B919FA11}"/>
              </a:ext>
            </a:extLst>
          </p:cNvPr>
          <p:cNvGrpSpPr/>
          <p:nvPr/>
        </p:nvGrpSpPr>
        <p:grpSpPr>
          <a:xfrm rot="5400000">
            <a:off x="3855146" y="-2479020"/>
            <a:ext cx="4481707" cy="12192001"/>
            <a:chOff x="0" y="0"/>
            <a:chExt cx="1792624" cy="2709333"/>
          </a:xfrm>
        </p:grpSpPr>
      </p:grpSp>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lstStyle/>
          <a:p>
            <a:r>
              <a:rPr lang="en-US" dirty="0">
                <a:latin typeface="Graphik LC Semibold" panose="020B0703030202060203" pitchFamily="34" charset="0"/>
              </a:rPr>
              <a:t>WHAT WE WILL COVER TODAY</a:t>
            </a: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p:txBody>
          <a:bodyPr>
            <a:normAutofit/>
          </a:bodyPr>
          <a:lstStyle/>
          <a:p>
            <a:pPr marL="0" indent="0">
              <a:buNone/>
            </a:pPr>
            <a:r>
              <a:rPr lang="en-US" sz="2400" dirty="0"/>
              <a:t>California Supreme Court and Court of Appeal published decisions affecting our practices</a:t>
            </a:r>
          </a:p>
          <a:p>
            <a:pPr marL="0" indent="0">
              <a:buNone/>
            </a:pPr>
            <a:endParaRPr lang="en-US" sz="2400" dirty="0"/>
          </a:p>
          <a:p>
            <a:pPr marL="0" indent="0">
              <a:buNone/>
            </a:pPr>
            <a:r>
              <a:rPr lang="en-US" sz="2400" dirty="0"/>
              <a:t>Significant 2024 California legislation affecting our practices</a:t>
            </a:r>
          </a:p>
          <a:p>
            <a:pPr marL="0" indent="0">
              <a:buNone/>
            </a:pPr>
            <a:endParaRPr lang="en-US" sz="2400" dirty="0"/>
          </a:p>
          <a:p>
            <a:pPr marL="0" indent="0">
              <a:buNone/>
            </a:pPr>
            <a:r>
              <a:rPr lang="en-US" sz="2400" dirty="0"/>
              <a:t>Questions and Answers (time permitting)</a:t>
            </a:r>
          </a:p>
        </p:txBody>
      </p:sp>
    </p:spTree>
    <p:extLst>
      <p:ext uri="{BB962C8B-B14F-4D97-AF65-F5344CB8AC3E}">
        <p14:creationId xmlns:p14="http://schemas.microsoft.com/office/powerpoint/2010/main" val="286369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a:xfrm>
            <a:off x="633046" y="235670"/>
            <a:ext cx="10660266" cy="1069943"/>
          </a:xfrm>
        </p:spPr>
        <p:txBody>
          <a:bodyPr>
            <a:noAutofit/>
          </a:bodyPr>
          <a:lstStyle/>
          <a:p>
            <a:r>
              <a:rPr lang="en-US" dirty="0">
                <a:latin typeface="Graphik LC Semibold" panose="020B0703030202060203" pitchFamily="34" charset="0"/>
              </a:rPr>
              <a:t>QUESTION &amp; ANSWER (TIME PERMITTING)</a:t>
            </a: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a:xfrm>
            <a:off x="5208151" y="1308304"/>
            <a:ext cx="4613097" cy="1875232"/>
          </a:xfrm>
        </p:spPr>
        <p:txBody>
          <a:bodyPr>
            <a:noAutofit/>
          </a:bodyPr>
          <a:lstStyle/>
          <a:p>
            <a:pPr marL="0" indent="0">
              <a:lnSpc>
                <a:spcPct val="100000"/>
              </a:lnSpc>
              <a:spcBef>
                <a:spcPts val="0"/>
              </a:spcBef>
              <a:buNone/>
            </a:pPr>
            <a:r>
              <a:rPr lang="en-US" sz="1400" dirty="0"/>
              <a:t>Follow-up Questions for Matt Owens</a:t>
            </a:r>
          </a:p>
          <a:p>
            <a:pPr marL="0" indent="0">
              <a:lnSpc>
                <a:spcPct val="100000"/>
              </a:lnSpc>
              <a:spcBef>
                <a:spcPts val="0"/>
              </a:spcBef>
              <a:buNone/>
            </a:pPr>
            <a:r>
              <a:rPr lang="en-US" sz="1400" dirty="0"/>
              <a:t>Sheppard Mullin</a:t>
            </a:r>
          </a:p>
          <a:p>
            <a:pPr marL="0" indent="0">
              <a:lnSpc>
                <a:spcPct val="100000"/>
              </a:lnSpc>
              <a:spcBef>
                <a:spcPts val="0"/>
              </a:spcBef>
              <a:buNone/>
            </a:pPr>
            <a:r>
              <a:rPr lang="es-ES" sz="1400" dirty="0"/>
              <a:t>12275 El Camino Real, Suite 100</a:t>
            </a:r>
          </a:p>
          <a:p>
            <a:pPr marL="0" indent="0">
              <a:lnSpc>
                <a:spcPct val="100000"/>
              </a:lnSpc>
              <a:spcBef>
                <a:spcPts val="0"/>
              </a:spcBef>
              <a:buNone/>
            </a:pPr>
            <a:r>
              <a:rPr lang="es-ES" sz="1400" dirty="0"/>
              <a:t>San Diego, CA  92130-4092</a:t>
            </a:r>
          </a:p>
          <a:p>
            <a:pPr marL="0" indent="0">
              <a:lnSpc>
                <a:spcPct val="100000"/>
              </a:lnSpc>
              <a:spcBef>
                <a:spcPts val="0"/>
              </a:spcBef>
              <a:buNone/>
            </a:pPr>
            <a:r>
              <a:rPr lang="es-ES" sz="1400" dirty="0" err="1"/>
              <a:t>Phone</a:t>
            </a:r>
            <a:r>
              <a:rPr lang="es-ES" sz="1400" dirty="0"/>
              <a:t>: (</a:t>
            </a:r>
            <a:r>
              <a:rPr lang="en-US" sz="1400" dirty="0"/>
              <a:t>858) 876-3558</a:t>
            </a:r>
          </a:p>
          <a:p>
            <a:pPr marL="0" indent="0">
              <a:lnSpc>
                <a:spcPct val="100000"/>
              </a:lnSpc>
              <a:spcBef>
                <a:spcPts val="0"/>
              </a:spcBef>
              <a:buFont typeface="Arial" panose="020B0604020202020204" pitchFamily="34" charset="0"/>
              <a:buNone/>
            </a:pPr>
            <a:r>
              <a:rPr lang="en-US" sz="1400" dirty="0"/>
              <a:t>Email: </a:t>
            </a:r>
            <a:r>
              <a:rPr lang="en-US" sz="1400" dirty="0">
                <a:hlinkClick r:id="rId2">
                  <a:extLst>
                    <a:ext uri="{A12FA001-AC4F-418D-AE19-62706E023703}">
                      <ahyp:hlinkClr xmlns:ahyp="http://schemas.microsoft.com/office/drawing/2018/hyperlinkcolor" val="tx"/>
                    </a:ext>
                  </a:extLst>
                </a:hlinkClick>
              </a:rPr>
              <a:t>MOwens@sheppardmullin.com</a:t>
            </a:r>
            <a:endParaRPr lang="en-US" sz="1400" dirty="0"/>
          </a:p>
          <a:p>
            <a:pPr marL="0" indent="0">
              <a:lnSpc>
                <a:spcPct val="100000"/>
              </a:lnSpc>
              <a:spcBef>
                <a:spcPts val="0"/>
              </a:spcBef>
              <a:buFont typeface="Arial" panose="020B0604020202020204" pitchFamily="34" charset="0"/>
              <a:buNone/>
            </a:pPr>
            <a:r>
              <a:rPr lang="en-US" sz="1400" dirty="0">
                <a:hlinkClick r:id="rId3">
                  <a:extLst>
                    <a:ext uri="{A12FA001-AC4F-418D-AE19-62706E023703}">
                      <ahyp:hlinkClr xmlns:ahyp="http://schemas.microsoft.com/office/drawing/2018/hyperlinkcolor" val="tx"/>
                    </a:ext>
                  </a:extLst>
                </a:hlinkClick>
              </a:rPr>
              <a:t>http://www.sheppardmullin.com/</a:t>
            </a:r>
            <a:endParaRPr lang="en-US" sz="1400" dirty="0"/>
          </a:p>
          <a:p>
            <a:pPr marL="0" marR="0" indent="0">
              <a:lnSpc>
                <a:spcPct val="100000"/>
              </a:lnSpc>
              <a:spcBef>
                <a:spcPts val="0"/>
              </a:spcBef>
              <a:buNone/>
            </a:pPr>
            <a:endParaRPr lang="en-US" sz="1400" u="sng" dirty="0">
              <a:effectLst/>
              <a:ea typeface="Times New Roman" panose="02020603050405020304" pitchFamily="18" charset="0"/>
            </a:endParaRPr>
          </a:p>
          <a:p>
            <a:pPr marL="0" marR="0" indent="0">
              <a:lnSpc>
                <a:spcPct val="100000"/>
              </a:lnSpc>
              <a:spcBef>
                <a:spcPts val="0"/>
              </a:spcBef>
              <a:buNone/>
            </a:pPr>
            <a:endParaRPr lang="en-US" sz="1400" u="sng" dirty="0">
              <a:ea typeface="Aptos" panose="020B0004020202020204" pitchFamily="34" charset="0"/>
            </a:endParaRPr>
          </a:p>
          <a:p>
            <a:pPr marL="0" marR="0" indent="0">
              <a:lnSpc>
                <a:spcPct val="100000"/>
              </a:lnSpc>
              <a:spcBef>
                <a:spcPts val="0"/>
              </a:spcBef>
              <a:buNone/>
            </a:pPr>
            <a:endParaRPr lang="en-US" sz="1400" dirty="0">
              <a:effectLst/>
              <a:ea typeface="Aptos" panose="020B0004020202020204" pitchFamily="34" charset="0"/>
            </a:endParaRPr>
          </a:p>
        </p:txBody>
      </p:sp>
      <p:sp>
        <p:nvSpPr>
          <p:cNvPr id="5" name="Content Placeholder 2">
            <a:extLst>
              <a:ext uri="{FF2B5EF4-FFF2-40B4-BE49-F238E27FC236}">
                <a16:creationId xmlns:a16="http://schemas.microsoft.com/office/drawing/2014/main" id="{CC852D41-C0EA-BB79-9E58-37F706A54949}"/>
              </a:ext>
            </a:extLst>
          </p:cNvPr>
          <p:cNvSpPr txBox="1">
            <a:spLocks/>
          </p:cNvSpPr>
          <p:nvPr/>
        </p:nvSpPr>
        <p:spPr>
          <a:xfrm>
            <a:off x="697522" y="1317448"/>
            <a:ext cx="4739452" cy="21576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dirty="0"/>
              <a:t>Follow-up Questions for Ciarán O’Sullivan </a:t>
            </a:r>
          </a:p>
          <a:p>
            <a:pPr marL="0" marR="0" indent="0">
              <a:lnSpc>
                <a:spcPct val="100000"/>
              </a:lnSpc>
              <a:spcBef>
                <a:spcPts val="0"/>
              </a:spcBef>
              <a:buNone/>
            </a:pPr>
            <a:r>
              <a:rPr lang="en-US" sz="1400" dirty="0">
                <a:effectLst/>
                <a:ea typeface="Times New Roman" panose="02020603050405020304" pitchFamily="18" charset="0"/>
              </a:rPr>
              <a:t>The Law Office of Ciarán O'Sullivan</a:t>
            </a:r>
            <a:br>
              <a:rPr lang="en-US" sz="1400" dirty="0">
                <a:effectLst/>
                <a:ea typeface="Times New Roman" panose="02020603050405020304" pitchFamily="18" charset="0"/>
              </a:rPr>
            </a:br>
            <a:r>
              <a:rPr lang="en-US" sz="1400" dirty="0">
                <a:effectLst/>
                <a:ea typeface="Times New Roman" panose="02020603050405020304" pitchFamily="18" charset="0"/>
              </a:rPr>
              <a:t>50 California Street, 34th Floor</a:t>
            </a:r>
          </a:p>
          <a:p>
            <a:pPr marL="0" marR="0" indent="0">
              <a:lnSpc>
                <a:spcPct val="100000"/>
              </a:lnSpc>
              <a:spcBef>
                <a:spcPts val="0"/>
              </a:spcBef>
              <a:buNone/>
            </a:pPr>
            <a:r>
              <a:rPr lang="en-US" sz="1400" dirty="0">
                <a:ea typeface="Times New Roman" panose="02020603050405020304" pitchFamily="18" charset="0"/>
              </a:rPr>
              <a:t>San Franc</a:t>
            </a:r>
            <a:r>
              <a:rPr lang="en-US" sz="1400" dirty="0">
                <a:effectLst/>
                <a:ea typeface="Times New Roman" panose="02020603050405020304" pitchFamily="18" charset="0"/>
              </a:rPr>
              <a:t>isco, CA  94111</a:t>
            </a:r>
          </a:p>
          <a:p>
            <a:pPr marL="0" marR="0" indent="0">
              <a:lnSpc>
                <a:spcPct val="100000"/>
              </a:lnSpc>
              <a:spcBef>
                <a:spcPts val="0"/>
              </a:spcBef>
              <a:buNone/>
            </a:pPr>
            <a:r>
              <a:rPr lang="en-US" sz="1400" dirty="0">
                <a:effectLst/>
                <a:ea typeface="Times New Roman" panose="02020603050405020304" pitchFamily="18" charset="0"/>
              </a:rPr>
              <a:t>Phone: (415) 391-3711</a:t>
            </a:r>
          </a:p>
          <a:p>
            <a:pPr marL="0" marR="0" indent="0">
              <a:lnSpc>
                <a:spcPct val="100000"/>
              </a:lnSpc>
              <a:spcBef>
                <a:spcPts val="0"/>
              </a:spcBef>
              <a:buNone/>
            </a:pPr>
            <a:r>
              <a:rPr lang="en-US" sz="1400" dirty="0">
                <a:ea typeface="Times New Roman" panose="02020603050405020304" pitchFamily="18" charset="0"/>
              </a:rPr>
              <a:t>Em</a:t>
            </a:r>
            <a:r>
              <a:rPr lang="en-US" sz="1400" dirty="0">
                <a:effectLst/>
                <a:ea typeface="Times New Roman" panose="02020603050405020304" pitchFamily="18" charset="0"/>
              </a:rPr>
              <a:t>ail: </a:t>
            </a:r>
            <a:r>
              <a:rPr lang="en-US" sz="1400" u="sng"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ciaran@cosullivanlaw.com</a:t>
            </a:r>
            <a:endParaRPr lang="en-US" sz="1400" dirty="0">
              <a:effectLst/>
              <a:ea typeface="Aptos" panose="020B0004020202020204" pitchFamily="34" charset="0"/>
            </a:endParaRPr>
          </a:p>
          <a:p>
            <a:pPr marL="0" marR="0" indent="0">
              <a:lnSpc>
                <a:spcPct val="100000"/>
              </a:lnSpc>
              <a:spcBef>
                <a:spcPts val="0"/>
              </a:spcBef>
              <a:buNone/>
            </a:pPr>
            <a:r>
              <a:rPr lang="en-US" sz="1400" u="sng" dirty="0">
                <a:effectLst/>
                <a:ea typeface="Times New Roman" panose="02020603050405020304" pitchFamily="18" charset="0"/>
                <a:hlinkClick r:id="rId5">
                  <a:extLst>
                    <a:ext uri="{A12FA001-AC4F-418D-AE19-62706E023703}">
                      <ahyp:hlinkClr xmlns:ahyp="http://schemas.microsoft.com/office/drawing/2018/hyperlinkcolor" val="tx"/>
                    </a:ext>
                  </a:extLst>
                </a:hlinkClick>
              </a:rPr>
              <a:t>www.cosullivanlaw.com</a:t>
            </a:r>
            <a:r>
              <a:rPr lang="en-US" sz="1400" u="sng" dirty="0">
                <a:effectLst/>
                <a:ea typeface="Times New Roman" panose="02020603050405020304" pitchFamily="18" charset="0"/>
              </a:rPr>
              <a:t> </a:t>
            </a:r>
          </a:p>
          <a:p>
            <a:pPr marL="0" indent="0">
              <a:lnSpc>
                <a:spcPct val="100000"/>
              </a:lnSpc>
              <a:spcBef>
                <a:spcPts val="0"/>
              </a:spcBef>
              <a:buFont typeface="Arial" panose="020B0604020202020204" pitchFamily="34" charset="0"/>
              <a:buNone/>
            </a:pPr>
            <a:endParaRPr lang="en-US" sz="1400" dirty="0"/>
          </a:p>
          <a:p>
            <a:pPr marL="0" indent="0">
              <a:lnSpc>
                <a:spcPct val="100000"/>
              </a:lnSpc>
              <a:spcBef>
                <a:spcPts val="0"/>
              </a:spcBef>
              <a:buFont typeface="Arial" panose="020B0604020202020204" pitchFamily="34" charset="0"/>
              <a:buNone/>
            </a:pPr>
            <a:endParaRPr lang="en-US" sz="1400" dirty="0"/>
          </a:p>
          <a:p>
            <a:pPr marL="0" indent="0">
              <a:lnSpc>
                <a:spcPct val="100000"/>
              </a:lnSpc>
              <a:spcBef>
                <a:spcPts val="0"/>
              </a:spcBef>
              <a:buFont typeface="Arial" panose="020B0604020202020204" pitchFamily="34" charset="0"/>
              <a:buNone/>
            </a:pPr>
            <a:r>
              <a:rPr lang="en-US" sz="1400" dirty="0"/>
              <a:t> </a:t>
            </a:r>
          </a:p>
        </p:txBody>
      </p:sp>
      <p:grpSp>
        <p:nvGrpSpPr>
          <p:cNvPr id="4" name="Group 2">
            <a:extLst>
              <a:ext uri="{FF2B5EF4-FFF2-40B4-BE49-F238E27FC236}">
                <a16:creationId xmlns:a16="http://schemas.microsoft.com/office/drawing/2014/main" id="{40B47006-C1EE-63BB-BDFD-E3E7EF6F8308}"/>
              </a:ext>
            </a:extLst>
          </p:cNvPr>
          <p:cNvGrpSpPr/>
          <p:nvPr/>
        </p:nvGrpSpPr>
        <p:grpSpPr>
          <a:xfrm rot="5400000">
            <a:off x="5825584" y="-372779"/>
            <a:ext cx="540829" cy="12192001"/>
            <a:chOff x="0" y="0"/>
            <a:chExt cx="1792624" cy="2709333"/>
          </a:xfrm>
        </p:grpSpPr>
      </p:grpSp>
      <p:sp>
        <p:nvSpPr>
          <p:cNvPr id="8" name="Content Placeholder 2">
            <a:extLst>
              <a:ext uri="{FF2B5EF4-FFF2-40B4-BE49-F238E27FC236}">
                <a16:creationId xmlns:a16="http://schemas.microsoft.com/office/drawing/2014/main" id="{27AE29CC-3384-FCAA-FCAA-10CAE9BF244C}"/>
              </a:ext>
            </a:extLst>
          </p:cNvPr>
          <p:cNvSpPr txBox="1">
            <a:spLocks/>
          </p:cNvSpPr>
          <p:nvPr/>
        </p:nvSpPr>
        <p:spPr>
          <a:xfrm>
            <a:off x="697522" y="3282305"/>
            <a:ext cx="4739452" cy="2003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1400" dirty="0"/>
          </a:p>
        </p:txBody>
      </p:sp>
    </p:spTree>
    <p:extLst>
      <p:ext uri="{BB962C8B-B14F-4D97-AF65-F5344CB8AC3E}">
        <p14:creationId xmlns:p14="http://schemas.microsoft.com/office/powerpoint/2010/main" val="345079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023FA1-A588-2BB7-F4C2-82941913D8CC}"/>
              </a:ext>
            </a:extLst>
          </p:cNvPr>
          <p:cNvSpPr>
            <a:spLocks noGrp="1"/>
          </p:cNvSpPr>
          <p:nvPr>
            <p:ph type="body" sz="quarter" idx="10"/>
          </p:nvPr>
        </p:nvSpPr>
        <p:spPr/>
        <p:txBody>
          <a:bodyPr>
            <a:noAutofit/>
          </a:bodyPr>
          <a:lstStyle/>
          <a:p>
            <a:pPr algn="ctr"/>
            <a:r>
              <a:rPr lang="en-US" sz="4800" b="1" dirty="0"/>
              <a:t>THANK YOU!</a:t>
            </a:r>
          </a:p>
        </p:txBody>
      </p:sp>
    </p:spTree>
    <p:extLst>
      <p:ext uri="{BB962C8B-B14F-4D97-AF65-F5344CB8AC3E}">
        <p14:creationId xmlns:p14="http://schemas.microsoft.com/office/powerpoint/2010/main" val="3014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B907D91F-B932-CC71-F35A-D94C0C667AEA}"/>
              </a:ext>
            </a:extLst>
          </p:cNvPr>
          <p:cNvGrpSpPr/>
          <p:nvPr/>
        </p:nvGrpSpPr>
        <p:grpSpPr>
          <a:xfrm>
            <a:off x="7559644" y="1148741"/>
            <a:ext cx="2632178" cy="5709259"/>
            <a:chOff x="0" y="0"/>
            <a:chExt cx="1792624" cy="2709333"/>
          </a:xfrm>
        </p:grpSpPr>
        <p:sp>
          <p:nvSpPr>
            <p:cNvPr id="14" name="Freeform 3">
              <a:extLst>
                <a:ext uri="{FF2B5EF4-FFF2-40B4-BE49-F238E27FC236}">
                  <a16:creationId xmlns:a16="http://schemas.microsoft.com/office/drawing/2014/main" id="{B1C4DF38-D9F0-D403-7BE1-F9D55A02B025}"/>
                </a:ext>
              </a:extLst>
            </p:cNvPr>
            <p:cNvSpPr/>
            <p:nvPr/>
          </p:nvSpPr>
          <p:spPr>
            <a:xfrm>
              <a:off x="0" y="0"/>
              <a:ext cx="1792624" cy="2709333"/>
            </a:xfrm>
            <a:custGeom>
              <a:avLst/>
              <a:gdLst/>
              <a:ahLst/>
              <a:cxnLst/>
              <a:rect l="l" t="t" r="r" b="b"/>
              <a:pathLst>
                <a:path w="1792624" h="2709333">
                  <a:moveTo>
                    <a:pt x="0" y="0"/>
                  </a:moveTo>
                  <a:lnTo>
                    <a:pt x="1792624" y="0"/>
                  </a:lnTo>
                  <a:lnTo>
                    <a:pt x="1792624" y="2709333"/>
                  </a:lnTo>
                  <a:lnTo>
                    <a:pt x="0" y="2709333"/>
                  </a:lnTo>
                  <a:close/>
                </a:path>
              </a:pathLst>
            </a:custGeom>
            <a:solidFill>
              <a:srgbClr val="F2F1F1">
                <a:alpha val="80000"/>
              </a:srgbClr>
            </a:solidFill>
          </p:spPr>
          <p:txBody>
            <a:bodyPr/>
            <a:lstStyle/>
            <a:p>
              <a:endParaRPr lang="en-US"/>
            </a:p>
          </p:txBody>
        </p:sp>
        <p:sp>
          <p:nvSpPr>
            <p:cNvPr id="15" name="TextBox 4">
              <a:extLst>
                <a:ext uri="{FF2B5EF4-FFF2-40B4-BE49-F238E27FC236}">
                  <a16:creationId xmlns:a16="http://schemas.microsoft.com/office/drawing/2014/main" id="{53C2FCF2-96CA-4B4D-0187-8F6AC6504157}"/>
                </a:ext>
              </a:extLst>
            </p:cNvPr>
            <p:cNvSpPr txBox="1"/>
            <p:nvPr/>
          </p:nvSpPr>
          <p:spPr>
            <a:xfrm>
              <a:off x="0" y="-47625"/>
              <a:ext cx="1792624" cy="2756958"/>
            </a:xfrm>
            <a:prstGeom prst="rect">
              <a:avLst/>
            </a:prstGeom>
          </p:spPr>
          <p:txBody>
            <a:bodyPr lIns="50800" tIns="50800" rIns="50800" bIns="50800" rtlCol="0" anchor="ctr"/>
            <a:lstStyle/>
            <a:p>
              <a:pPr algn="ctr">
                <a:lnSpc>
                  <a:spcPts val="3359"/>
                </a:lnSpc>
              </a:pPr>
              <a:endParaRPr dirty="0"/>
            </a:p>
          </p:txBody>
        </p:sp>
      </p:grpSp>
      <p:sp>
        <p:nvSpPr>
          <p:cNvPr id="12" name="TextBox 4">
            <a:extLst>
              <a:ext uri="{FF2B5EF4-FFF2-40B4-BE49-F238E27FC236}">
                <a16:creationId xmlns:a16="http://schemas.microsoft.com/office/drawing/2014/main" id="{D88BBE32-2827-CE91-8BE1-471CA5B77812}"/>
              </a:ext>
            </a:extLst>
          </p:cNvPr>
          <p:cNvSpPr txBox="1"/>
          <p:nvPr/>
        </p:nvSpPr>
        <p:spPr>
          <a:xfrm>
            <a:off x="5876047" y="-197255"/>
            <a:ext cx="2898764" cy="5013699"/>
          </a:xfrm>
          <a:prstGeom prst="rect">
            <a:avLst/>
          </a:prstGeom>
        </p:spPr>
        <p:txBody>
          <a:bodyPr lIns="50800" tIns="50800" rIns="50800" bIns="50800" rtlCol="0" anchor="ctr"/>
          <a:lstStyle/>
          <a:p>
            <a:pPr algn="ctr">
              <a:lnSpc>
                <a:spcPts val="3359"/>
              </a:lnSpc>
            </a:pPr>
            <a:endParaRPr dirty="0"/>
          </a:p>
        </p:txBody>
      </p:sp>
      <p:sp>
        <p:nvSpPr>
          <p:cNvPr id="11" name="Text Placeholder 3">
            <a:extLst>
              <a:ext uri="{FF2B5EF4-FFF2-40B4-BE49-F238E27FC236}">
                <a16:creationId xmlns:a16="http://schemas.microsoft.com/office/drawing/2014/main" id="{EF2A4378-9473-7377-CA99-5BAC815D410E}"/>
              </a:ext>
            </a:extLst>
          </p:cNvPr>
          <p:cNvSpPr txBox="1">
            <a:spLocks/>
          </p:cNvSpPr>
          <p:nvPr/>
        </p:nvSpPr>
        <p:spPr>
          <a:xfrm>
            <a:off x="848580" y="1345223"/>
            <a:ext cx="6150097" cy="4293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None/>
            </a:pPr>
            <a:r>
              <a:rPr lang="en-US" sz="2000" dirty="0"/>
              <a:t>Ciarán has litigated mostly Trusts and Estates cases for more than 27 years, and exclusively since he opened his own practice in 2010.  A former chair of BASF’s Trusts and Estates litigation, Ciarán has served on the executive committee of the California Lawyers Association’s (CLA) Trusts and Estates section (TEXCOM) since 2017.  He is now also the Trusts and Estates section’s representative on the CLA board.  </a:t>
            </a:r>
          </a:p>
          <a:p>
            <a:pPr marL="0" indent="0">
              <a:lnSpc>
                <a:spcPct val="108000"/>
              </a:lnSpc>
              <a:buNone/>
            </a:pPr>
            <a:r>
              <a:rPr lang="en-US" sz="2000" dirty="0"/>
              <a:t>Ciarán frequently writes and presents, to audiences up and down the state, on topics related to Trusts and Estates litigation law and procedure.</a:t>
            </a:r>
          </a:p>
          <a:p>
            <a:endParaRPr lang="en-US" sz="2000" dirty="0">
              <a:latin typeface="Graphik LC Regular" panose="020B0503030202060203" pitchFamily="34" charset="0"/>
            </a:endParaRPr>
          </a:p>
        </p:txBody>
      </p:sp>
      <p:pic>
        <p:nvPicPr>
          <p:cNvPr id="5" name="Content Placeholder 4">
            <a:extLst>
              <a:ext uri="{FF2B5EF4-FFF2-40B4-BE49-F238E27FC236}">
                <a16:creationId xmlns:a16="http://schemas.microsoft.com/office/drawing/2014/main" id="{07C391EA-0107-6918-328F-E6D35952F3CE}"/>
              </a:ext>
            </a:extLst>
          </p:cNvPr>
          <p:cNvPicPr>
            <a:picLocks noGrp="1" noChangeAspect="1"/>
          </p:cNvPicPr>
          <p:nvPr>
            <p:ph idx="1"/>
          </p:nvPr>
        </p:nvPicPr>
        <p:blipFill>
          <a:blip r:embed="rId2"/>
          <a:stretch>
            <a:fillRect/>
          </a:stretch>
        </p:blipFill>
        <p:spPr>
          <a:xfrm>
            <a:off x="7921480" y="1506097"/>
            <a:ext cx="3222320" cy="3697332"/>
          </a:xfrm>
          <a:prstGeom prst="rect">
            <a:avLst/>
          </a:prstGeom>
        </p:spPr>
      </p:pic>
      <p:sp>
        <p:nvSpPr>
          <p:cNvPr id="9" name="Title 1">
            <a:extLst>
              <a:ext uri="{FF2B5EF4-FFF2-40B4-BE49-F238E27FC236}">
                <a16:creationId xmlns:a16="http://schemas.microsoft.com/office/drawing/2014/main" id="{2E54CF28-81BE-DDCE-3418-1A47D61AAEA2}"/>
              </a:ext>
            </a:extLst>
          </p:cNvPr>
          <p:cNvSpPr>
            <a:spLocks noGrp="1"/>
          </p:cNvSpPr>
          <p:nvPr>
            <p:ph type="title"/>
          </p:nvPr>
        </p:nvSpPr>
        <p:spPr>
          <a:xfrm>
            <a:off x="694593" y="483579"/>
            <a:ext cx="10622450" cy="665162"/>
          </a:xfrm>
        </p:spPr>
        <p:txBody>
          <a:bodyPr>
            <a:normAutofit/>
          </a:bodyPr>
          <a:lstStyle/>
          <a:p>
            <a:r>
              <a:rPr kumimoji="0" lang="en-US" b="0" i="0" u="none" strike="noStrike" kern="1200" cap="all" spc="0" normalizeH="0" baseline="0" noProof="0" dirty="0">
                <a:ln>
                  <a:noFill/>
                </a:ln>
                <a:effectLst/>
                <a:uLnTx/>
                <a:uFillTx/>
                <a:latin typeface="Graphik LC Semibold" panose="020B0703030202060203" pitchFamily="34" charset="0"/>
                <a:cs typeface="+mj-cs"/>
              </a:rPr>
              <a:t>Ciarán O’Sullivan </a:t>
            </a:r>
            <a:endParaRPr lang="en-US" dirty="0">
              <a:latin typeface="Graphik LC Semibold" panose="020B0703030202060203" pitchFamily="34" charset="0"/>
            </a:endParaRPr>
          </a:p>
        </p:txBody>
      </p:sp>
    </p:spTree>
    <p:extLst>
      <p:ext uri="{BB962C8B-B14F-4D97-AF65-F5344CB8AC3E}">
        <p14:creationId xmlns:p14="http://schemas.microsoft.com/office/powerpoint/2010/main" val="217942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27CFB30D-91C1-E503-2859-A178BE6173A2}"/>
              </a:ext>
            </a:extLst>
          </p:cNvPr>
          <p:cNvGrpSpPr/>
          <p:nvPr/>
        </p:nvGrpSpPr>
        <p:grpSpPr>
          <a:xfrm>
            <a:off x="7300543" y="1148741"/>
            <a:ext cx="2632178" cy="5709259"/>
            <a:chOff x="0" y="0"/>
            <a:chExt cx="1792624" cy="2709333"/>
          </a:xfrm>
        </p:grpSpPr>
        <p:sp>
          <p:nvSpPr>
            <p:cNvPr id="14" name="Freeform 3">
              <a:extLst>
                <a:ext uri="{FF2B5EF4-FFF2-40B4-BE49-F238E27FC236}">
                  <a16:creationId xmlns:a16="http://schemas.microsoft.com/office/drawing/2014/main" id="{AD0EEF21-8653-2567-F6A4-F4C8F76466EF}"/>
                </a:ext>
              </a:extLst>
            </p:cNvPr>
            <p:cNvSpPr/>
            <p:nvPr/>
          </p:nvSpPr>
          <p:spPr>
            <a:xfrm>
              <a:off x="0" y="0"/>
              <a:ext cx="1792624" cy="2709333"/>
            </a:xfrm>
            <a:custGeom>
              <a:avLst/>
              <a:gdLst/>
              <a:ahLst/>
              <a:cxnLst/>
              <a:rect l="l" t="t" r="r" b="b"/>
              <a:pathLst>
                <a:path w="1792624" h="2709333">
                  <a:moveTo>
                    <a:pt x="0" y="0"/>
                  </a:moveTo>
                  <a:lnTo>
                    <a:pt x="1792624" y="0"/>
                  </a:lnTo>
                  <a:lnTo>
                    <a:pt x="1792624" y="2709333"/>
                  </a:lnTo>
                  <a:lnTo>
                    <a:pt x="0" y="2709333"/>
                  </a:lnTo>
                  <a:close/>
                </a:path>
              </a:pathLst>
            </a:custGeom>
            <a:solidFill>
              <a:srgbClr val="F2F1F1">
                <a:alpha val="80000"/>
              </a:srgbClr>
            </a:solidFill>
          </p:spPr>
          <p:txBody>
            <a:bodyPr/>
            <a:lstStyle/>
            <a:p>
              <a:endParaRPr lang="en-US"/>
            </a:p>
          </p:txBody>
        </p:sp>
        <p:sp>
          <p:nvSpPr>
            <p:cNvPr id="15" name="TextBox 4">
              <a:extLst>
                <a:ext uri="{FF2B5EF4-FFF2-40B4-BE49-F238E27FC236}">
                  <a16:creationId xmlns:a16="http://schemas.microsoft.com/office/drawing/2014/main" id="{D56CB0FC-5796-DA0D-1E56-BD83DB34F45D}"/>
                </a:ext>
              </a:extLst>
            </p:cNvPr>
            <p:cNvSpPr txBox="1"/>
            <p:nvPr/>
          </p:nvSpPr>
          <p:spPr>
            <a:xfrm>
              <a:off x="0" y="-47625"/>
              <a:ext cx="1792624" cy="2756958"/>
            </a:xfrm>
            <a:prstGeom prst="rect">
              <a:avLst/>
            </a:prstGeom>
          </p:spPr>
          <p:txBody>
            <a:bodyPr lIns="50800" tIns="50800" rIns="50800" bIns="50800" rtlCol="0" anchor="ctr"/>
            <a:lstStyle/>
            <a:p>
              <a:pPr algn="ctr">
                <a:lnSpc>
                  <a:spcPts val="3359"/>
                </a:lnSpc>
              </a:pPr>
              <a:endParaRPr dirty="0"/>
            </a:p>
          </p:txBody>
        </p:sp>
      </p:grpSp>
      <p:sp>
        <p:nvSpPr>
          <p:cNvPr id="6" name="TextBox 4">
            <a:extLst>
              <a:ext uri="{FF2B5EF4-FFF2-40B4-BE49-F238E27FC236}">
                <a16:creationId xmlns:a16="http://schemas.microsoft.com/office/drawing/2014/main" id="{93718CE5-163F-5409-EADB-E17BC87029EB}"/>
              </a:ext>
            </a:extLst>
          </p:cNvPr>
          <p:cNvSpPr txBox="1"/>
          <p:nvPr/>
        </p:nvSpPr>
        <p:spPr>
          <a:xfrm>
            <a:off x="6766646" y="1048383"/>
            <a:ext cx="2632178" cy="5809617"/>
          </a:xfrm>
          <a:prstGeom prst="rect">
            <a:avLst/>
          </a:prstGeom>
        </p:spPr>
        <p:txBody>
          <a:bodyPr lIns="50800" tIns="50800" rIns="50800" bIns="50800" rtlCol="0" anchor="ctr"/>
          <a:lstStyle/>
          <a:p>
            <a:pPr algn="ctr">
              <a:lnSpc>
                <a:spcPts val="3359"/>
              </a:lnSpc>
            </a:pPr>
            <a:endParaRPr dirty="0"/>
          </a:p>
        </p:txBody>
      </p:sp>
      <p:sp>
        <p:nvSpPr>
          <p:cNvPr id="7" name="Title 1">
            <a:extLst>
              <a:ext uri="{FF2B5EF4-FFF2-40B4-BE49-F238E27FC236}">
                <a16:creationId xmlns:a16="http://schemas.microsoft.com/office/drawing/2014/main" id="{FDAA9AAF-98ED-A298-BA8B-D8C66CB78B79}"/>
              </a:ext>
            </a:extLst>
          </p:cNvPr>
          <p:cNvSpPr txBox="1">
            <a:spLocks/>
          </p:cNvSpPr>
          <p:nvPr/>
        </p:nvSpPr>
        <p:spPr>
          <a:xfrm>
            <a:off x="692009" y="559073"/>
            <a:ext cx="10512424" cy="64237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dirty="0">
                <a:latin typeface="Graphik LC Semibold" panose="020B0703030202060203" pitchFamily="34" charset="0"/>
              </a:rPr>
              <a:t>MATT OWENS</a:t>
            </a:r>
          </a:p>
        </p:txBody>
      </p:sp>
      <p:sp>
        <p:nvSpPr>
          <p:cNvPr id="8" name="Text Placeholder 3">
            <a:extLst>
              <a:ext uri="{FF2B5EF4-FFF2-40B4-BE49-F238E27FC236}">
                <a16:creationId xmlns:a16="http://schemas.microsoft.com/office/drawing/2014/main" id="{2D953B7F-3452-5E4A-5589-B325F133D45D}"/>
              </a:ext>
            </a:extLst>
          </p:cNvPr>
          <p:cNvSpPr txBox="1">
            <a:spLocks/>
          </p:cNvSpPr>
          <p:nvPr/>
        </p:nvSpPr>
        <p:spPr>
          <a:xfrm>
            <a:off x="765898" y="1380839"/>
            <a:ext cx="5911994" cy="4572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u="none" strike="noStrike" dirty="0">
                <a:effectLst/>
              </a:rPr>
              <a:t>Matt </a:t>
            </a:r>
            <a:r>
              <a:rPr lang="en-US" sz="2000" dirty="0"/>
              <a:t>is certified as a Specialist in Estate Planning, Trust and Probate Law by the State Bar of California’s Board of Legal Specialization. He </a:t>
            </a:r>
            <a:r>
              <a:rPr lang="en-US" sz="2000" b="0" i="0" u="none" strike="noStrike" dirty="0">
                <a:effectLst/>
              </a:rPr>
              <a:t>handles trust, estate, and inheritance disputes. His clients include high net worth individuals and families, corporate trustees, and private professional fiduciaries. </a:t>
            </a:r>
          </a:p>
          <a:p>
            <a:pPr marL="0" indent="0">
              <a:buNone/>
            </a:pPr>
            <a:r>
              <a:rPr lang="en-US" sz="2000" dirty="0"/>
              <a:t>Matt serves on the Executive Committee of the Trusts and Estates Section of the California Lawyers Association (</a:t>
            </a:r>
            <a:r>
              <a:rPr lang="en-US" sz="2000" dirty="0" err="1"/>
              <a:t>TEXCOM</a:t>
            </a:r>
            <a:r>
              <a:rPr lang="en-US" sz="2000" dirty="0"/>
              <a:t>). Matt is a Fellow of the American College of Trust and Estate Counsel (</a:t>
            </a:r>
            <a:r>
              <a:rPr lang="en-US" sz="2000" dirty="0" err="1"/>
              <a:t>ACTEC</a:t>
            </a:r>
            <a:r>
              <a:rPr lang="en-US" sz="2000" dirty="0"/>
              <a:t>). </a:t>
            </a:r>
          </a:p>
        </p:txBody>
      </p:sp>
      <p:pic>
        <p:nvPicPr>
          <p:cNvPr id="2" name="Picture 1">
            <a:extLst>
              <a:ext uri="{FF2B5EF4-FFF2-40B4-BE49-F238E27FC236}">
                <a16:creationId xmlns:a16="http://schemas.microsoft.com/office/drawing/2014/main" id="{DF19E7DC-258F-6AAC-62AB-7F51E29BAD0A}"/>
              </a:ext>
            </a:extLst>
          </p:cNvPr>
          <p:cNvPicPr>
            <a:picLocks noChangeAspect="1"/>
          </p:cNvPicPr>
          <p:nvPr/>
        </p:nvPicPr>
        <p:blipFill>
          <a:blip r:embed="rId2" cstate="print">
            <a:extLst>
              <a:ext uri="{28A0092B-C50C-407E-A947-70E740481C1C}">
                <a14:useLocalDpi xmlns:a14="http://schemas.microsoft.com/office/drawing/2010/main" val="0"/>
              </a:ext>
            </a:extLst>
          </a:blip>
          <a:srcRect l="1564" r="1564"/>
          <a:stretch/>
        </p:blipFill>
        <p:spPr>
          <a:xfrm>
            <a:off x="6855167" y="1300629"/>
            <a:ext cx="3522929" cy="3522929"/>
          </a:xfrm>
          <a:prstGeom prst="ellipse">
            <a:avLst/>
          </a:prstGeom>
        </p:spPr>
      </p:pic>
    </p:spTree>
    <p:extLst>
      <p:ext uri="{BB962C8B-B14F-4D97-AF65-F5344CB8AC3E}">
        <p14:creationId xmlns:p14="http://schemas.microsoft.com/office/powerpoint/2010/main" val="341131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C67DC35D-F83E-2B0C-D9AC-58757FC35109}"/>
              </a:ext>
            </a:extLst>
          </p:cNvPr>
          <p:cNvSpPr txBox="1"/>
          <p:nvPr/>
        </p:nvSpPr>
        <p:spPr>
          <a:xfrm>
            <a:off x="9559822" y="957848"/>
            <a:ext cx="2632178" cy="5809617"/>
          </a:xfrm>
          <a:prstGeom prst="rect">
            <a:avLst/>
          </a:prstGeom>
        </p:spPr>
        <p:txBody>
          <a:bodyPr lIns="50800" tIns="50800" rIns="50800" bIns="50800" rtlCol="0" anchor="ctr"/>
          <a:lstStyle/>
          <a:p>
            <a:pPr algn="ctr">
              <a:lnSpc>
                <a:spcPts val="3359"/>
              </a:lnSpc>
            </a:pPr>
            <a:endParaRPr dirty="0"/>
          </a:p>
        </p:txBody>
      </p:sp>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normAutofit/>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cases </a:t>
            </a:r>
            <a:endParaRPr lang="en-US"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a:xfrm>
            <a:off x="561315" y="1455254"/>
            <a:ext cx="11181030" cy="4267968"/>
          </a:xfrm>
        </p:spPr>
        <p:txBody>
          <a:bodyPr>
            <a:noAutofit/>
          </a:bodyPr>
          <a:lstStyle/>
          <a:p>
            <a:pPr marL="0" marR="0" indent="0">
              <a:lnSpc>
                <a:spcPct val="108000"/>
              </a:lnSpc>
              <a:spcAft>
                <a:spcPts val="800"/>
              </a:spcAft>
              <a:buNone/>
            </a:pPr>
            <a:r>
              <a:rPr lang="en-US" b="1" i="1" kern="100" dirty="0">
                <a:effectLst/>
                <a:ea typeface="Calibri" panose="020F0502020204030204" pitchFamily="34" charset="0"/>
              </a:rPr>
              <a:t>Herren v. George S. </a:t>
            </a:r>
            <a:r>
              <a:rPr lang="en-US" kern="100" dirty="0">
                <a:effectLst/>
                <a:ea typeface="Calibri" panose="020F0502020204030204" pitchFamily="34" charset="0"/>
              </a:rPr>
              <a:t>(1st Dist. 2025) 2025 </a:t>
            </a:r>
            <a:r>
              <a:rPr lang="en-US" kern="100" dirty="0" err="1">
                <a:effectLst/>
                <a:ea typeface="Calibri" panose="020F0502020204030204" pitchFamily="34" charset="0"/>
              </a:rPr>
              <a:t>Cal.App</a:t>
            </a:r>
            <a:r>
              <a:rPr lang="en-US" kern="100" dirty="0">
                <a:effectLst/>
                <a:ea typeface="Calibri" panose="020F0502020204030204" pitchFamily="34" charset="0"/>
              </a:rPr>
              <a:t>. LEXIS 125</a:t>
            </a:r>
          </a:p>
          <a:p>
            <a:pPr marR="0">
              <a:lnSpc>
                <a:spcPct val="70000"/>
              </a:lnSpc>
              <a:spcAft>
                <a:spcPts val="800"/>
              </a:spcAft>
            </a:pPr>
            <a:r>
              <a:rPr lang="en-US" sz="2200" dirty="0">
                <a:solidFill>
                  <a:srgbClr val="3C4043"/>
                </a:solidFill>
              </a:rPr>
              <a:t>Attorney met with potential client who had been declared incapacitated by two doctors (atty had trustee notification referencing letters, but not letters themselves)</a:t>
            </a:r>
          </a:p>
          <a:p>
            <a:pPr marR="0">
              <a:lnSpc>
                <a:spcPct val="70000"/>
              </a:lnSpc>
              <a:spcAft>
                <a:spcPts val="800"/>
              </a:spcAft>
            </a:pPr>
            <a:r>
              <a:rPr lang="en-US" sz="2200" dirty="0">
                <a:solidFill>
                  <a:srgbClr val="3C4043"/>
                </a:solidFill>
              </a:rPr>
              <a:t>Potential client signed engagement agreement committing to pay $100K retainer</a:t>
            </a:r>
          </a:p>
          <a:p>
            <a:pPr marR="0">
              <a:lnSpc>
                <a:spcPct val="70000"/>
              </a:lnSpc>
              <a:spcAft>
                <a:spcPts val="800"/>
              </a:spcAft>
            </a:pPr>
            <a:r>
              <a:rPr lang="en-US" sz="2200" dirty="0">
                <a:solidFill>
                  <a:srgbClr val="3C4043"/>
                </a:solidFill>
              </a:rPr>
              <a:t>Atty sent demand letter to trustee of potential client’s trust requesting payment</a:t>
            </a:r>
          </a:p>
          <a:p>
            <a:pPr marR="0">
              <a:lnSpc>
                <a:spcPct val="70000"/>
              </a:lnSpc>
              <a:spcAft>
                <a:spcPts val="800"/>
              </a:spcAft>
            </a:pPr>
            <a:r>
              <a:rPr lang="en-US" sz="2200" dirty="0">
                <a:solidFill>
                  <a:srgbClr val="3C4043"/>
                </a:solidFill>
              </a:rPr>
              <a:t>Trustee sought and obtained elder abuse restraining order (</a:t>
            </a:r>
            <a:r>
              <a:rPr lang="en-US" sz="2200" dirty="0" err="1">
                <a:solidFill>
                  <a:srgbClr val="3C4043"/>
                </a:solidFill>
              </a:rPr>
              <a:t>EARO</a:t>
            </a:r>
            <a:r>
              <a:rPr lang="en-US" sz="2200" dirty="0">
                <a:solidFill>
                  <a:srgbClr val="3C4043"/>
                </a:solidFill>
              </a:rPr>
              <a:t>) against attorney</a:t>
            </a:r>
          </a:p>
          <a:p>
            <a:pPr marR="0">
              <a:lnSpc>
                <a:spcPct val="70000"/>
              </a:lnSpc>
              <a:spcAft>
                <a:spcPts val="800"/>
              </a:spcAft>
            </a:pPr>
            <a:r>
              <a:rPr lang="en-US" sz="2200" dirty="0">
                <a:solidFill>
                  <a:srgbClr val="3C4043"/>
                </a:solidFill>
              </a:rPr>
              <a:t>Holding on appeal? </a:t>
            </a:r>
            <a:r>
              <a:rPr lang="en-US" sz="2200" b="1" u="sng" dirty="0">
                <a:solidFill>
                  <a:srgbClr val="3C4043"/>
                </a:solidFill>
              </a:rPr>
              <a:t>AFFIRMED</a:t>
            </a:r>
          </a:p>
          <a:p>
            <a:pPr marR="0">
              <a:lnSpc>
                <a:spcPct val="70000"/>
              </a:lnSpc>
              <a:spcAft>
                <a:spcPts val="800"/>
              </a:spcAft>
            </a:pPr>
            <a:r>
              <a:rPr lang="en-US" sz="2200" dirty="0">
                <a:solidFill>
                  <a:srgbClr val="3C4043"/>
                </a:solidFill>
              </a:rPr>
              <a:t>Attorney secured a property right in elder’s property via the engagement agreement through exertion of undue influence amounting to financial elder abuse</a:t>
            </a:r>
          </a:p>
          <a:p>
            <a:pPr marL="0" marR="0" indent="0">
              <a:lnSpc>
                <a:spcPct val="108000"/>
              </a:lnSpc>
              <a:spcAft>
                <a:spcPts val="800"/>
              </a:spcAft>
              <a:buNone/>
            </a:pPr>
            <a:endParaRPr lang="en-US" u="sng" dirty="0">
              <a:solidFill>
                <a:srgbClr val="3C4043"/>
              </a:solidFill>
              <a:effectLst/>
              <a:latin typeface="Lato" panose="020F0502020204030203" pitchFamily="34" charset="0"/>
            </a:endParaRPr>
          </a:p>
        </p:txBody>
      </p:sp>
      <p:grpSp>
        <p:nvGrpSpPr>
          <p:cNvPr id="13" name="Group 2">
            <a:extLst>
              <a:ext uri="{FF2B5EF4-FFF2-40B4-BE49-F238E27FC236}">
                <a16:creationId xmlns:a16="http://schemas.microsoft.com/office/drawing/2014/main" id="{2FBCF709-7E8E-C8ED-63DB-5343C2E7C7F9}"/>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378532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normAutofit/>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cases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a:xfrm>
            <a:off x="320040" y="1152144"/>
            <a:ext cx="11521440" cy="4525625"/>
          </a:xfrm>
        </p:spPr>
        <p:txBody>
          <a:bodyPr>
            <a:noAutofit/>
          </a:bodyPr>
          <a:lstStyle/>
          <a:p>
            <a:pPr marL="0" marR="0" indent="0">
              <a:lnSpc>
                <a:spcPct val="107000"/>
              </a:lnSpc>
              <a:spcAft>
                <a:spcPts val="800"/>
              </a:spcAft>
              <a:buNone/>
            </a:pPr>
            <a:r>
              <a:rPr lang="en-US" b="1" i="1" kern="0" dirty="0">
                <a:effectLst/>
                <a:ea typeface="Times New Roman" panose="02020603050405020304" pitchFamily="18" charset="0"/>
              </a:rPr>
              <a:t>Packard v. Packard </a:t>
            </a:r>
            <a:r>
              <a:rPr lang="en-US" kern="0" dirty="0">
                <a:effectLst/>
                <a:ea typeface="Times New Roman" panose="02020603050405020304" pitchFamily="18" charset="0"/>
              </a:rPr>
              <a:t>(4th Dist. 2025) 108 Cal.App.5th 1284</a:t>
            </a:r>
            <a:endParaRPr lang="en-US" kern="100" dirty="0">
              <a:effectLst/>
              <a:ea typeface="Calibri" panose="020F0502020204030204" pitchFamily="34" charset="0"/>
            </a:endParaRPr>
          </a:p>
          <a:p>
            <a:r>
              <a:rPr lang="en-US" sz="2400" dirty="0"/>
              <a:t>House to one son, with equalizing payment to other; rest of trust shared equally</a:t>
            </a:r>
          </a:p>
          <a:p>
            <a:r>
              <a:rPr lang="en-US" sz="2400" dirty="0"/>
              <a:t>Settlor handwrote amendment re equalizing payment: “one-half of” value of house</a:t>
            </a:r>
          </a:p>
          <a:p>
            <a:r>
              <a:rPr lang="en-US" sz="2400" dirty="0"/>
              <a:t>Petition to Reform or Construe Trust Amendment filed more than 120 days after 16061.7 Notice</a:t>
            </a:r>
          </a:p>
          <a:p>
            <a:r>
              <a:rPr lang="en-US" sz="2400" dirty="0"/>
              <a:t>Dispute over whether this was a contest, to trigger 120-day statute of limitations</a:t>
            </a:r>
          </a:p>
          <a:p>
            <a:r>
              <a:rPr lang="en-US" sz="2400" dirty="0"/>
              <a:t>Trial court said Yes.  Court of Appeal said No.</a:t>
            </a:r>
          </a:p>
          <a:p>
            <a:r>
              <a:rPr lang="en-US" sz="2400" dirty="0"/>
              <a:t>Court of Appeal said not trying to invalidate trust or amendment, but claiming that Dad meant something else.  That’s reformation or construction, and does not violate no-contest clause, which must be strictly construed.</a:t>
            </a:r>
          </a:p>
          <a:p>
            <a:endParaRPr lang="en-US" sz="2400" dirty="0"/>
          </a:p>
          <a:p>
            <a:endParaRPr lang="en-US" sz="2400" dirty="0"/>
          </a:p>
        </p:txBody>
      </p:sp>
      <p:grpSp>
        <p:nvGrpSpPr>
          <p:cNvPr id="5" name="Group 2">
            <a:extLst>
              <a:ext uri="{FF2B5EF4-FFF2-40B4-BE49-F238E27FC236}">
                <a16:creationId xmlns:a16="http://schemas.microsoft.com/office/drawing/2014/main" id="{680D40DB-3C8C-B930-152B-B71BDC3D31D4}"/>
              </a:ext>
            </a:extLst>
          </p:cNvPr>
          <p:cNvGrpSpPr/>
          <p:nvPr/>
        </p:nvGrpSpPr>
        <p:grpSpPr>
          <a:xfrm rot="5400000">
            <a:off x="5825584" y="-372779"/>
            <a:ext cx="540829" cy="12192001"/>
            <a:chOff x="0" y="0"/>
            <a:chExt cx="1792624" cy="2709333"/>
          </a:xfrm>
        </p:grpSpPr>
      </p:grpSp>
    </p:spTree>
    <p:extLst>
      <p:ext uri="{BB962C8B-B14F-4D97-AF65-F5344CB8AC3E}">
        <p14:creationId xmlns:p14="http://schemas.microsoft.com/office/powerpoint/2010/main" val="401077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88BE-A87C-A5B2-F871-05A36FCEEB3C}"/>
              </a:ext>
            </a:extLst>
          </p:cNvPr>
          <p:cNvSpPr>
            <a:spLocks noGrp="1"/>
          </p:cNvSpPr>
          <p:nvPr>
            <p:ph type="title"/>
          </p:nvPr>
        </p:nvSpPr>
        <p:spPr/>
        <p:txBody>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cases </a:t>
            </a:r>
            <a:endParaRPr lang="en-US" dirty="0"/>
          </a:p>
        </p:txBody>
      </p:sp>
      <p:sp>
        <p:nvSpPr>
          <p:cNvPr id="3" name="Content Placeholder 2">
            <a:extLst>
              <a:ext uri="{FF2B5EF4-FFF2-40B4-BE49-F238E27FC236}">
                <a16:creationId xmlns:a16="http://schemas.microsoft.com/office/drawing/2014/main" id="{A2795B15-0BE1-939D-7066-DAC3C8AF06BE}"/>
              </a:ext>
            </a:extLst>
          </p:cNvPr>
          <p:cNvSpPr>
            <a:spLocks noGrp="1"/>
          </p:cNvSpPr>
          <p:nvPr>
            <p:ph idx="1"/>
          </p:nvPr>
        </p:nvSpPr>
        <p:spPr>
          <a:xfrm>
            <a:off x="914400" y="1530036"/>
            <a:ext cx="10529180" cy="4897924"/>
          </a:xfrm>
        </p:spPr>
        <p:txBody>
          <a:bodyPr>
            <a:normAutofit fontScale="32500" lnSpcReduction="20000"/>
          </a:bodyPr>
          <a:lstStyle/>
          <a:p>
            <a:pPr marL="0" indent="0">
              <a:buNone/>
            </a:pPr>
            <a:r>
              <a:rPr lang="en-US" sz="8600" b="1" i="1" kern="100" dirty="0"/>
              <a:t>Grossman v. Wakeman </a:t>
            </a:r>
            <a:r>
              <a:rPr lang="en-US" sz="8600" kern="100" dirty="0"/>
              <a:t>(2nd Dist. 2024) 104 Cal.App.5th 1012</a:t>
            </a:r>
          </a:p>
          <a:p>
            <a:endParaRPr lang="en-US" dirty="0"/>
          </a:p>
          <a:p>
            <a:r>
              <a:rPr lang="en-US" sz="6800" dirty="0">
                <a:solidFill>
                  <a:srgbClr val="3C4043"/>
                </a:solidFill>
              </a:rPr>
              <a:t>In 2011, Richard met with attorney, John, regarding changes to his estate plan  </a:t>
            </a:r>
          </a:p>
          <a:p>
            <a:r>
              <a:rPr lang="en-US" sz="6800" dirty="0">
                <a:solidFill>
                  <a:srgbClr val="3C4043"/>
                </a:solidFill>
              </a:rPr>
              <a:t>Wanted to leave his entire estate to his fourth wife, Elizabeth, and nothing to his son and grandchildren “because Elizabeth will make sure they’re taken care of”  </a:t>
            </a:r>
          </a:p>
          <a:p>
            <a:r>
              <a:rPr lang="en-US" sz="6800" dirty="0">
                <a:solidFill>
                  <a:srgbClr val="3C4043"/>
                </a:solidFill>
              </a:rPr>
              <a:t>Richard signed trust restatement, prepared by John, leaving estate to Elizabeth </a:t>
            </a:r>
          </a:p>
          <a:p>
            <a:r>
              <a:rPr lang="en-US" sz="6800" dirty="0">
                <a:solidFill>
                  <a:srgbClr val="3C4043"/>
                </a:solidFill>
              </a:rPr>
              <a:t>After death, Richard’s son and grandchildren sued John for legal malpractice</a:t>
            </a:r>
          </a:p>
          <a:p>
            <a:r>
              <a:rPr lang="en-US" sz="6800" dirty="0">
                <a:solidFill>
                  <a:srgbClr val="3C4043"/>
                </a:solidFill>
              </a:rPr>
              <a:t>Jury found that Richard’s son and grandchildren were the intended beneficiaries of Richard’s estate plan and awarded damages totaling $9.5 million</a:t>
            </a:r>
          </a:p>
          <a:p>
            <a:r>
              <a:rPr lang="en-US" sz="6800" dirty="0">
                <a:solidFill>
                  <a:srgbClr val="3C4043"/>
                </a:solidFill>
              </a:rPr>
              <a:t>Holding on appeal? </a:t>
            </a:r>
            <a:r>
              <a:rPr lang="en-US" sz="6800" b="1" u="sng" dirty="0">
                <a:solidFill>
                  <a:srgbClr val="3C4043"/>
                </a:solidFill>
              </a:rPr>
              <a:t>REVERSED</a:t>
            </a:r>
          </a:p>
          <a:p>
            <a:r>
              <a:rPr lang="en-US" sz="6800" dirty="0">
                <a:solidFill>
                  <a:srgbClr val="3C4043"/>
                </a:solidFill>
              </a:rPr>
              <a:t>EP attorney did not owe duty of care to client’s heirs because client’s intent to benefit heirs in the estate plan was not clear, certain, and undisputed</a:t>
            </a:r>
          </a:p>
        </p:txBody>
      </p:sp>
    </p:spTree>
    <p:extLst>
      <p:ext uri="{BB962C8B-B14F-4D97-AF65-F5344CB8AC3E}">
        <p14:creationId xmlns:p14="http://schemas.microsoft.com/office/powerpoint/2010/main" val="210141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DF0-9AC5-E781-F0FB-49319F93913A}"/>
              </a:ext>
            </a:extLst>
          </p:cNvPr>
          <p:cNvSpPr>
            <a:spLocks noGrp="1"/>
          </p:cNvSpPr>
          <p:nvPr>
            <p:ph type="title"/>
          </p:nvPr>
        </p:nvSpPr>
        <p:spPr/>
        <p:txBody>
          <a:bodyPr>
            <a:normAutofit/>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cases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C9AA1CDE-0967-70A3-826E-8DB5F6088C1C}"/>
              </a:ext>
            </a:extLst>
          </p:cNvPr>
          <p:cNvSpPr>
            <a:spLocks noGrp="1"/>
          </p:cNvSpPr>
          <p:nvPr>
            <p:ph idx="1"/>
          </p:nvPr>
        </p:nvSpPr>
        <p:spPr>
          <a:xfrm>
            <a:off x="914400" y="1206431"/>
            <a:ext cx="10378912" cy="3957377"/>
          </a:xfrm>
        </p:spPr>
        <p:txBody>
          <a:bodyPr>
            <a:noAutofit/>
          </a:bodyPr>
          <a:lstStyle/>
          <a:p>
            <a:pPr marL="0" marR="0" indent="0">
              <a:lnSpc>
                <a:spcPct val="100000"/>
              </a:lnSpc>
              <a:spcBef>
                <a:spcPts val="0"/>
              </a:spcBef>
              <a:spcAft>
                <a:spcPts val="1800"/>
              </a:spcAft>
              <a:buNone/>
            </a:pPr>
            <a:r>
              <a:rPr lang="en-US" b="1" i="1" kern="0" dirty="0">
                <a:effectLst/>
                <a:ea typeface="Times New Roman" panose="02020603050405020304" pitchFamily="18" charset="0"/>
              </a:rPr>
              <a:t>Newell v. Superior Court</a:t>
            </a:r>
            <a:r>
              <a:rPr lang="en-US" kern="0" dirty="0">
                <a:effectLst/>
                <a:ea typeface="Times New Roman" panose="02020603050405020304" pitchFamily="18" charset="0"/>
              </a:rPr>
              <a:t> (2nd Dist. 2024) 107 Cal.App.5th 728</a:t>
            </a:r>
          </a:p>
          <a:p>
            <a:pPr>
              <a:lnSpc>
                <a:spcPct val="100000"/>
              </a:lnSpc>
              <a:spcBef>
                <a:spcPts val="0"/>
              </a:spcBef>
              <a:spcAft>
                <a:spcPts val="1800"/>
              </a:spcAft>
            </a:pPr>
            <a:r>
              <a:rPr lang="en-US" dirty="0"/>
              <a:t>Settlor amended trust to name caregiver as trustee and sole beneficiary  </a:t>
            </a:r>
          </a:p>
          <a:p>
            <a:pPr>
              <a:lnSpc>
                <a:spcPct val="100000"/>
              </a:lnSpc>
              <a:spcBef>
                <a:spcPts val="0"/>
              </a:spcBef>
            </a:pPr>
            <a:r>
              <a:rPr lang="en-US" dirty="0"/>
              <a:t>Settlor’s daughter contested trust amendment and sought trustee’s removal</a:t>
            </a:r>
          </a:p>
          <a:p>
            <a:pPr>
              <a:lnSpc>
                <a:spcPct val="100000"/>
              </a:lnSpc>
              <a:spcBef>
                <a:spcPts val="0"/>
              </a:spcBef>
            </a:pPr>
            <a:r>
              <a:rPr lang="en-US" dirty="0"/>
              <a:t>Daughter asserted constructive trust claim over trust’s real estate</a:t>
            </a:r>
          </a:p>
          <a:p>
            <a:pPr>
              <a:lnSpc>
                <a:spcPct val="100000"/>
              </a:lnSpc>
              <a:spcBef>
                <a:spcPts val="0"/>
              </a:spcBef>
            </a:pPr>
            <a:r>
              <a:rPr lang="en-US" dirty="0"/>
              <a:t>Daughter also recorded </a:t>
            </a:r>
            <a:r>
              <a:rPr lang="en-US" dirty="0" err="1"/>
              <a:t>lis</a:t>
            </a:r>
            <a:r>
              <a:rPr lang="en-US" dirty="0"/>
              <a:t> pendens; Trustee moved to expunge </a:t>
            </a:r>
            <a:r>
              <a:rPr lang="en-US" dirty="0" err="1"/>
              <a:t>lis</a:t>
            </a:r>
            <a:r>
              <a:rPr lang="en-US" dirty="0"/>
              <a:t> pendens</a:t>
            </a:r>
          </a:p>
        </p:txBody>
      </p:sp>
      <p:grpSp>
        <p:nvGrpSpPr>
          <p:cNvPr id="4" name="Group 2">
            <a:extLst>
              <a:ext uri="{FF2B5EF4-FFF2-40B4-BE49-F238E27FC236}">
                <a16:creationId xmlns:a16="http://schemas.microsoft.com/office/drawing/2014/main" id="{8ACEB75C-1447-D8E1-BE6A-D9538DA5BBF4}"/>
              </a:ext>
            </a:extLst>
          </p:cNvPr>
          <p:cNvGrpSpPr/>
          <p:nvPr/>
        </p:nvGrpSpPr>
        <p:grpSpPr>
          <a:xfrm rot="5400000">
            <a:off x="5825584" y="11269"/>
            <a:ext cx="540829" cy="12192001"/>
            <a:chOff x="0" y="0"/>
            <a:chExt cx="1792624" cy="2709333"/>
          </a:xfrm>
        </p:grpSpPr>
        <p:sp>
          <p:nvSpPr>
            <p:cNvPr id="5" name="Freeform 3">
              <a:extLst>
                <a:ext uri="{FF2B5EF4-FFF2-40B4-BE49-F238E27FC236}">
                  <a16:creationId xmlns:a16="http://schemas.microsoft.com/office/drawing/2014/main" id="{496AC6D8-53B3-F310-5FB9-C2046C83C3D7}"/>
                </a:ext>
              </a:extLst>
            </p:cNvPr>
            <p:cNvSpPr/>
            <p:nvPr/>
          </p:nvSpPr>
          <p:spPr>
            <a:xfrm>
              <a:off x="0" y="0"/>
              <a:ext cx="1792624" cy="2709333"/>
            </a:xfrm>
            <a:custGeom>
              <a:avLst/>
              <a:gdLst/>
              <a:ahLst/>
              <a:cxnLst/>
              <a:rect l="l" t="t" r="r" b="b"/>
              <a:pathLst>
                <a:path w="1792624" h="2709333">
                  <a:moveTo>
                    <a:pt x="0" y="0"/>
                  </a:moveTo>
                  <a:lnTo>
                    <a:pt x="1792624" y="0"/>
                  </a:lnTo>
                  <a:lnTo>
                    <a:pt x="1792624" y="2709333"/>
                  </a:lnTo>
                  <a:lnTo>
                    <a:pt x="0" y="2709333"/>
                  </a:lnTo>
                  <a:close/>
                </a:path>
              </a:pathLst>
            </a:custGeom>
            <a:solidFill>
              <a:srgbClr val="F2F1F1">
                <a:alpha val="80000"/>
              </a:srgbClr>
            </a:solidFill>
          </p:spPr>
          <p:txBody>
            <a:bodyPr/>
            <a:lstStyle/>
            <a:p>
              <a:endParaRPr lang="en-US"/>
            </a:p>
          </p:txBody>
        </p:sp>
        <p:sp>
          <p:nvSpPr>
            <p:cNvPr id="6" name="TextBox 4">
              <a:extLst>
                <a:ext uri="{FF2B5EF4-FFF2-40B4-BE49-F238E27FC236}">
                  <a16:creationId xmlns:a16="http://schemas.microsoft.com/office/drawing/2014/main" id="{06024C42-D9AB-D28F-3278-3CDBF673C891}"/>
                </a:ext>
              </a:extLst>
            </p:cNvPr>
            <p:cNvSpPr txBox="1"/>
            <p:nvPr/>
          </p:nvSpPr>
          <p:spPr>
            <a:xfrm>
              <a:off x="0" y="-47625"/>
              <a:ext cx="1792624" cy="2756958"/>
            </a:xfrm>
            <a:prstGeom prst="rect">
              <a:avLst/>
            </a:prstGeom>
          </p:spPr>
          <p:txBody>
            <a:bodyPr lIns="50800" tIns="50800" rIns="50800" bIns="50800" rtlCol="0" anchor="ctr"/>
            <a:lstStyle/>
            <a:p>
              <a:pPr algn="ctr">
                <a:lnSpc>
                  <a:spcPts val="3359"/>
                </a:lnSpc>
              </a:pPr>
              <a:endParaRPr dirty="0"/>
            </a:p>
          </p:txBody>
        </p:sp>
      </p:grpSp>
    </p:spTree>
    <p:extLst>
      <p:ext uri="{BB962C8B-B14F-4D97-AF65-F5344CB8AC3E}">
        <p14:creationId xmlns:p14="http://schemas.microsoft.com/office/powerpoint/2010/main" val="268568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5CA6EF8-669C-C1A1-2CD6-8D3321B9B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35D5E-9D35-6679-AD15-0985A88BA524}"/>
              </a:ext>
            </a:extLst>
          </p:cNvPr>
          <p:cNvSpPr>
            <a:spLocks noGrp="1"/>
          </p:cNvSpPr>
          <p:nvPr>
            <p:ph type="title"/>
          </p:nvPr>
        </p:nvSpPr>
        <p:spPr/>
        <p:txBody>
          <a:bodyPr>
            <a:normAutofit/>
          </a:bodyPr>
          <a:lstStyle/>
          <a:p>
            <a:r>
              <a:rPr kumimoji="0" lang="en-US" sz="4000" b="0" i="0" u="none" strike="noStrike" kern="1200" cap="all" spc="0" normalizeH="0" baseline="0" noProof="0" dirty="0">
                <a:ln>
                  <a:noFill/>
                </a:ln>
                <a:effectLst/>
                <a:uLnTx/>
                <a:uFillTx/>
                <a:latin typeface="Graphik LC Semibold" panose="020B0703030202060203" pitchFamily="34" charset="0"/>
                <a:cs typeface="+mj-cs"/>
              </a:rPr>
              <a:t>Significant cases </a:t>
            </a:r>
            <a:r>
              <a:rPr kumimoji="0" lang="en-US" sz="2400" b="0" i="0" u="none" strike="noStrike" kern="1200" cap="all" spc="0" normalizeH="0" baseline="0" noProof="0" dirty="0">
                <a:ln>
                  <a:noFill/>
                </a:ln>
                <a:effectLst/>
                <a:uLnTx/>
                <a:uFillTx/>
                <a:latin typeface="Graphik LC Semibold" panose="020B0703030202060203" pitchFamily="34" charset="0"/>
                <a:cs typeface="+mj-cs"/>
              </a:rPr>
              <a:t>(cont’d)</a:t>
            </a:r>
            <a:endParaRPr lang="en-US" dirty="0">
              <a:latin typeface="Graphik LC Semibold" panose="020B0703030202060203" pitchFamily="34" charset="0"/>
            </a:endParaRPr>
          </a:p>
        </p:txBody>
      </p:sp>
      <p:sp>
        <p:nvSpPr>
          <p:cNvPr id="3" name="Content Placeholder 2">
            <a:extLst>
              <a:ext uri="{FF2B5EF4-FFF2-40B4-BE49-F238E27FC236}">
                <a16:creationId xmlns:a16="http://schemas.microsoft.com/office/drawing/2014/main" id="{15CCE0AE-B4AF-C394-ABFB-F4364E69FE59}"/>
              </a:ext>
            </a:extLst>
          </p:cNvPr>
          <p:cNvSpPr>
            <a:spLocks noGrp="1"/>
          </p:cNvSpPr>
          <p:nvPr>
            <p:ph idx="1"/>
          </p:nvPr>
        </p:nvSpPr>
        <p:spPr>
          <a:xfrm>
            <a:off x="448056" y="1450311"/>
            <a:ext cx="11548872" cy="3957377"/>
          </a:xfrm>
        </p:spPr>
        <p:txBody>
          <a:bodyPr>
            <a:noAutofit/>
          </a:bodyPr>
          <a:lstStyle/>
          <a:p>
            <a:pPr marL="0" indent="0">
              <a:lnSpc>
                <a:spcPct val="100000"/>
              </a:lnSpc>
              <a:spcBef>
                <a:spcPts val="0"/>
              </a:spcBef>
              <a:spcAft>
                <a:spcPts val="1800"/>
              </a:spcAft>
              <a:buNone/>
            </a:pPr>
            <a:r>
              <a:rPr lang="en-US" b="1" i="1" kern="0" dirty="0">
                <a:effectLst/>
                <a:ea typeface="Times New Roman" panose="02020603050405020304" pitchFamily="18" charset="0"/>
              </a:rPr>
              <a:t>Newell v. Superior Court</a:t>
            </a:r>
            <a:r>
              <a:rPr lang="en-US" kern="0" dirty="0">
                <a:effectLst/>
                <a:ea typeface="Times New Roman" panose="02020603050405020304" pitchFamily="18" charset="0"/>
              </a:rPr>
              <a:t> (2nd Dist. 2024) 107 Cal.App.5th 728, </a:t>
            </a:r>
            <a:r>
              <a:rPr lang="en-US" kern="0" dirty="0">
                <a:ea typeface="Times New Roman" panose="02020603050405020304" pitchFamily="18" charset="0"/>
              </a:rPr>
              <a:t>cont’d.</a:t>
            </a:r>
            <a:endParaRPr lang="en-US" kern="100" dirty="0">
              <a:effectLst/>
              <a:ea typeface="Calibri" panose="020F0502020204030204" pitchFamily="34" charset="0"/>
            </a:endParaRPr>
          </a:p>
          <a:p>
            <a:pPr>
              <a:lnSpc>
                <a:spcPct val="100000"/>
              </a:lnSpc>
              <a:spcBef>
                <a:spcPts val="0"/>
              </a:spcBef>
            </a:pPr>
            <a:r>
              <a:rPr lang="en-US" sz="2400" dirty="0"/>
              <a:t>Probate court granted the motion on grounds the petition did not contain a “real property claim” because ownership was held by the trust </a:t>
            </a:r>
          </a:p>
          <a:p>
            <a:pPr>
              <a:lnSpc>
                <a:spcPct val="100000"/>
              </a:lnSpc>
              <a:spcBef>
                <a:spcPts val="0"/>
              </a:spcBef>
            </a:pPr>
            <a:r>
              <a:rPr lang="en-US" sz="2400" dirty="0"/>
              <a:t>Daughter filed a petition for writ of mandate</a:t>
            </a:r>
          </a:p>
          <a:p>
            <a:pPr>
              <a:lnSpc>
                <a:spcPct val="100000"/>
              </a:lnSpc>
              <a:spcBef>
                <a:spcPts val="0"/>
              </a:spcBef>
            </a:pPr>
            <a:r>
              <a:rPr lang="en-US" sz="2400" dirty="0"/>
              <a:t>Ruling on appeal? </a:t>
            </a:r>
            <a:r>
              <a:rPr lang="en-US" sz="2400" b="1" u="sng" dirty="0"/>
              <a:t>GRANTED PETITION FOR WRIT OF MANDATE</a:t>
            </a:r>
          </a:p>
          <a:p>
            <a:pPr>
              <a:lnSpc>
                <a:spcPct val="100000"/>
              </a:lnSpc>
              <a:spcBef>
                <a:spcPts val="0"/>
              </a:spcBef>
            </a:pPr>
            <a:r>
              <a:rPr lang="en-US" sz="2400" dirty="0"/>
              <a:t>Petition seeking a change in trustee of a trust that holds real property constitutes a real property claim within the meaning of </a:t>
            </a:r>
            <a:r>
              <a:rPr lang="en-US" sz="2400" dirty="0" err="1"/>
              <a:t>CCP</a:t>
            </a:r>
            <a:r>
              <a:rPr lang="en-US" sz="2400" dirty="0"/>
              <a:t> 405.4</a:t>
            </a:r>
          </a:p>
        </p:txBody>
      </p:sp>
      <p:grpSp>
        <p:nvGrpSpPr>
          <p:cNvPr id="4" name="Group 2">
            <a:extLst>
              <a:ext uri="{FF2B5EF4-FFF2-40B4-BE49-F238E27FC236}">
                <a16:creationId xmlns:a16="http://schemas.microsoft.com/office/drawing/2014/main" id="{73BB9EBA-BBAF-D0CB-828E-203766296B12}"/>
              </a:ext>
            </a:extLst>
          </p:cNvPr>
          <p:cNvGrpSpPr/>
          <p:nvPr/>
        </p:nvGrpSpPr>
        <p:grpSpPr>
          <a:xfrm rot="5400000">
            <a:off x="5825584" y="212437"/>
            <a:ext cx="540829" cy="12192001"/>
            <a:chOff x="0" y="0"/>
            <a:chExt cx="1792624" cy="2709333"/>
          </a:xfrm>
        </p:grpSpPr>
        <p:sp>
          <p:nvSpPr>
            <p:cNvPr id="5" name="Freeform 3">
              <a:extLst>
                <a:ext uri="{FF2B5EF4-FFF2-40B4-BE49-F238E27FC236}">
                  <a16:creationId xmlns:a16="http://schemas.microsoft.com/office/drawing/2014/main" id="{251CE4C8-6382-B1BD-76DD-13A0DE746953}"/>
                </a:ext>
              </a:extLst>
            </p:cNvPr>
            <p:cNvSpPr/>
            <p:nvPr/>
          </p:nvSpPr>
          <p:spPr>
            <a:xfrm>
              <a:off x="0" y="0"/>
              <a:ext cx="1792624" cy="2709333"/>
            </a:xfrm>
            <a:custGeom>
              <a:avLst/>
              <a:gdLst/>
              <a:ahLst/>
              <a:cxnLst/>
              <a:rect l="l" t="t" r="r" b="b"/>
              <a:pathLst>
                <a:path w="1792624" h="2709333">
                  <a:moveTo>
                    <a:pt x="0" y="0"/>
                  </a:moveTo>
                  <a:lnTo>
                    <a:pt x="1792624" y="0"/>
                  </a:lnTo>
                  <a:lnTo>
                    <a:pt x="1792624" y="2709333"/>
                  </a:lnTo>
                  <a:lnTo>
                    <a:pt x="0" y="2709333"/>
                  </a:lnTo>
                  <a:close/>
                </a:path>
              </a:pathLst>
            </a:custGeom>
            <a:solidFill>
              <a:srgbClr val="F2F1F1">
                <a:alpha val="80000"/>
              </a:srgbClr>
            </a:solidFill>
          </p:spPr>
          <p:txBody>
            <a:bodyPr/>
            <a:lstStyle/>
            <a:p>
              <a:endParaRPr lang="en-US"/>
            </a:p>
          </p:txBody>
        </p:sp>
        <p:sp>
          <p:nvSpPr>
            <p:cNvPr id="6" name="TextBox 4">
              <a:extLst>
                <a:ext uri="{FF2B5EF4-FFF2-40B4-BE49-F238E27FC236}">
                  <a16:creationId xmlns:a16="http://schemas.microsoft.com/office/drawing/2014/main" id="{651BF3CB-144A-1F68-A3E3-520AFFF395C8}"/>
                </a:ext>
              </a:extLst>
            </p:cNvPr>
            <p:cNvSpPr txBox="1"/>
            <p:nvPr/>
          </p:nvSpPr>
          <p:spPr>
            <a:xfrm>
              <a:off x="0" y="-47625"/>
              <a:ext cx="1792624" cy="2756958"/>
            </a:xfrm>
            <a:prstGeom prst="rect">
              <a:avLst/>
            </a:prstGeom>
          </p:spPr>
          <p:txBody>
            <a:bodyPr lIns="50800" tIns="50800" rIns="50800" bIns="50800" rtlCol="0" anchor="ctr"/>
            <a:lstStyle/>
            <a:p>
              <a:pPr algn="ctr">
                <a:lnSpc>
                  <a:spcPts val="3359"/>
                </a:lnSpc>
              </a:pPr>
              <a:endParaRPr dirty="0"/>
            </a:p>
          </p:txBody>
        </p:sp>
      </p:grpSp>
    </p:spTree>
    <p:extLst>
      <p:ext uri="{BB962C8B-B14F-4D97-AF65-F5344CB8AC3E}">
        <p14:creationId xmlns:p14="http://schemas.microsoft.com/office/powerpoint/2010/main" val="1040109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D6F7AC7-A711-4BA8-A171-0815583E488A}" vid="{5B643D35-9B69-48FD-BE23-C76EB87F3F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1900</Words>
  <Application>Microsoft Macintosh PowerPoint</Application>
  <PresentationFormat>Widescreen</PresentationFormat>
  <Paragraphs>160</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Graphik LC Regular</vt:lpstr>
      <vt:lpstr>Graphik LC Semibold</vt:lpstr>
      <vt:lpstr>Lato</vt:lpstr>
      <vt:lpstr>Times New Roman</vt:lpstr>
      <vt:lpstr>Office Theme</vt:lpstr>
      <vt:lpstr>The Year in  Trust and Estate Litigation</vt:lpstr>
      <vt:lpstr>WHAT WE WILL COVER TODAY</vt:lpstr>
      <vt:lpstr>Ciarán O’Sullivan </vt:lpstr>
      <vt:lpstr>PowerPoint Presentation</vt:lpstr>
      <vt:lpstr>Significant cases </vt:lpstr>
      <vt:lpstr>Significant cases (cont’d)</vt:lpstr>
      <vt:lpstr>Significant cases </vt:lpstr>
      <vt:lpstr>Significant cases (cont’d)</vt:lpstr>
      <vt:lpstr>Significant cases (cont’d)</vt:lpstr>
      <vt:lpstr>Significant cases (cont’d)</vt:lpstr>
      <vt:lpstr>Significant cases (cont’d)</vt:lpstr>
      <vt:lpstr>Significant cases (cont’d)</vt:lpstr>
      <vt:lpstr>Significant cases (cont’d)</vt:lpstr>
      <vt:lpstr>Significant cases (cont’d)</vt:lpstr>
      <vt:lpstr>Significant legislation</vt:lpstr>
      <vt:lpstr>Significant legislation (cont’d)</vt:lpstr>
      <vt:lpstr>Significant legislation (cont’d)</vt:lpstr>
      <vt:lpstr>Significant legislation (cont’d)</vt:lpstr>
      <vt:lpstr>Significant legislation (cont’d)</vt:lpstr>
      <vt:lpstr>QUESTION &amp; ANSWER (TIME PERMITTING)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Kerrin Hovarter</cp:lastModifiedBy>
  <cp:revision>2</cp:revision>
  <cp:lastPrinted>1900-01-01T08:00:00Z</cp:lastPrinted>
  <dcterms:created xsi:type="dcterms:W3CDTF">1900-01-01T08:00:00Z</dcterms:created>
  <dcterms:modified xsi:type="dcterms:W3CDTF">2025-03-26T00:21:14Z</dcterms:modified>
</cp:coreProperties>
</file>