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7" r:id="rId2"/>
    <p:sldId id="407" r:id="rId3"/>
    <p:sldId id="360" r:id="rId4"/>
    <p:sldId id="347" r:id="rId5"/>
    <p:sldId id="372" r:id="rId6"/>
    <p:sldId id="424" r:id="rId7"/>
    <p:sldId id="351" r:id="rId8"/>
    <p:sldId id="383" r:id="rId9"/>
    <p:sldId id="354" r:id="rId10"/>
    <p:sldId id="385" r:id="rId11"/>
    <p:sldId id="413" r:id="rId12"/>
    <p:sldId id="416" r:id="rId13"/>
    <p:sldId id="417" r:id="rId14"/>
    <p:sldId id="334" r:id="rId15"/>
    <p:sldId id="335" r:id="rId16"/>
    <p:sldId id="384" r:id="rId17"/>
    <p:sldId id="421" r:id="rId18"/>
    <p:sldId id="420" r:id="rId19"/>
    <p:sldId id="418" r:id="rId20"/>
    <p:sldId id="415" r:id="rId21"/>
    <p:sldId id="284" r:id="rId22"/>
    <p:sldId id="357" r:id="rId23"/>
    <p:sldId id="340" r:id="rId24"/>
    <p:sldId id="339" r:id="rId25"/>
    <p:sldId id="346" r:id="rId26"/>
    <p:sldId id="313" r:id="rId27"/>
    <p:sldId id="328" r:id="rId28"/>
    <p:sldId id="259" r:id="rId29"/>
    <p:sldId id="260" r:id="rId30"/>
    <p:sldId id="261" r:id="rId31"/>
    <p:sldId id="314" r:id="rId32"/>
    <p:sldId id="315" r:id="rId33"/>
    <p:sldId id="308" r:id="rId34"/>
    <p:sldId id="316" r:id="rId35"/>
    <p:sldId id="263" r:id="rId36"/>
    <p:sldId id="264" r:id="rId37"/>
    <p:sldId id="312" r:id="rId38"/>
    <p:sldId id="322" r:id="rId39"/>
    <p:sldId id="277" r:id="rId40"/>
    <p:sldId id="323" r:id="rId41"/>
    <p:sldId id="361" r:id="rId42"/>
    <p:sldId id="336" r:id="rId43"/>
    <p:sldId id="321" r:id="rId44"/>
    <p:sldId id="306" r:id="rId45"/>
    <p:sldId id="324" r:id="rId46"/>
    <p:sldId id="325" r:id="rId47"/>
    <p:sldId id="362" r:id="rId48"/>
    <p:sldId id="363" r:id="rId49"/>
    <p:sldId id="365" r:id="rId50"/>
    <p:sldId id="366" r:id="rId51"/>
    <p:sldId id="326" r:id="rId52"/>
    <p:sldId id="327" r:id="rId53"/>
    <p:sldId id="275" r:id="rId54"/>
    <p:sldId id="374" r:id="rId55"/>
    <p:sldId id="371" r:id="rId56"/>
    <p:sldId id="386" r:id="rId57"/>
    <p:sldId id="387" r:id="rId58"/>
    <p:sldId id="388" r:id="rId59"/>
    <p:sldId id="394" r:id="rId60"/>
    <p:sldId id="405" r:id="rId61"/>
    <p:sldId id="404" r:id="rId62"/>
    <p:sldId id="422" r:id="rId63"/>
    <p:sldId id="291" r:id="rId64"/>
    <p:sldId id="42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58"/>
  </p:normalViewPr>
  <p:slideViewPr>
    <p:cSldViewPr snapToGrid="0">
      <p:cViewPr varScale="1">
        <p:scale>
          <a:sx n="106" d="100"/>
          <a:sy n="106" d="100"/>
        </p:scale>
        <p:origin x="1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51D2E-C5B3-4486-A43F-E623EA699FB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01DB2F-D294-44CB-BBBA-0514A5AAF5AF}">
      <dgm:prSet/>
      <dgm:spPr/>
      <dgm:t>
        <a:bodyPr/>
        <a:lstStyle/>
        <a:p>
          <a:r>
            <a:rPr lang="en-US"/>
            <a:t>Questions of Diminished Capacity</a:t>
          </a:r>
        </a:p>
      </dgm:t>
    </dgm:pt>
    <dgm:pt modelId="{EF64EE46-C575-4C78-A7D1-722C232DD5F2}" type="parTrans" cxnId="{8CE35F63-E870-4B64-B94C-1D7B8EA46813}">
      <dgm:prSet/>
      <dgm:spPr/>
      <dgm:t>
        <a:bodyPr/>
        <a:lstStyle/>
        <a:p>
          <a:endParaRPr lang="en-US"/>
        </a:p>
      </dgm:t>
    </dgm:pt>
    <dgm:pt modelId="{677C5DB1-A038-40B8-8AAD-7D39FD3F44A6}" type="sibTrans" cxnId="{8CE35F63-E870-4B64-B94C-1D7B8EA46813}">
      <dgm:prSet/>
      <dgm:spPr/>
      <dgm:t>
        <a:bodyPr/>
        <a:lstStyle/>
        <a:p>
          <a:endParaRPr lang="en-US"/>
        </a:p>
      </dgm:t>
    </dgm:pt>
    <dgm:pt modelId="{94DA9175-8297-472E-AD90-0B960332108C}">
      <dgm:prSet/>
      <dgm:spPr/>
      <dgm:t>
        <a:bodyPr/>
        <a:lstStyle/>
        <a:p>
          <a:r>
            <a:rPr lang="en-US"/>
            <a:t>2) Durable Power of Attorney designation &amp; duties/responsibilities</a:t>
          </a:r>
        </a:p>
      </dgm:t>
    </dgm:pt>
    <dgm:pt modelId="{89FBF5DB-BF35-422C-B275-6C4692615AE1}" type="parTrans" cxnId="{7C4CD409-4634-4629-8E5F-89FAC4448E9B}">
      <dgm:prSet/>
      <dgm:spPr/>
      <dgm:t>
        <a:bodyPr/>
        <a:lstStyle/>
        <a:p>
          <a:endParaRPr lang="en-US"/>
        </a:p>
      </dgm:t>
    </dgm:pt>
    <dgm:pt modelId="{37A19F5A-A64A-47AD-A249-CE1E7A526203}" type="sibTrans" cxnId="{7C4CD409-4634-4629-8E5F-89FAC4448E9B}">
      <dgm:prSet/>
      <dgm:spPr/>
      <dgm:t>
        <a:bodyPr/>
        <a:lstStyle/>
        <a:p>
          <a:endParaRPr lang="en-US"/>
        </a:p>
      </dgm:t>
    </dgm:pt>
    <dgm:pt modelId="{D0209B60-776C-4C77-8FA4-5C9D66EE198E}">
      <dgm:prSet/>
      <dgm:spPr/>
      <dgm:t>
        <a:bodyPr/>
        <a:lstStyle/>
        <a:p>
          <a:r>
            <a:rPr lang="en-US"/>
            <a:t>3) Concerns regarding Undue Influence</a:t>
          </a:r>
        </a:p>
      </dgm:t>
    </dgm:pt>
    <dgm:pt modelId="{B3FBE9E8-4131-47CE-B437-B35B1CC1C7A4}" type="parTrans" cxnId="{06624D2D-4131-4F9A-972F-CE5ECE50C367}">
      <dgm:prSet/>
      <dgm:spPr/>
      <dgm:t>
        <a:bodyPr/>
        <a:lstStyle/>
        <a:p>
          <a:endParaRPr lang="en-US"/>
        </a:p>
      </dgm:t>
    </dgm:pt>
    <dgm:pt modelId="{C41E81FB-08EC-4E9E-BA20-15B37AB01A99}" type="sibTrans" cxnId="{06624D2D-4131-4F9A-972F-CE5ECE50C367}">
      <dgm:prSet/>
      <dgm:spPr/>
      <dgm:t>
        <a:bodyPr/>
        <a:lstStyle/>
        <a:p>
          <a:endParaRPr lang="en-US"/>
        </a:p>
      </dgm:t>
    </dgm:pt>
    <dgm:pt modelId="{E96A0610-7C21-4D4F-A304-1D5C512D5517}" type="pres">
      <dgm:prSet presAssocID="{80F51D2E-C5B3-4486-A43F-E623EA699F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760B59-4BC9-6146-8710-725FA2AAB2C9}" type="pres">
      <dgm:prSet presAssocID="{4801DB2F-D294-44CB-BBBA-0514A5AAF5AF}" presName="hierRoot1" presStyleCnt="0"/>
      <dgm:spPr/>
    </dgm:pt>
    <dgm:pt modelId="{05416C03-A09E-2747-BD70-91909E029495}" type="pres">
      <dgm:prSet presAssocID="{4801DB2F-D294-44CB-BBBA-0514A5AAF5AF}" presName="composite" presStyleCnt="0"/>
      <dgm:spPr/>
    </dgm:pt>
    <dgm:pt modelId="{DC5CA95E-48D4-DE48-B956-0CE7EE36B956}" type="pres">
      <dgm:prSet presAssocID="{4801DB2F-D294-44CB-BBBA-0514A5AAF5AF}" presName="background" presStyleLbl="node0" presStyleIdx="0" presStyleCnt="3"/>
      <dgm:spPr/>
    </dgm:pt>
    <dgm:pt modelId="{4CC6BBBA-4773-5146-B04A-4DC951F7627E}" type="pres">
      <dgm:prSet presAssocID="{4801DB2F-D294-44CB-BBBA-0514A5AAF5AF}" presName="text" presStyleLbl="fgAcc0" presStyleIdx="0" presStyleCnt="3">
        <dgm:presLayoutVars>
          <dgm:chPref val="3"/>
        </dgm:presLayoutVars>
      </dgm:prSet>
      <dgm:spPr/>
    </dgm:pt>
    <dgm:pt modelId="{FD6DCF10-EAF1-8A4E-BE0C-861FA3FEA7ED}" type="pres">
      <dgm:prSet presAssocID="{4801DB2F-D294-44CB-BBBA-0514A5AAF5AF}" presName="hierChild2" presStyleCnt="0"/>
      <dgm:spPr/>
    </dgm:pt>
    <dgm:pt modelId="{CE1A77DB-D683-094E-9FF3-1999F5DFE2D8}" type="pres">
      <dgm:prSet presAssocID="{94DA9175-8297-472E-AD90-0B960332108C}" presName="hierRoot1" presStyleCnt="0"/>
      <dgm:spPr/>
    </dgm:pt>
    <dgm:pt modelId="{11CED4AE-8FF1-8740-812D-439582B86067}" type="pres">
      <dgm:prSet presAssocID="{94DA9175-8297-472E-AD90-0B960332108C}" presName="composite" presStyleCnt="0"/>
      <dgm:spPr/>
    </dgm:pt>
    <dgm:pt modelId="{E039B4B3-B1E0-B14E-BC03-D4DEAEFFBB2D}" type="pres">
      <dgm:prSet presAssocID="{94DA9175-8297-472E-AD90-0B960332108C}" presName="background" presStyleLbl="node0" presStyleIdx="1" presStyleCnt="3"/>
      <dgm:spPr/>
    </dgm:pt>
    <dgm:pt modelId="{A0686BE8-08BC-1643-A1DC-C5497988B554}" type="pres">
      <dgm:prSet presAssocID="{94DA9175-8297-472E-AD90-0B960332108C}" presName="text" presStyleLbl="fgAcc0" presStyleIdx="1" presStyleCnt="3">
        <dgm:presLayoutVars>
          <dgm:chPref val="3"/>
        </dgm:presLayoutVars>
      </dgm:prSet>
      <dgm:spPr/>
    </dgm:pt>
    <dgm:pt modelId="{969A2FD6-64C0-3541-8D4D-26531AD3632D}" type="pres">
      <dgm:prSet presAssocID="{94DA9175-8297-472E-AD90-0B960332108C}" presName="hierChild2" presStyleCnt="0"/>
      <dgm:spPr/>
    </dgm:pt>
    <dgm:pt modelId="{6A9B8A5A-C029-5049-B84F-31F2868EEBA7}" type="pres">
      <dgm:prSet presAssocID="{D0209B60-776C-4C77-8FA4-5C9D66EE198E}" presName="hierRoot1" presStyleCnt="0"/>
      <dgm:spPr/>
    </dgm:pt>
    <dgm:pt modelId="{CB3FD645-1660-E34C-B8CF-3AEFB4A81DF9}" type="pres">
      <dgm:prSet presAssocID="{D0209B60-776C-4C77-8FA4-5C9D66EE198E}" presName="composite" presStyleCnt="0"/>
      <dgm:spPr/>
    </dgm:pt>
    <dgm:pt modelId="{2511402A-5C30-004B-B2CA-6CCD6D1043B3}" type="pres">
      <dgm:prSet presAssocID="{D0209B60-776C-4C77-8FA4-5C9D66EE198E}" presName="background" presStyleLbl="node0" presStyleIdx="2" presStyleCnt="3"/>
      <dgm:spPr/>
    </dgm:pt>
    <dgm:pt modelId="{A7A97FD8-78DB-374A-AF0E-CA32837144B7}" type="pres">
      <dgm:prSet presAssocID="{D0209B60-776C-4C77-8FA4-5C9D66EE198E}" presName="text" presStyleLbl="fgAcc0" presStyleIdx="2" presStyleCnt="3">
        <dgm:presLayoutVars>
          <dgm:chPref val="3"/>
        </dgm:presLayoutVars>
      </dgm:prSet>
      <dgm:spPr/>
    </dgm:pt>
    <dgm:pt modelId="{CA056A10-65E0-9B46-A002-FB64C0D48FA7}" type="pres">
      <dgm:prSet presAssocID="{D0209B60-776C-4C77-8FA4-5C9D66EE198E}" presName="hierChild2" presStyleCnt="0"/>
      <dgm:spPr/>
    </dgm:pt>
  </dgm:ptLst>
  <dgm:cxnLst>
    <dgm:cxn modelId="{7C4CD409-4634-4629-8E5F-89FAC4448E9B}" srcId="{80F51D2E-C5B3-4486-A43F-E623EA699FBF}" destId="{94DA9175-8297-472E-AD90-0B960332108C}" srcOrd="1" destOrd="0" parTransId="{89FBF5DB-BF35-422C-B275-6C4692615AE1}" sibTransId="{37A19F5A-A64A-47AD-A249-CE1E7A526203}"/>
    <dgm:cxn modelId="{39703116-145D-3C49-9011-159BDA76C142}" type="presOf" srcId="{D0209B60-776C-4C77-8FA4-5C9D66EE198E}" destId="{A7A97FD8-78DB-374A-AF0E-CA32837144B7}" srcOrd="0" destOrd="0" presId="urn:microsoft.com/office/officeart/2005/8/layout/hierarchy1"/>
    <dgm:cxn modelId="{06624D2D-4131-4F9A-972F-CE5ECE50C367}" srcId="{80F51D2E-C5B3-4486-A43F-E623EA699FBF}" destId="{D0209B60-776C-4C77-8FA4-5C9D66EE198E}" srcOrd="2" destOrd="0" parTransId="{B3FBE9E8-4131-47CE-B437-B35B1CC1C7A4}" sibTransId="{C41E81FB-08EC-4E9E-BA20-15B37AB01A99}"/>
    <dgm:cxn modelId="{6B65763F-23D2-054F-8D73-67657BA03696}" type="presOf" srcId="{80F51D2E-C5B3-4486-A43F-E623EA699FBF}" destId="{E96A0610-7C21-4D4F-A304-1D5C512D5517}" srcOrd="0" destOrd="0" presId="urn:microsoft.com/office/officeart/2005/8/layout/hierarchy1"/>
    <dgm:cxn modelId="{8CE35F63-E870-4B64-B94C-1D7B8EA46813}" srcId="{80F51D2E-C5B3-4486-A43F-E623EA699FBF}" destId="{4801DB2F-D294-44CB-BBBA-0514A5AAF5AF}" srcOrd="0" destOrd="0" parTransId="{EF64EE46-C575-4C78-A7D1-722C232DD5F2}" sibTransId="{677C5DB1-A038-40B8-8AAD-7D39FD3F44A6}"/>
    <dgm:cxn modelId="{CE6B0BD2-BC12-3E46-BC1A-A4EBAB7A7CE2}" type="presOf" srcId="{4801DB2F-D294-44CB-BBBA-0514A5AAF5AF}" destId="{4CC6BBBA-4773-5146-B04A-4DC951F7627E}" srcOrd="0" destOrd="0" presId="urn:microsoft.com/office/officeart/2005/8/layout/hierarchy1"/>
    <dgm:cxn modelId="{293756DD-8124-6E4D-B134-72FD38094318}" type="presOf" srcId="{94DA9175-8297-472E-AD90-0B960332108C}" destId="{A0686BE8-08BC-1643-A1DC-C5497988B554}" srcOrd="0" destOrd="0" presId="urn:microsoft.com/office/officeart/2005/8/layout/hierarchy1"/>
    <dgm:cxn modelId="{B0A8939C-8A77-BB46-8CAA-463E8B668603}" type="presParOf" srcId="{E96A0610-7C21-4D4F-A304-1D5C512D5517}" destId="{88760B59-4BC9-6146-8710-725FA2AAB2C9}" srcOrd="0" destOrd="0" presId="urn:microsoft.com/office/officeart/2005/8/layout/hierarchy1"/>
    <dgm:cxn modelId="{768E7C6E-21C9-1D43-8B8B-CCE766764315}" type="presParOf" srcId="{88760B59-4BC9-6146-8710-725FA2AAB2C9}" destId="{05416C03-A09E-2747-BD70-91909E029495}" srcOrd="0" destOrd="0" presId="urn:microsoft.com/office/officeart/2005/8/layout/hierarchy1"/>
    <dgm:cxn modelId="{B19D6849-1A9A-BF43-8D35-BC67F371AEF7}" type="presParOf" srcId="{05416C03-A09E-2747-BD70-91909E029495}" destId="{DC5CA95E-48D4-DE48-B956-0CE7EE36B956}" srcOrd="0" destOrd="0" presId="urn:microsoft.com/office/officeart/2005/8/layout/hierarchy1"/>
    <dgm:cxn modelId="{EC0588BC-1A22-FC4A-871C-F301A7E0A9B7}" type="presParOf" srcId="{05416C03-A09E-2747-BD70-91909E029495}" destId="{4CC6BBBA-4773-5146-B04A-4DC951F7627E}" srcOrd="1" destOrd="0" presId="urn:microsoft.com/office/officeart/2005/8/layout/hierarchy1"/>
    <dgm:cxn modelId="{457C627D-7CF6-F34E-A5C0-1C2B0AE86800}" type="presParOf" srcId="{88760B59-4BC9-6146-8710-725FA2AAB2C9}" destId="{FD6DCF10-EAF1-8A4E-BE0C-861FA3FEA7ED}" srcOrd="1" destOrd="0" presId="urn:microsoft.com/office/officeart/2005/8/layout/hierarchy1"/>
    <dgm:cxn modelId="{040494FF-7A36-314F-B343-F57D0C7F8E89}" type="presParOf" srcId="{E96A0610-7C21-4D4F-A304-1D5C512D5517}" destId="{CE1A77DB-D683-094E-9FF3-1999F5DFE2D8}" srcOrd="1" destOrd="0" presId="urn:microsoft.com/office/officeart/2005/8/layout/hierarchy1"/>
    <dgm:cxn modelId="{FA953325-E591-AB41-A666-74E67A4F2D29}" type="presParOf" srcId="{CE1A77DB-D683-094E-9FF3-1999F5DFE2D8}" destId="{11CED4AE-8FF1-8740-812D-439582B86067}" srcOrd="0" destOrd="0" presId="urn:microsoft.com/office/officeart/2005/8/layout/hierarchy1"/>
    <dgm:cxn modelId="{E97B3FBA-1241-BA43-9DE6-F04A2A49DA6B}" type="presParOf" srcId="{11CED4AE-8FF1-8740-812D-439582B86067}" destId="{E039B4B3-B1E0-B14E-BC03-D4DEAEFFBB2D}" srcOrd="0" destOrd="0" presId="urn:microsoft.com/office/officeart/2005/8/layout/hierarchy1"/>
    <dgm:cxn modelId="{58D7700D-E860-F042-95CD-14264DCA002B}" type="presParOf" srcId="{11CED4AE-8FF1-8740-812D-439582B86067}" destId="{A0686BE8-08BC-1643-A1DC-C5497988B554}" srcOrd="1" destOrd="0" presId="urn:microsoft.com/office/officeart/2005/8/layout/hierarchy1"/>
    <dgm:cxn modelId="{64E93124-5C97-6A4B-9456-1EE46A71026D}" type="presParOf" srcId="{CE1A77DB-D683-094E-9FF3-1999F5DFE2D8}" destId="{969A2FD6-64C0-3541-8D4D-26531AD3632D}" srcOrd="1" destOrd="0" presId="urn:microsoft.com/office/officeart/2005/8/layout/hierarchy1"/>
    <dgm:cxn modelId="{DFFCDB84-0366-5F42-BDDA-B3608FD95F74}" type="presParOf" srcId="{E96A0610-7C21-4D4F-A304-1D5C512D5517}" destId="{6A9B8A5A-C029-5049-B84F-31F2868EEBA7}" srcOrd="2" destOrd="0" presId="urn:microsoft.com/office/officeart/2005/8/layout/hierarchy1"/>
    <dgm:cxn modelId="{17C658E0-5E2F-9E4C-B2FC-090AFA8CD01D}" type="presParOf" srcId="{6A9B8A5A-C029-5049-B84F-31F2868EEBA7}" destId="{CB3FD645-1660-E34C-B8CF-3AEFB4A81DF9}" srcOrd="0" destOrd="0" presId="urn:microsoft.com/office/officeart/2005/8/layout/hierarchy1"/>
    <dgm:cxn modelId="{B3992C5E-0D0B-8948-B8CB-ADC5D17631DF}" type="presParOf" srcId="{CB3FD645-1660-E34C-B8CF-3AEFB4A81DF9}" destId="{2511402A-5C30-004B-B2CA-6CCD6D1043B3}" srcOrd="0" destOrd="0" presId="urn:microsoft.com/office/officeart/2005/8/layout/hierarchy1"/>
    <dgm:cxn modelId="{9F525725-9FEA-554B-9453-A2BE9C96A1C0}" type="presParOf" srcId="{CB3FD645-1660-E34C-B8CF-3AEFB4A81DF9}" destId="{A7A97FD8-78DB-374A-AF0E-CA32837144B7}" srcOrd="1" destOrd="0" presId="urn:microsoft.com/office/officeart/2005/8/layout/hierarchy1"/>
    <dgm:cxn modelId="{7C3A274E-84D0-654E-B7E3-885B23DA9216}" type="presParOf" srcId="{6A9B8A5A-C029-5049-B84F-31F2868EEBA7}" destId="{CA056A10-65E0-9B46-A002-FB64C0D48F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7C989-C8E0-429F-9E12-44A8B343F61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1EB30-55DF-4D80-890C-6B69CE4DCE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Structured neuropsych testing parallels the type of information required in completing the capacity evaluation</a:t>
          </a:r>
        </a:p>
      </dgm:t>
    </dgm:pt>
    <dgm:pt modelId="{8908236E-3A5D-4B95-9E1E-F350D8D5D356}" type="parTrans" cxnId="{AD43C528-597F-4422-8C4A-64A5F13ACD34}">
      <dgm:prSet/>
      <dgm:spPr/>
      <dgm:t>
        <a:bodyPr/>
        <a:lstStyle/>
        <a:p>
          <a:endParaRPr lang="en-US"/>
        </a:p>
      </dgm:t>
    </dgm:pt>
    <dgm:pt modelId="{D8B6008A-1BC0-4F27-9020-86519A812825}" type="sibTrans" cxnId="{AD43C528-597F-4422-8C4A-64A5F13ACD34}">
      <dgm:prSet/>
      <dgm:spPr/>
      <dgm:t>
        <a:bodyPr/>
        <a:lstStyle/>
        <a:p>
          <a:endParaRPr lang="en-US"/>
        </a:p>
      </dgm:t>
    </dgm:pt>
    <dgm:pt modelId="{1574E121-397F-4454-BB2A-DEE6398164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Summary scores on cognitive screens </a:t>
          </a:r>
          <a:r>
            <a:rPr lang="en-US" u="sng"/>
            <a:t>do not </a:t>
          </a:r>
          <a:r>
            <a:rPr lang="en-US"/>
            <a:t>give specific information</a:t>
          </a:r>
        </a:p>
      </dgm:t>
    </dgm:pt>
    <dgm:pt modelId="{FDF9A666-629A-49C4-8FF8-C4CC28DDF4B9}" type="parTrans" cxnId="{85ED40D3-AD4D-4316-881D-A6E63E9490EB}">
      <dgm:prSet/>
      <dgm:spPr/>
      <dgm:t>
        <a:bodyPr/>
        <a:lstStyle/>
        <a:p>
          <a:endParaRPr lang="en-US"/>
        </a:p>
      </dgm:t>
    </dgm:pt>
    <dgm:pt modelId="{8C5E849B-9D99-484E-8A5E-071A64E56301}" type="sibTrans" cxnId="{85ED40D3-AD4D-4316-881D-A6E63E9490EB}">
      <dgm:prSet/>
      <dgm:spPr/>
      <dgm:t>
        <a:bodyPr/>
        <a:lstStyle/>
        <a:p>
          <a:endParaRPr lang="en-US"/>
        </a:p>
      </dgm:t>
    </dgm:pt>
    <dgm:pt modelId="{1C399AA0-B874-4538-AA18-A3F05AF5323A}" type="pres">
      <dgm:prSet presAssocID="{6487C989-C8E0-429F-9E12-44A8B343F61A}" presName="root" presStyleCnt="0">
        <dgm:presLayoutVars>
          <dgm:dir/>
          <dgm:resizeHandles val="exact"/>
        </dgm:presLayoutVars>
      </dgm:prSet>
      <dgm:spPr/>
    </dgm:pt>
    <dgm:pt modelId="{803BF2AB-C31A-4ED4-9F89-F560B6B6ADC4}" type="pres">
      <dgm:prSet presAssocID="{7831EB30-55DF-4D80-890C-6B69CE4DCE66}" presName="compNode" presStyleCnt="0"/>
      <dgm:spPr/>
    </dgm:pt>
    <dgm:pt modelId="{059EE1B1-B919-48AD-9823-2AAAB417AE1C}" type="pres">
      <dgm:prSet presAssocID="{7831EB30-55DF-4D80-890C-6B69CE4DCE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D21974-3126-408E-9213-E622FBDD3E69}" type="pres">
      <dgm:prSet presAssocID="{7831EB30-55DF-4D80-890C-6B69CE4DCE66}" presName="spaceRect" presStyleCnt="0"/>
      <dgm:spPr/>
    </dgm:pt>
    <dgm:pt modelId="{848C7537-B742-4126-A796-79B2599DA09E}" type="pres">
      <dgm:prSet presAssocID="{7831EB30-55DF-4D80-890C-6B69CE4DCE66}" presName="textRect" presStyleLbl="revTx" presStyleIdx="0" presStyleCnt="2">
        <dgm:presLayoutVars>
          <dgm:chMax val="1"/>
          <dgm:chPref val="1"/>
        </dgm:presLayoutVars>
      </dgm:prSet>
      <dgm:spPr/>
    </dgm:pt>
    <dgm:pt modelId="{A0DFE71D-29C2-4D6E-A252-0420AA1CFD87}" type="pres">
      <dgm:prSet presAssocID="{D8B6008A-1BC0-4F27-9020-86519A812825}" presName="sibTrans" presStyleCnt="0"/>
      <dgm:spPr/>
    </dgm:pt>
    <dgm:pt modelId="{CED86688-435E-4410-A2D5-D4681A089625}" type="pres">
      <dgm:prSet presAssocID="{1574E121-397F-4454-BB2A-DEE6398164CF}" presName="compNode" presStyleCnt="0"/>
      <dgm:spPr/>
    </dgm:pt>
    <dgm:pt modelId="{D871DE16-13BF-47CE-9D3A-F65E65228EFA}" type="pres">
      <dgm:prSet presAssocID="{1574E121-397F-4454-BB2A-DEE6398164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303D361-48F5-4081-A2CD-9AA77FCA19CA}" type="pres">
      <dgm:prSet presAssocID="{1574E121-397F-4454-BB2A-DEE6398164CF}" presName="spaceRect" presStyleCnt="0"/>
      <dgm:spPr/>
    </dgm:pt>
    <dgm:pt modelId="{497553B7-B4AC-4147-893C-408C5308A31E}" type="pres">
      <dgm:prSet presAssocID="{1574E121-397F-4454-BB2A-DEE6398164C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D43C528-597F-4422-8C4A-64A5F13ACD34}" srcId="{6487C989-C8E0-429F-9E12-44A8B343F61A}" destId="{7831EB30-55DF-4D80-890C-6B69CE4DCE66}" srcOrd="0" destOrd="0" parTransId="{8908236E-3A5D-4B95-9E1E-F350D8D5D356}" sibTransId="{D8B6008A-1BC0-4F27-9020-86519A812825}"/>
    <dgm:cxn modelId="{2544E468-3773-41BE-97F8-4B3F8B2495E4}" type="presOf" srcId="{6487C989-C8E0-429F-9E12-44A8B343F61A}" destId="{1C399AA0-B874-4538-AA18-A3F05AF5323A}" srcOrd="0" destOrd="0" presId="urn:microsoft.com/office/officeart/2018/2/layout/IconLabelList"/>
    <dgm:cxn modelId="{33C67293-3056-4640-833F-FCF439BB2B10}" type="presOf" srcId="{1574E121-397F-4454-BB2A-DEE6398164CF}" destId="{497553B7-B4AC-4147-893C-408C5308A31E}" srcOrd="0" destOrd="0" presId="urn:microsoft.com/office/officeart/2018/2/layout/IconLabelList"/>
    <dgm:cxn modelId="{85ED40D3-AD4D-4316-881D-A6E63E9490EB}" srcId="{6487C989-C8E0-429F-9E12-44A8B343F61A}" destId="{1574E121-397F-4454-BB2A-DEE6398164CF}" srcOrd="1" destOrd="0" parTransId="{FDF9A666-629A-49C4-8FF8-C4CC28DDF4B9}" sibTransId="{8C5E849B-9D99-484E-8A5E-071A64E56301}"/>
    <dgm:cxn modelId="{F61DF3F9-5A4B-4CCC-82B4-1BBC3504BD52}" type="presOf" srcId="{7831EB30-55DF-4D80-890C-6B69CE4DCE66}" destId="{848C7537-B742-4126-A796-79B2599DA09E}" srcOrd="0" destOrd="0" presId="urn:microsoft.com/office/officeart/2018/2/layout/IconLabelList"/>
    <dgm:cxn modelId="{16C3C8B8-F3B1-45E5-841A-70D8C387CB54}" type="presParOf" srcId="{1C399AA0-B874-4538-AA18-A3F05AF5323A}" destId="{803BF2AB-C31A-4ED4-9F89-F560B6B6ADC4}" srcOrd="0" destOrd="0" presId="urn:microsoft.com/office/officeart/2018/2/layout/IconLabelList"/>
    <dgm:cxn modelId="{2A81C69B-1CEC-47CE-9F74-BF820E9E65CE}" type="presParOf" srcId="{803BF2AB-C31A-4ED4-9F89-F560B6B6ADC4}" destId="{059EE1B1-B919-48AD-9823-2AAAB417AE1C}" srcOrd="0" destOrd="0" presId="urn:microsoft.com/office/officeart/2018/2/layout/IconLabelList"/>
    <dgm:cxn modelId="{C5C10D0A-2051-4A2F-BFCA-7ED5C806817A}" type="presParOf" srcId="{803BF2AB-C31A-4ED4-9F89-F560B6B6ADC4}" destId="{AAD21974-3126-408E-9213-E622FBDD3E69}" srcOrd="1" destOrd="0" presId="urn:microsoft.com/office/officeart/2018/2/layout/IconLabelList"/>
    <dgm:cxn modelId="{BD3BD380-C377-4C84-BE23-58561CDD594C}" type="presParOf" srcId="{803BF2AB-C31A-4ED4-9F89-F560B6B6ADC4}" destId="{848C7537-B742-4126-A796-79B2599DA09E}" srcOrd="2" destOrd="0" presId="urn:microsoft.com/office/officeart/2018/2/layout/IconLabelList"/>
    <dgm:cxn modelId="{4FF9F7BA-7575-4151-897F-6083EBAF33CD}" type="presParOf" srcId="{1C399AA0-B874-4538-AA18-A3F05AF5323A}" destId="{A0DFE71D-29C2-4D6E-A252-0420AA1CFD87}" srcOrd="1" destOrd="0" presId="urn:microsoft.com/office/officeart/2018/2/layout/IconLabelList"/>
    <dgm:cxn modelId="{DFA48CC6-C90F-4222-AC9C-89477AC94AE6}" type="presParOf" srcId="{1C399AA0-B874-4538-AA18-A3F05AF5323A}" destId="{CED86688-435E-4410-A2D5-D4681A089625}" srcOrd="2" destOrd="0" presId="urn:microsoft.com/office/officeart/2018/2/layout/IconLabelList"/>
    <dgm:cxn modelId="{AE143972-BC07-435A-AB5C-FF6C9A238138}" type="presParOf" srcId="{CED86688-435E-4410-A2D5-D4681A089625}" destId="{D871DE16-13BF-47CE-9D3A-F65E65228EFA}" srcOrd="0" destOrd="0" presId="urn:microsoft.com/office/officeart/2018/2/layout/IconLabelList"/>
    <dgm:cxn modelId="{E89809DB-031B-457E-979C-CC253B81530D}" type="presParOf" srcId="{CED86688-435E-4410-A2D5-D4681A089625}" destId="{A303D361-48F5-4081-A2CD-9AA77FCA19CA}" srcOrd="1" destOrd="0" presId="urn:microsoft.com/office/officeart/2018/2/layout/IconLabelList"/>
    <dgm:cxn modelId="{29E9C034-6CD6-4E51-A8E2-8827C5634B90}" type="presParOf" srcId="{CED86688-435E-4410-A2D5-D4681A089625}" destId="{497553B7-B4AC-4147-893C-408C5308A3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A95E-48D4-DE48-B956-0CE7EE36B956}">
      <dsp:nvSpPr>
        <dsp:cNvPr id="0" name=""/>
        <dsp:cNvSpPr/>
      </dsp:nvSpPr>
      <dsp:spPr>
        <a:xfrm>
          <a:off x="0" y="2100044"/>
          <a:ext cx="1761648" cy="1118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6BBBA-4773-5146-B04A-4DC951F7627E}">
      <dsp:nvSpPr>
        <dsp:cNvPr id="0" name=""/>
        <dsp:cNvSpPr/>
      </dsp:nvSpPr>
      <dsp:spPr>
        <a:xfrm>
          <a:off x="195738" y="2285996"/>
          <a:ext cx="1761648" cy="1118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Questions of Diminished Capacity</a:t>
          </a:r>
        </a:p>
      </dsp:txBody>
      <dsp:txXfrm>
        <a:off x="228502" y="2318760"/>
        <a:ext cx="1696120" cy="1053118"/>
      </dsp:txXfrm>
    </dsp:sp>
    <dsp:sp modelId="{E039B4B3-B1E0-B14E-BC03-D4DEAEFFBB2D}">
      <dsp:nvSpPr>
        <dsp:cNvPr id="0" name=""/>
        <dsp:cNvSpPr/>
      </dsp:nvSpPr>
      <dsp:spPr>
        <a:xfrm>
          <a:off x="2153126" y="2100044"/>
          <a:ext cx="1761648" cy="1118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86BE8-08BC-1643-A1DC-C5497988B554}">
      <dsp:nvSpPr>
        <dsp:cNvPr id="0" name=""/>
        <dsp:cNvSpPr/>
      </dsp:nvSpPr>
      <dsp:spPr>
        <a:xfrm>
          <a:off x="2348865" y="2285996"/>
          <a:ext cx="1761648" cy="1118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2) Durable Power of Attorney designation &amp; duties/responsibilities</a:t>
          </a:r>
        </a:p>
      </dsp:txBody>
      <dsp:txXfrm>
        <a:off x="2381629" y="2318760"/>
        <a:ext cx="1696120" cy="1053118"/>
      </dsp:txXfrm>
    </dsp:sp>
    <dsp:sp modelId="{2511402A-5C30-004B-B2CA-6CCD6D1043B3}">
      <dsp:nvSpPr>
        <dsp:cNvPr id="0" name=""/>
        <dsp:cNvSpPr/>
      </dsp:nvSpPr>
      <dsp:spPr>
        <a:xfrm>
          <a:off x="4306252" y="2100044"/>
          <a:ext cx="1761648" cy="1118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97FD8-78DB-374A-AF0E-CA32837144B7}">
      <dsp:nvSpPr>
        <dsp:cNvPr id="0" name=""/>
        <dsp:cNvSpPr/>
      </dsp:nvSpPr>
      <dsp:spPr>
        <a:xfrm>
          <a:off x="4501991" y="2285996"/>
          <a:ext cx="1761648" cy="1118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3) Concerns regarding Undue Influence</a:t>
          </a:r>
        </a:p>
      </dsp:txBody>
      <dsp:txXfrm>
        <a:off x="4534755" y="2318760"/>
        <a:ext cx="1696120" cy="1053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EE1B1-B919-48AD-9823-2AAAB417AE1C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C7537-B742-4126-A796-79B2599DA09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Structured neuropsych testing parallels the type of information required in completing the capacity evaluation</a:t>
          </a:r>
        </a:p>
      </dsp:txBody>
      <dsp:txXfrm>
        <a:off x="559800" y="3022743"/>
        <a:ext cx="4320000" cy="720000"/>
      </dsp:txXfrm>
    </dsp:sp>
    <dsp:sp modelId="{D871DE16-13BF-47CE-9D3A-F65E65228EFA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553B7-B4AC-4147-893C-408C5308A31E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Summary scores on cognitive screens </a:t>
          </a:r>
          <a:r>
            <a:rPr lang="en-US" sz="1500" u="sng" kern="1200"/>
            <a:t>do not </a:t>
          </a:r>
          <a:r>
            <a:rPr lang="en-US" sz="1500" kern="1200"/>
            <a:t>give specific information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177B-A379-9E44-84C7-5ADA413FC84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1FCCD-A768-504B-AA38-41352923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Capacity evaluation seeks to resolve this tension in a way that avoids or  minimizes harm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F2BCC-3C93-F745-9A5F-EA9417A51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1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disagree, but the issue rests on (1) whether they retain the</a:t>
            </a:r>
          </a:p>
          <a:p>
            <a:r>
              <a:rPr lang="en-US" dirty="0"/>
              <a:t>requisite skills and abilities, and (2) whether decisions and actions are</a:t>
            </a:r>
          </a:p>
          <a:p>
            <a:r>
              <a:rPr lang="en-US" dirty="0"/>
              <a:t>consistent with their beliefs, values, and preferences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F2BCC-3C93-F745-9A5F-EA9417A51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0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EA1D-78E2-C683-F1A6-A14767B2F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B492D-C0EE-1061-A5FA-DD5A4153D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ADAE-B583-B0D3-F12B-C9215A6A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9505B-C294-CEC8-6360-AE3EA1F9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8F34-A50A-3124-89A2-3919848C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42D1-F984-40C2-2E82-7C44BF0A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EF997-773E-73AF-D168-AF9036C08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B03F4-D20A-EBCA-EFB5-25DFECA8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146DF-8529-B904-2728-FCB5445F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41F5-1801-3EA8-3DFA-87F7E18A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8D167-4744-E5F6-26CC-B7872FA62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96ADF-4A40-F6AE-5F96-5781D3168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616C0-0204-1D28-5253-77A3C90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07C20-CE2C-493C-2957-AE1BBB3F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0144-2BAC-FCB4-3E67-924E8BB7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8D86-5141-D50B-709B-B28B2DD5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0815-BED0-A18C-CBD1-315ACA04E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262C-5BF1-B8EA-48C3-37726BC6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B02A4-2996-484E-556A-C14EB5CE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6B055-D47A-E1B0-2A01-4D8E6FE6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0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A340-9A2C-B93D-39B0-9871133C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1C778-BD6B-BB7E-E33C-660B05F99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1E7B-0005-6192-E9E8-3969C4B9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72723-3CDF-444D-E88D-A9BD0488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7CA7-2C26-214F-A874-1CD2DEDD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8D05-3B43-6B65-C90D-E7DEF7BC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A3C6-2EC7-F5C0-81B3-E61369DD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21A6E-7BAC-09FC-0C95-BFA9260AD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73B8-837A-158C-89D9-77996096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799D5-4BE3-F7E8-AD5C-9E1019DA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F01CC-A639-CC08-53B6-141D83D8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DC9A-7D44-5A60-A287-EA9F783C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C05C1-FB8E-1F4F-7D45-6E5BB8C7A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A1861-3F2A-AEF3-10D8-A085080A6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84803-F5CF-0451-2832-B97C036B9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FAAA9-0D1F-D364-DE17-76792909A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27468-2764-B2D3-D62F-30BF4EF0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2A2A1-7CCD-D1A1-1AED-88E788B9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E9481-9BA2-98AB-F75F-1235A6DD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4BDF-CA79-03D9-DC41-059613B9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36231-1F87-5F96-5C51-0F00BD1C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848A1-5038-351E-D8F0-DA1A1353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56F4F-0BF0-9562-47B9-4E8BB7A3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EB10D-DB98-97C3-1A85-6BCF07F8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11E90-66F8-F3CC-12DA-057BEE9E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C5FA1-3BC7-83D2-8CCB-97BAB6F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B490-AABF-D184-2F6E-034C40F2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D8AB-4265-0749-17E8-B31CBF37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98898-0F17-6568-729D-432D40F6B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4C852-91BD-EFDC-ACC6-5916D663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B1CDD-CF02-2C25-6497-FEA05B7E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E881C-2E06-340B-3D39-16555509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21CE-78B8-594B-25EA-6B8E7551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C8852-190F-A9F5-712C-11C3BA01C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17D12-86C8-C47C-50AD-8627640F7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727DC-3C1D-A78D-0337-88130BFC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CE3A6-6446-D1EB-62DE-A96B06DF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61058-87A4-6FB6-915B-D635910F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D339C-F0F4-91B7-E267-2917B3CA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25A80-A0D3-BA6B-642B-5E66E56C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F554E-46D7-4DDB-92C0-9334C7D20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CFC98-64B6-3C4F-BF4C-A30E18B9DB7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020F9-2351-301A-AB59-7B12C316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5DA7-7B3C-0701-7401-C05BF47C0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4278E-303C-224A-A126-B98C6C69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4600" dirty="0"/>
              <a:t>For a Successful Capacity Evaluation What I Can Do For You</a:t>
            </a:r>
            <a:br>
              <a:rPr lang="en-US" sz="4600" dirty="0"/>
            </a:br>
            <a:r>
              <a:rPr lang="en-US" sz="4600" dirty="0"/>
              <a:t> What I Need from You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Patricia E. McKeon, Ph.D.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September 24, 2025</a:t>
            </a:r>
            <a:endParaRPr lang="en-US"/>
          </a:p>
          <a:p>
            <a:pPr algn="l"/>
            <a:r>
              <a:rPr lang="en-US" dirty="0"/>
              <a:t>SLO County Bar Association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9A92C-BB91-315C-80C6-C1DA1A10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100" dirty="0"/>
              <a:t>During Interview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60894-BDB0-EE93-E4CD-9AB2D299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700" dirty="0"/>
              <a:t>An excessive focus on deficits increases</a:t>
            </a:r>
          </a:p>
          <a:p>
            <a:r>
              <a:rPr lang="en-US" sz="1700" dirty="0"/>
              <a:t>defensiveness</a:t>
            </a:r>
          </a:p>
          <a:p>
            <a:r>
              <a:rPr lang="en-US" sz="1700" dirty="0"/>
              <a:t>– When interviewers initially asked about cognitive changes, people with dementia were more like to</a:t>
            </a:r>
          </a:p>
          <a:p>
            <a:r>
              <a:rPr lang="en-US" sz="1700" dirty="0"/>
              <a:t>deny changes and shift focus.</a:t>
            </a:r>
          </a:p>
          <a:p>
            <a:r>
              <a:rPr lang="en-US" sz="1700" dirty="0"/>
              <a:t>When interviewers placed greater emphasis on</a:t>
            </a:r>
          </a:p>
          <a:p>
            <a:r>
              <a:rPr lang="en-US" sz="1700" dirty="0"/>
              <a:t>the person and showed more interest in them,</a:t>
            </a:r>
          </a:p>
          <a:p>
            <a:r>
              <a:rPr lang="en-US" sz="1700" dirty="0"/>
              <a:t>people with dementia responded with greater</a:t>
            </a:r>
          </a:p>
          <a:p>
            <a:r>
              <a:rPr lang="en-US" sz="1700" dirty="0"/>
              <a:t>openness about their experiences and changes.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6434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2600"/>
              <a:t>From the Neuropsychologist’s perspective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900"/>
              <a:t>What does </a:t>
            </a:r>
            <a:r>
              <a:rPr lang="en-US" sz="1900" b="1"/>
              <a:t>dementia</a:t>
            </a:r>
            <a:r>
              <a:rPr lang="en-US" sz="1900"/>
              <a:t> mean? </a:t>
            </a:r>
          </a:p>
          <a:p>
            <a:r>
              <a:rPr lang="en-US" sz="1900"/>
              <a:t>Dementia refers to the </a:t>
            </a:r>
            <a:r>
              <a:rPr lang="en-US" sz="1900" u="sng"/>
              <a:t>SEVERITY </a:t>
            </a:r>
            <a:r>
              <a:rPr lang="en-US" sz="1900"/>
              <a:t> of cognitive problems—has to be sufficient to impair performance of everyday activities and is a decline from previous level of abilities</a:t>
            </a:r>
          </a:p>
          <a:p>
            <a:endParaRPr lang="en-US" sz="1900"/>
          </a:p>
          <a:p>
            <a:r>
              <a:rPr lang="en-US" sz="1900"/>
              <a:t>Diagnostic considerations</a:t>
            </a:r>
          </a:p>
          <a:p>
            <a:pPr marL="0" indent="0">
              <a:buNone/>
            </a:pPr>
            <a:endParaRPr lang="en-US" sz="1900"/>
          </a:p>
          <a:p>
            <a:r>
              <a:rPr lang="en-US" sz="1900"/>
              <a:t>Possible causes</a:t>
            </a:r>
          </a:p>
          <a:p>
            <a:endParaRPr lang="en-US" sz="1900"/>
          </a:p>
          <a:p>
            <a:r>
              <a:rPr lang="en-US" sz="1900"/>
              <a:t>Pre-existing level of abilities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54215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From the Attorney perspective: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What is </a:t>
            </a:r>
            <a:r>
              <a:rPr lang="en-US" b="1">
                <a:solidFill>
                  <a:srgbClr val="FFFFFF"/>
                </a:solidFill>
              </a:rPr>
              <a:t>Legal Incapacity?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lvl="0"/>
            <a:r>
              <a:rPr lang="en-US" sz="2200" b="1" i="1"/>
              <a:t>Probate Code §810(c)</a:t>
            </a:r>
            <a:r>
              <a:rPr lang="en-US" sz="2200"/>
              <a:t> “A judicial determination that a person is </a:t>
            </a:r>
            <a:r>
              <a:rPr lang="en-US" sz="2200" b="1"/>
              <a:t>totally without understanding</a:t>
            </a:r>
            <a:r>
              <a:rPr lang="en-US" sz="2200"/>
              <a:t>, or is of </a:t>
            </a:r>
            <a:r>
              <a:rPr lang="en-US" sz="2200" b="1"/>
              <a:t>unsound mind</a:t>
            </a:r>
            <a:r>
              <a:rPr lang="en-US" sz="2200"/>
              <a:t>, or </a:t>
            </a:r>
            <a:r>
              <a:rPr lang="en-US" sz="2200" b="1"/>
              <a:t>suffers from one or more mental deficits</a:t>
            </a:r>
            <a:r>
              <a:rPr lang="en-US" sz="2200"/>
              <a:t> so substantial that, under the circumstances, that person should be deemed to lack the legal capacity to perform a specific act, should be based on evidence of a </a:t>
            </a:r>
            <a:r>
              <a:rPr lang="en-US" sz="2200" b="1" i="1"/>
              <a:t>deficit in one or more of the person’s mental functions</a:t>
            </a:r>
            <a:r>
              <a:rPr lang="en-US" sz="2200"/>
              <a:t> rather than on a diagnosis of a person’s mental or physical disorder.”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07814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From the Attorney perspective:</a:t>
            </a:r>
            <a:r>
              <a:rPr lang="en-US" sz="3100" b="1">
                <a:solidFill>
                  <a:srgbClr val="FFFFFF"/>
                </a:solidFill>
              </a:rPr>
              <a:t>Legal Incapacity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396687"/>
            <a:ext cx="5911799" cy="49460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000" b="1" dirty="0"/>
              <a:t>What are the deficits in mental function?</a:t>
            </a:r>
          </a:p>
          <a:p>
            <a:pPr marL="0" indent="0">
              <a:buNone/>
            </a:pPr>
            <a:endParaRPr lang="en-US" sz="2000" b="1" dirty="0"/>
          </a:p>
          <a:p>
            <a:pPr lvl="0"/>
            <a:r>
              <a:rPr lang="en-US" sz="2000" b="1" dirty="0"/>
              <a:t> </a:t>
            </a:r>
            <a:r>
              <a:rPr lang="en-US" sz="2000" b="1" i="1" dirty="0"/>
              <a:t>Probate Code §811 </a:t>
            </a:r>
            <a:r>
              <a:rPr lang="en-US" sz="2000" b="1" dirty="0"/>
              <a:t>(a)</a:t>
            </a:r>
            <a:r>
              <a:rPr lang="en-US" sz="2000" dirty="0"/>
              <a:t>  A determination that a person is of unsound mind or lacks the capacity to make a decision or do a certain act, including, but not limited to, the incapacity to contract, to make a conveyance, to marry, to make medical decisions, to execute wills, or to execute trusts, shall be supported by evidence of a </a:t>
            </a:r>
            <a:r>
              <a:rPr lang="en-US" sz="2000" b="1" i="1" dirty="0"/>
              <a:t>deficit in at least one of the following mental functions</a:t>
            </a:r>
            <a:r>
              <a:rPr lang="en-US" sz="2000" dirty="0"/>
              <a:t>, subject to subdivision (b), </a:t>
            </a:r>
            <a:r>
              <a:rPr lang="en-US" sz="2000" b="1" i="1" dirty="0"/>
              <a:t>and evidence of a correlation between the deficit or deficits and the decision or acts in question</a:t>
            </a:r>
            <a:r>
              <a:rPr lang="en-US" sz="2000" dirty="0"/>
              <a:t>:</a:t>
            </a:r>
          </a:p>
          <a:p>
            <a:r>
              <a:rPr lang="en-US" sz="2000" b="1" dirty="0"/>
              <a:t>(1)</a:t>
            </a:r>
            <a:r>
              <a:rPr lang="en-US" sz="2000" dirty="0"/>
              <a:t>  </a:t>
            </a:r>
            <a:r>
              <a:rPr lang="en-US" sz="2000" b="1" dirty="0"/>
              <a:t>Alertness and attention</a:t>
            </a:r>
            <a:endParaRPr lang="en-US" sz="2000" dirty="0"/>
          </a:p>
          <a:p>
            <a:r>
              <a:rPr lang="en-US" sz="2000" b="1" dirty="0"/>
              <a:t>(2)</a:t>
            </a:r>
            <a:r>
              <a:rPr lang="en-US" sz="2000" dirty="0"/>
              <a:t>  </a:t>
            </a:r>
            <a:r>
              <a:rPr lang="en-US" sz="2000" b="1" dirty="0"/>
              <a:t>Information processing</a:t>
            </a:r>
            <a:endParaRPr lang="en-US" sz="2000" dirty="0"/>
          </a:p>
          <a:p>
            <a:r>
              <a:rPr lang="en-US" sz="2000" b="1" dirty="0"/>
              <a:t>(3)</a:t>
            </a:r>
            <a:r>
              <a:rPr lang="en-US" sz="2000" dirty="0"/>
              <a:t>  </a:t>
            </a:r>
            <a:r>
              <a:rPr lang="en-US" sz="2000" b="1" dirty="0"/>
              <a:t>Thought processes</a:t>
            </a:r>
            <a:endParaRPr lang="en-US" sz="2000" dirty="0"/>
          </a:p>
          <a:p>
            <a:r>
              <a:rPr lang="en-US" sz="2000" b="1" dirty="0"/>
              <a:t>(4)</a:t>
            </a:r>
            <a:r>
              <a:rPr lang="en-US" sz="2000" dirty="0"/>
              <a:t>  </a:t>
            </a:r>
            <a:r>
              <a:rPr lang="en-US" sz="2000" b="1" dirty="0"/>
              <a:t>Ability to modulate mood and affect</a:t>
            </a:r>
            <a:endParaRPr lang="en-US" sz="2000" dirty="0"/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848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What do I need from you?</a:t>
            </a:r>
          </a:p>
        </p:txBody>
      </p:sp>
      <p:pic>
        <p:nvPicPr>
          <p:cNvPr id="7" name="Graphic 6" descr="Open Folder">
            <a:extLst>
              <a:ext uri="{FF2B5EF4-FFF2-40B4-BE49-F238E27FC236}">
                <a16:creationId xmlns:a16="http://schemas.microsoft.com/office/drawing/2014/main" id="{E7B45C3A-1A75-5CEA-2DE4-DA5A1051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Copies of trust/DPOA documents to ensure</a:t>
            </a:r>
          </a:p>
          <a:p>
            <a:pPr marL="514350" indent="-514350">
              <a:buAutoNum type="arabicParenR"/>
            </a:pPr>
            <a:r>
              <a:rPr lang="en-US" sz="1800">
                <a:solidFill>
                  <a:schemeClr val="tx2"/>
                </a:solidFill>
              </a:rPr>
              <a:t>That the family member/friend really has authority</a:t>
            </a:r>
          </a:p>
          <a:p>
            <a:pPr marL="514350" indent="-514350">
              <a:buAutoNum type="arabicParenR"/>
            </a:pPr>
            <a:r>
              <a:rPr lang="en-US" sz="1800">
                <a:solidFill>
                  <a:schemeClr val="tx2"/>
                </a:solidFill>
              </a:rPr>
              <a:t>Independent collaboration of financial status, holdings, in addition to what they fill out on my questionnaire</a:t>
            </a:r>
          </a:p>
          <a:p>
            <a:pPr marL="514350" indent="-514350">
              <a:buAutoNum type="arabicParenR"/>
            </a:pPr>
            <a:r>
              <a:rPr lang="en-US" sz="1800">
                <a:solidFill>
                  <a:schemeClr val="tx2"/>
                </a:solidFill>
              </a:rPr>
              <a:t>Who are all the interested parties?</a:t>
            </a:r>
          </a:p>
          <a:p>
            <a:pPr marL="514350" indent="-514350">
              <a:buAutoNum type="arabicParenR"/>
            </a:pPr>
            <a:r>
              <a:rPr lang="en-US" sz="1800">
                <a:solidFill>
                  <a:schemeClr val="tx2"/>
                </a:solidFill>
              </a:rPr>
              <a:t> Why is this being sought now, now six months ago, what changed?</a:t>
            </a:r>
          </a:p>
        </p:txBody>
      </p:sp>
    </p:spTree>
    <p:extLst>
      <p:ext uri="{BB962C8B-B14F-4D97-AF65-F5344CB8AC3E}">
        <p14:creationId xmlns:p14="http://schemas.microsoft.com/office/powerpoint/2010/main" val="315493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What do I need from you?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/>
              <a:t>Specific areas of capacity determination/legal standards that need to be addressed </a:t>
            </a:r>
          </a:p>
          <a:p>
            <a:r>
              <a:rPr lang="en-US" sz="2400"/>
              <a:t>Whether undue influence must be addressed</a:t>
            </a:r>
          </a:p>
          <a:p>
            <a:r>
              <a:rPr lang="en-US" sz="2400"/>
              <a:t>Is this current capacity or retrospective review</a:t>
            </a:r>
          </a:p>
          <a:p>
            <a:r>
              <a:rPr lang="en-US" sz="2400"/>
              <a:t>Risk of harm and level of supervision needed</a:t>
            </a:r>
          </a:p>
        </p:txBody>
      </p:sp>
    </p:spTree>
    <p:extLst>
      <p:ext uri="{BB962C8B-B14F-4D97-AF65-F5344CB8AC3E}">
        <p14:creationId xmlns:p14="http://schemas.microsoft.com/office/powerpoint/2010/main" val="423933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3EB01-0EF2-3F39-C90A-7F7F51E5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Approach to interviewing</a:t>
            </a:r>
            <a:br>
              <a:rPr lang="en-US" sz="6600" dirty="0"/>
            </a:br>
            <a:endParaRPr lang="en-US" sz="6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EA0AA-6E20-E0BA-8168-155EC301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• Most assessment interviews are heavily</a:t>
            </a:r>
          </a:p>
          <a:p>
            <a:r>
              <a:rPr lang="en-US" sz="2000" dirty="0"/>
              <a:t>focused on symptoms and deficits</a:t>
            </a:r>
          </a:p>
          <a:p>
            <a:r>
              <a:rPr lang="en-US" sz="2000" dirty="0"/>
              <a:t>• Whole person assessment interviews should</a:t>
            </a:r>
          </a:p>
          <a:p>
            <a:r>
              <a:rPr lang="en-US" sz="2000" dirty="0"/>
              <a:t>also focus on understanding the person</a:t>
            </a:r>
          </a:p>
          <a:p>
            <a:r>
              <a:rPr lang="en-US" sz="2000" dirty="0"/>
              <a:t>– Rapport</a:t>
            </a:r>
          </a:p>
          <a:p>
            <a:r>
              <a:rPr lang="en-US" sz="2000" dirty="0"/>
              <a:t>– Reduce defensiveness and fear</a:t>
            </a:r>
          </a:p>
          <a:p>
            <a:r>
              <a:rPr lang="en-US" sz="2000" dirty="0"/>
              <a:t>– Intervention and support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257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From the Neuropsychologist’s perspective: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b="1" dirty="0"/>
              <a:t>Clinical Judgment of Capacity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695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8020" y="1884668"/>
            <a:ext cx="75077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Look for INCONSISTENCIES in information provided by person or in comparison to outside sources</a:t>
            </a:r>
          </a:p>
          <a:p>
            <a:r>
              <a:rPr lang="en-US" sz="3200" dirty="0"/>
              <a:t>See the person on more than one day, at different times of the day</a:t>
            </a:r>
          </a:p>
          <a:p>
            <a:r>
              <a:rPr lang="en-US" sz="3200" dirty="0"/>
              <a:t>Tie opinion to the level of complexity of the patient’s life and the capacity needs to sustain that life</a:t>
            </a:r>
          </a:p>
        </p:txBody>
      </p:sp>
    </p:spTree>
    <p:extLst>
      <p:ext uri="{BB962C8B-B14F-4D97-AF65-F5344CB8AC3E}">
        <p14:creationId xmlns:p14="http://schemas.microsoft.com/office/powerpoint/2010/main" val="189667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2600"/>
              <a:t>From the Neuropsychologist’s perspective:</a:t>
            </a:r>
            <a:br>
              <a:rPr lang="en-US" sz="2600"/>
            </a:br>
            <a:r>
              <a:rPr lang="en-US" sz="2600"/>
              <a:t> </a:t>
            </a:r>
            <a:r>
              <a:rPr lang="en-US" sz="2600" b="1"/>
              <a:t>Clinical Judgment of Capacity</a:t>
            </a:r>
            <a:endParaRPr lang="en-US" sz="2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Challenges</a:t>
            </a:r>
            <a:r>
              <a:rPr lang="en-US" sz="2200" dirty="0"/>
              <a:t>:</a:t>
            </a:r>
          </a:p>
          <a:p>
            <a:r>
              <a:rPr lang="en-US" sz="2200" dirty="0"/>
              <a:t>Shifting state factors</a:t>
            </a:r>
          </a:p>
          <a:p>
            <a:endParaRPr lang="en-US" sz="2200" dirty="0"/>
          </a:p>
          <a:p>
            <a:r>
              <a:rPr lang="en-US" sz="2200" dirty="0"/>
              <a:t>Shifting alliances as dependency increases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Opinions (i.e. medical providers)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Observations (family, friends, business partners)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062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2600"/>
              <a:t>From the Neuropsychologist’s perspective:</a:t>
            </a:r>
            <a:br>
              <a:rPr lang="en-US" sz="2600"/>
            </a:br>
            <a:r>
              <a:rPr lang="en-US" sz="2600"/>
              <a:t> </a:t>
            </a:r>
            <a:r>
              <a:rPr lang="en-US" sz="2600" b="1"/>
              <a:t>Clinical Judgment of Capacity</a:t>
            </a:r>
            <a:br>
              <a:rPr lang="en-US" sz="2600" b="1"/>
            </a:br>
            <a:endParaRPr lang="en-US" sz="2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u="sng" dirty="0"/>
              <a:t>Cognitive Deficits that affect Client Responses</a:t>
            </a:r>
          </a:p>
          <a:p>
            <a:r>
              <a:rPr lang="en-US" sz="1700" dirty="0"/>
              <a:t>Short-Term Memory Deficits</a:t>
            </a:r>
          </a:p>
          <a:p>
            <a:r>
              <a:rPr lang="en-US" sz="1700" dirty="0"/>
              <a:t>Recency Effects</a:t>
            </a:r>
          </a:p>
          <a:p>
            <a:r>
              <a:rPr lang="en-US" sz="1700" dirty="0"/>
              <a:t>Confabulation</a:t>
            </a:r>
          </a:p>
          <a:p>
            <a:r>
              <a:rPr lang="en-US" sz="1700" dirty="0"/>
              <a:t>Attentional deficits and inability to track more than one concept/step at a time</a:t>
            </a:r>
          </a:p>
          <a:p>
            <a:r>
              <a:rPr lang="en-US" sz="1700" dirty="0"/>
              <a:t>Language Deficits—either the inability to understand what you are asking OR the inability to verbally respond in ways that are easy to understand</a:t>
            </a:r>
          </a:p>
          <a:p>
            <a:endParaRPr lang="en-US" sz="1700" dirty="0"/>
          </a:p>
          <a:p>
            <a:r>
              <a:rPr lang="en-US" sz="1700" dirty="0"/>
              <a:t>Paranoia/Suspiciousness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1578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3600"/>
              <a:t>Areas in which attorneys &amp; mental health professionals often  collaborate</a:t>
            </a:r>
            <a:br>
              <a:rPr lang="en-US" sz="3600"/>
            </a:br>
            <a:r>
              <a:rPr lang="en-US" sz="3600"/>
              <a:t>to Evaluate &amp; Protect Elder Clients</a:t>
            </a:r>
            <a:br>
              <a:rPr lang="en-US" sz="3600"/>
            </a:br>
            <a:endParaRPr lang="en-US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822BF5-8EF7-C0D9-3B62-938F9B49B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4977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8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2300" dirty="0"/>
              <a:t>External factors that can affect a person’s cognitive capacity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 </a:t>
            </a:r>
            <a:r>
              <a:rPr lang="en-US" sz="2300" i="1" dirty="0"/>
              <a:t>other than just a diagnosis?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372139"/>
            <a:ext cx="8074815" cy="3397725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medications</a:t>
            </a:r>
          </a:p>
          <a:p>
            <a:r>
              <a:rPr lang="en-US" sz="2400" dirty="0"/>
              <a:t>reversible medical conditions</a:t>
            </a:r>
          </a:p>
          <a:p>
            <a:r>
              <a:rPr lang="en-US" sz="2400" dirty="0"/>
              <a:t>sensory/motor loss</a:t>
            </a:r>
          </a:p>
          <a:p>
            <a:r>
              <a:rPr lang="en-US" sz="2400" dirty="0"/>
              <a:t>mood disturbance</a:t>
            </a:r>
          </a:p>
          <a:p>
            <a:r>
              <a:rPr lang="en-US" sz="2400" dirty="0"/>
              <a:t>recent stressors</a:t>
            </a:r>
          </a:p>
          <a:p>
            <a:r>
              <a:rPr lang="en-US" sz="2400" dirty="0"/>
              <a:t>Dehydration</a:t>
            </a:r>
          </a:p>
          <a:p>
            <a:r>
              <a:rPr lang="en-US" sz="2400" dirty="0"/>
              <a:t>Coaching by caregiver/family member</a:t>
            </a:r>
          </a:p>
          <a:p>
            <a:r>
              <a:rPr lang="en-US" sz="2400" dirty="0"/>
              <a:t>Fear of institutionalization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81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5100" u="sng"/>
              <a:t>Challenges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000"/>
              <a:t>Ecological validity of one’s assessment</a:t>
            </a:r>
          </a:p>
          <a:p>
            <a:r>
              <a:rPr lang="en-US" sz="2000"/>
              <a:t>Conversion of test ‘scores’ to Probate Codes 6100.5 &amp; 811-812(Global opinion regarding entering into agreement vs more specific set of cognitive domains)</a:t>
            </a:r>
          </a:p>
          <a:p>
            <a:r>
              <a:rPr lang="en-US" sz="2000"/>
              <a:t>Obtain medical records—often little or no indication of cognitive disorder</a:t>
            </a:r>
          </a:p>
          <a:p>
            <a:r>
              <a:rPr lang="en-US" sz="2000"/>
              <a:t>Obtain outside confirmation of will/trust provisions, assets, expenses.  Do not rely just on verbal report from anyone. Do your homework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779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EACD7-AF1F-ECD2-75E0-E959CB73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Key question in financial capacity: Integrity of financial judgment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AE7-1850-41DD-6ED3-8E102BCB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700"/>
              <a:t>Both under and over-protection of older adults can lead to damaging</a:t>
            </a:r>
          </a:p>
          <a:p>
            <a:r>
              <a:rPr lang="en-US" sz="1700"/>
              <a:t>consequences.</a:t>
            </a:r>
          </a:p>
          <a:p>
            <a:r>
              <a:rPr lang="en-US" sz="1700" b="1"/>
              <a:t>Underprotection </a:t>
            </a:r>
            <a:r>
              <a:rPr lang="en-US" sz="1700"/>
              <a:t>for older adults can lead to gross financial exploitation that</a:t>
            </a:r>
          </a:p>
          <a:p>
            <a:r>
              <a:rPr lang="en-US" sz="1700"/>
              <a:t>can impact every aspect of the older adult’s life.</a:t>
            </a:r>
          </a:p>
          <a:p>
            <a:r>
              <a:rPr lang="en-US" sz="1700" b="1"/>
              <a:t>Over protection </a:t>
            </a:r>
            <a:r>
              <a:rPr lang="en-US" sz="1700"/>
              <a:t>can be equally as costly. Many older adults have very strong</a:t>
            </a:r>
          </a:p>
          <a:p>
            <a:r>
              <a:rPr lang="en-US" sz="1700"/>
              <a:t>needs for autonomy and control and to unnecessarily limit autonomy can lead</a:t>
            </a:r>
          </a:p>
          <a:p>
            <a:r>
              <a:rPr lang="en-US" sz="1700"/>
              <a:t>to increased health problems and shortened longevity.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50953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C5862-6FAA-3F3E-77E0-72FF62BF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Mild neurocognitive disorder</a:t>
            </a:r>
            <a:br>
              <a:rPr lang="en-US" sz="3600">
                <a:solidFill>
                  <a:schemeClr val="tx2"/>
                </a:solidFill>
              </a:rPr>
            </a:b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13FD0-4A2E-00D3-DADA-58A67F3B3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(DSM-5)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• Subjective and objective decline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• Requires more effort, compensation to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maintain independence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• 1-2SD below reference category on testing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• 0.5 SD drop from baseline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• Not delirium or Axis 1 dx</a:t>
            </a:r>
          </a:p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00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B83D-1D80-A1F1-F2F0-4AFA7AE8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Major Neurocognitive Disorder</a:t>
            </a:r>
            <a:br>
              <a:rPr lang="en-US" sz="3600">
                <a:solidFill>
                  <a:schemeClr val="tx2"/>
                </a:solidFill>
              </a:rPr>
            </a:b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BCB8-ADF4-614E-8C9D-FD971E08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en-US" sz="1900">
                <a:solidFill>
                  <a:schemeClr val="tx2"/>
                </a:solidFill>
              </a:rPr>
              <a:t>DSM-5</a:t>
            </a:r>
          </a:p>
          <a:p>
            <a:r>
              <a:rPr lang="en-US" sz="1900">
                <a:solidFill>
                  <a:schemeClr val="tx2"/>
                </a:solidFill>
              </a:rPr>
              <a:t>– Decline in cognition - complex attention, executive</a:t>
            </a:r>
          </a:p>
          <a:p>
            <a:r>
              <a:rPr lang="en-US" sz="1900">
                <a:solidFill>
                  <a:schemeClr val="tx2"/>
                </a:solidFill>
              </a:rPr>
              <a:t>ability, learning and memory, language, visual</a:t>
            </a:r>
          </a:p>
          <a:p>
            <a:r>
              <a:rPr lang="en-US" sz="1900">
                <a:solidFill>
                  <a:schemeClr val="tx2"/>
                </a:solidFill>
              </a:rPr>
              <a:t>constructional-perceptual ability, and social</a:t>
            </a:r>
          </a:p>
          <a:p>
            <a:r>
              <a:rPr lang="en-US" sz="1900">
                <a:solidFill>
                  <a:schemeClr val="tx2"/>
                </a:solidFill>
              </a:rPr>
              <a:t>cognition</a:t>
            </a:r>
          </a:p>
          <a:p>
            <a:r>
              <a:rPr lang="en-US" sz="1900">
                <a:solidFill>
                  <a:schemeClr val="tx2"/>
                </a:solidFill>
              </a:rPr>
              <a:t>– Subjective (concern expressed)</a:t>
            </a:r>
          </a:p>
          <a:p>
            <a:r>
              <a:rPr lang="en-US" sz="1900">
                <a:solidFill>
                  <a:schemeClr val="tx2"/>
                </a:solidFill>
              </a:rPr>
              <a:t>– Objective (&lt;2SD below reference category)</a:t>
            </a:r>
          </a:p>
          <a:p>
            <a:r>
              <a:rPr lang="en-US" sz="1900">
                <a:solidFill>
                  <a:schemeClr val="tx2"/>
                </a:solidFill>
              </a:rPr>
              <a:t>– Interferes with independence</a:t>
            </a:r>
          </a:p>
          <a:p>
            <a:r>
              <a:rPr lang="en-US" sz="1900">
                <a:solidFill>
                  <a:schemeClr val="tx2"/>
                </a:solidFill>
              </a:rPr>
              <a:t>– Not delirium, not caused by another Axis 1 dx</a:t>
            </a:r>
          </a:p>
          <a:p>
            <a:endParaRPr lang="en-US" sz="1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ED329-1AE4-2309-3984-CECF229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Cognitive changes in AD</a:t>
            </a:r>
            <a:br>
              <a:rPr lang="en-US" sz="3600">
                <a:solidFill>
                  <a:schemeClr val="tx2"/>
                </a:solidFill>
              </a:rPr>
            </a:b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16A3-6D68-9B93-EFFF-F71B89DB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• Forgetfulness, memory problems</a:t>
            </a:r>
          </a:p>
          <a:p>
            <a:r>
              <a:rPr lang="en-US" sz="2000">
                <a:solidFill>
                  <a:schemeClr val="tx2"/>
                </a:solidFill>
              </a:rPr>
              <a:t>– Names, appointments, conversations</a:t>
            </a:r>
          </a:p>
          <a:p>
            <a:r>
              <a:rPr lang="en-US" sz="2000">
                <a:solidFill>
                  <a:schemeClr val="tx2"/>
                </a:solidFill>
              </a:rPr>
              <a:t>– Repetitive questions</a:t>
            </a:r>
          </a:p>
          <a:p>
            <a:r>
              <a:rPr lang="en-US" sz="2000">
                <a:solidFill>
                  <a:schemeClr val="tx2"/>
                </a:solidFill>
              </a:rPr>
              <a:t>• Word finding problems</a:t>
            </a:r>
          </a:p>
          <a:p>
            <a:r>
              <a:rPr lang="en-US" sz="2000">
                <a:solidFill>
                  <a:schemeClr val="tx2"/>
                </a:solidFill>
              </a:rPr>
              <a:t>• Difficulty performing familiar tasks</a:t>
            </a:r>
          </a:p>
          <a:p>
            <a:r>
              <a:rPr lang="en-US" sz="2000">
                <a:solidFill>
                  <a:schemeClr val="tx2"/>
                </a:solidFill>
              </a:rPr>
              <a:t>– Money and medication management</a:t>
            </a:r>
          </a:p>
          <a:p>
            <a:r>
              <a:rPr lang="en-US" sz="2000">
                <a:solidFill>
                  <a:schemeClr val="tx2"/>
                </a:solidFill>
              </a:rPr>
              <a:t>• Difficulty learning new tasks</a:t>
            </a:r>
          </a:p>
          <a:p>
            <a:r>
              <a:rPr lang="en-US" sz="2000">
                <a:solidFill>
                  <a:schemeClr val="tx2"/>
                </a:solidFill>
              </a:rPr>
              <a:t>• Misplacing items</a:t>
            </a:r>
          </a:p>
          <a:p>
            <a:r>
              <a:rPr lang="en-US" sz="2000">
                <a:solidFill>
                  <a:schemeClr val="tx2"/>
                </a:solidFill>
              </a:rPr>
              <a:t>• Getting lost on familiar routes</a:t>
            </a:r>
          </a:p>
          <a:p>
            <a:r>
              <a:rPr lang="en-US" sz="2000">
                <a:solidFill>
                  <a:schemeClr val="tx2"/>
                </a:solidFill>
              </a:rPr>
              <a:t>• Confusion about time and place</a:t>
            </a:r>
          </a:p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1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Record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like to obtain at least two years prior to eval </a:t>
            </a:r>
          </a:p>
          <a:p>
            <a:r>
              <a:rPr lang="en-US" dirty="0"/>
              <a:t>Any brain imaging reports</a:t>
            </a:r>
          </a:p>
          <a:p>
            <a:r>
              <a:rPr lang="en-US" dirty="0"/>
              <a:t>List of current medications</a:t>
            </a:r>
          </a:p>
          <a:p>
            <a:r>
              <a:rPr lang="en-US" dirty="0"/>
              <a:t>Any notations of cognitive status, mood, changes</a:t>
            </a:r>
          </a:p>
          <a:p>
            <a:r>
              <a:rPr lang="en-US" dirty="0"/>
              <a:t>Any cognitive screening measures that might have been done</a:t>
            </a:r>
          </a:p>
        </p:txBody>
      </p:sp>
    </p:spTree>
    <p:extLst>
      <p:ext uri="{BB962C8B-B14F-4D97-AF65-F5344CB8AC3E}">
        <p14:creationId xmlns:p14="http://schemas.microsoft.com/office/powerpoint/2010/main" val="2377059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Cognition Improve?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Treatment of delirium due to toxic, infectious, metabolic and medication-related causes</a:t>
            </a:r>
          </a:p>
          <a:p>
            <a:r>
              <a:rPr lang="en-US" dirty="0"/>
              <a:t>Treatment of anxiety, depression, psychosis</a:t>
            </a:r>
          </a:p>
          <a:p>
            <a:r>
              <a:rPr lang="en-US" dirty="0"/>
              <a:t>Abstinence from substances of abuse: i.e.,</a:t>
            </a:r>
          </a:p>
          <a:p>
            <a:pPr marL="0" indent="0">
              <a:buNone/>
            </a:pPr>
            <a:r>
              <a:rPr lang="en-US" dirty="0"/>
              <a:t>	alcohol</a:t>
            </a:r>
          </a:p>
          <a:p>
            <a:r>
              <a:rPr lang="en-US" dirty="0"/>
              <a:t>Treatment of NPH, meningitis/encephalitis</a:t>
            </a:r>
          </a:p>
          <a:p>
            <a:r>
              <a:rPr lang="en-US" dirty="0"/>
              <a:t>Resection of tumors</a:t>
            </a:r>
          </a:p>
          <a:p>
            <a:r>
              <a:rPr lang="en-US" dirty="0"/>
              <a:t>Removal of subdural and epidural hematomas</a:t>
            </a:r>
          </a:p>
          <a:p>
            <a:r>
              <a:rPr lang="en-US" dirty="0"/>
              <a:t>Treatment of beclouded dementias</a:t>
            </a:r>
          </a:p>
        </p:txBody>
      </p:sp>
    </p:spTree>
    <p:extLst>
      <p:ext uri="{BB962C8B-B14F-4D97-AF65-F5344CB8AC3E}">
        <p14:creationId xmlns:p14="http://schemas.microsoft.com/office/powerpoint/2010/main" val="3052918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202" y="258228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Irreversible Causes (or only partially treatable)</a:t>
            </a:r>
            <a:endParaRPr lang="en-US" sz="3200" dirty="0">
              <a:solidFill>
                <a:srgbClr val="FCF0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212" y="1371601"/>
            <a:ext cx="74958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Cancer/brain tumors  &amp; Chemotherapy</a:t>
            </a:r>
          </a:p>
          <a:p>
            <a:r>
              <a:rPr lang="en-US" sz="3200" dirty="0"/>
              <a:t>Degenerative disease of the CNS </a:t>
            </a:r>
          </a:p>
          <a:p>
            <a:r>
              <a:rPr lang="en-US" sz="3200" dirty="0"/>
              <a:t>---Multiple Sclerosis</a:t>
            </a:r>
          </a:p>
          <a:p>
            <a:r>
              <a:rPr lang="en-US" sz="3200" dirty="0"/>
              <a:t>--Parkinson’s Disease</a:t>
            </a:r>
          </a:p>
          <a:p>
            <a:r>
              <a:rPr lang="en-US" sz="3200" dirty="0"/>
              <a:t>--Huntington’s Disease</a:t>
            </a:r>
          </a:p>
          <a:p>
            <a:r>
              <a:rPr lang="en-US" sz="3200" dirty="0"/>
              <a:t>--</a:t>
            </a:r>
            <a:r>
              <a:rPr lang="en-US" sz="3200" dirty="0" err="1"/>
              <a:t>FrontoTemporal</a:t>
            </a:r>
            <a:r>
              <a:rPr lang="en-US" sz="3200" dirty="0"/>
              <a:t> Disease </a:t>
            </a:r>
          </a:p>
          <a:p>
            <a:r>
              <a:rPr lang="en-US" sz="3200" dirty="0"/>
              <a:t>Lewy Body Disease</a:t>
            </a:r>
          </a:p>
          <a:p>
            <a:pPr>
              <a:buFont typeface="Arial"/>
              <a:buChar char="•"/>
            </a:pPr>
            <a:r>
              <a:rPr lang="en-US" sz="3200" dirty="0"/>
              <a:t>Vascular disease (including diabetes)</a:t>
            </a:r>
          </a:p>
          <a:p>
            <a:pPr>
              <a:buFont typeface="Arial"/>
              <a:buChar char="•"/>
            </a:pPr>
            <a:r>
              <a:rPr lang="en-US" sz="3200" dirty="0"/>
              <a:t> Head injury acute/chronic (CTE in football)</a:t>
            </a:r>
          </a:p>
          <a:p>
            <a:pPr>
              <a:buFont typeface="Arial"/>
              <a:buChar char="•"/>
            </a:pPr>
            <a:r>
              <a:rPr lang="en-US" sz="3200" dirty="0"/>
              <a:t> Toxic exposure (pesticides, lead)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339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25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Irreversible Causes (or only partially treatable)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0" y="1311936"/>
            <a:ext cx="8229600" cy="4784065"/>
          </a:xfrm>
        </p:spPr>
        <p:txBody>
          <a:bodyPr>
            <a:noAutofit/>
          </a:bodyPr>
          <a:lstStyle/>
          <a:p>
            <a:r>
              <a:rPr lang="en-US" dirty="0"/>
              <a:t>Seizures</a:t>
            </a:r>
          </a:p>
          <a:p>
            <a:r>
              <a:rPr lang="en-US" dirty="0"/>
              <a:t> Lack of oxygen to the brain</a:t>
            </a:r>
          </a:p>
          <a:p>
            <a:pPr marL="0" indent="0">
              <a:buNone/>
            </a:pPr>
            <a:r>
              <a:rPr lang="en-US" dirty="0"/>
              <a:t>	-- sleep apnea</a:t>
            </a:r>
          </a:p>
          <a:p>
            <a:pPr marL="0" indent="0">
              <a:buNone/>
            </a:pPr>
            <a:r>
              <a:rPr lang="en-US" dirty="0"/>
              <a:t>	-- anesthesia during surgery</a:t>
            </a:r>
          </a:p>
          <a:p>
            <a:pPr marL="0" indent="0">
              <a:buNone/>
            </a:pPr>
            <a:r>
              <a:rPr lang="en-US" dirty="0"/>
              <a:t>	-- smoking</a:t>
            </a:r>
          </a:p>
          <a:p>
            <a:pPr>
              <a:buFont typeface="Arial"/>
              <a:buChar char="•"/>
            </a:pPr>
            <a:r>
              <a:rPr lang="en-US" dirty="0"/>
              <a:t>Alcohol abuse</a:t>
            </a:r>
          </a:p>
          <a:p>
            <a:pPr>
              <a:buFont typeface="Arial"/>
              <a:buChar char="•"/>
            </a:pPr>
            <a:r>
              <a:rPr lang="en-US" dirty="0"/>
              <a:t> Prescription drug overuse (sleeping meds, pain meds)</a:t>
            </a:r>
          </a:p>
        </p:txBody>
      </p:sp>
    </p:spTree>
    <p:extLst>
      <p:ext uri="{BB962C8B-B14F-4D97-AF65-F5344CB8AC3E}">
        <p14:creationId xmlns:p14="http://schemas.microsoft.com/office/powerpoint/2010/main" val="380727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007E-7F75-A415-3BE6-39111AA3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EAC7C1-7759-E7DC-DAA5-0FDE0E45E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963" y="1600201"/>
            <a:ext cx="34840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8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539750"/>
            <a:ext cx="8229600" cy="5937250"/>
          </a:xfrm>
        </p:spPr>
        <p:txBody>
          <a:bodyPr>
            <a:normAutofit fontScale="32500" lnSpcReduction="20000"/>
          </a:bodyPr>
          <a:lstStyle/>
          <a:p>
            <a:r>
              <a:rPr lang="en-US" sz="9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Reversible Causes:</a:t>
            </a:r>
          </a:p>
          <a:p>
            <a:endParaRPr lang="en-US" sz="7400" dirty="0">
              <a:solidFill>
                <a:srgbClr val="FCF059"/>
              </a:solidFill>
            </a:endParaRPr>
          </a:p>
          <a:p>
            <a:pPr marL="0" indent="0">
              <a:buNone/>
            </a:pPr>
            <a:r>
              <a:rPr lang="en-US" sz="7400" dirty="0"/>
              <a:t>	--Infection (HIV, Syphilis, Meningitis)</a:t>
            </a:r>
          </a:p>
          <a:p>
            <a:pPr marL="0" indent="0">
              <a:buNone/>
            </a:pPr>
            <a:r>
              <a:rPr lang="en-US" sz="7400" dirty="0"/>
              <a:t>	--Normal Pressure Hydrocephalus</a:t>
            </a:r>
          </a:p>
          <a:p>
            <a:pPr marL="0" indent="0">
              <a:buNone/>
            </a:pPr>
            <a:r>
              <a:rPr lang="en-US" sz="7400" dirty="0"/>
              <a:t>	--Disease of the adrenal, thyroid, Pituitary or other glands 	that regulate memory, emotion, perception and thought 	process</a:t>
            </a:r>
          </a:p>
          <a:p>
            <a:pPr marL="0" indent="0">
              <a:buNone/>
            </a:pPr>
            <a:r>
              <a:rPr lang="en-US" sz="7400" dirty="0"/>
              <a:t>	--Vitamin B12 Deficiency</a:t>
            </a:r>
          </a:p>
          <a:p>
            <a:pPr marL="0" indent="0">
              <a:buNone/>
            </a:pPr>
            <a:r>
              <a:rPr lang="en-US" sz="7400" dirty="0"/>
              <a:t>	--Poor Diet</a:t>
            </a:r>
          </a:p>
          <a:p>
            <a:pPr marL="0" indent="0">
              <a:buNone/>
            </a:pPr>
            <a:r>
              <a:rPr lang="en-US" sz="7400" dirty="0"/>
              <a:t>-- Drugs/supplement interactions</a:t>
            </a:r>
          </a:p>
          <a:p>
            <a:pPr marL="0" indent="0">
              <a:buNone/>
            </a:pPr>
            <a:r>
              <a:rPr lang="en-US" sz="7400" dirty="0"/>
              <a:t>--Dehydration</a:t>
            </a:r>
          </a:p>
          <a:p>
            <a:pPr marL="0" indent="0">
              <a:buNone/>
            </a:pPr>
            <a:r>
              <a:rPr lang="en-US" sz="7400" dirty="0"/>
              <a:t>--Sensory Problems</a:t>
            </a:r>
          </a:p>
          <a:p>
            <a:pPr marL="0" indent="0">
              <a:buNone/>
            </a:pPr>
            <a:r>
              <a:rPr lang="en-US" sz="7400" dirty="0"/>
              <a:t>--Depression, Stress &amp; Anxiety</a:t>
            </a:r>
          </a:p>
          <a:p>
            <a:pPr marL="0" indent="0">
              <a:buNone/>
            </a:pPr>
            <a:r>
              <a:rPr lang="en-US" sz="7400" dirty="0"/>
              <a:t>--Delirium from any of multiple causes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482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Collateral Interview and 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ADLs status</a:t>
            </a:r>
          </a:p>
          <a:p>
            <a:r>
              <a:rPr lang="en-US" dirty="0"/>
              <a:t>Explore IADLS status</a:t>
            </a:r>
          </a:p>
          <a:p>
            <a:r>
              <a:rPr lang="en-US" dirty="0"/>
              <a:t>Observe how the collateral describes patient</a:t>
            </a:r>
          </a:p>
          <a:p>
            <a:r>
              <a:rPr lang="en-US" dirty="0"/>
              <a:t>Observe how the collateral describes any other ‘interested’ parties</a:t>
            </a:r>
          </a:p>
        </p:txBody>
      </p:sp>
    </p:spTree>
    <p:extLst>
      <p:ext uri="{BB962C8B-B14F-4D97-AF65-F5344CB8AC3E}">
        <p14:creationId xmlns:p14="http://schemas.microsoft.com/office/powerpoint/2010/main" val="209448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 of the Patient in Typical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condition of home (clutter, favorite objects, dangerous conditions)</a:t>
            </a:r>
          </a:p>
          <a:p>
            <a:r>
              <a:rPr lang="en-US" dirty="0"/>
              <a:t>Less alarming to patient than a ‘doctor’s office’</a:t>
            </a:r>
          </a:p>
          <a:p>
            <a:r>
              <a:rPr lang="en-US" dirty="0"/>
              <a:t>More informal setting may lead to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27444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Effective Interview &amp; Questioning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300"/>
              <a:t>Try to find common bond/ground so my presence is not so threatening</a:t>
            </a:r>
          </a:p>
          <a:p>
            <a:r>
              <a:rPr lang="en-US" sz="1300"/>
              <a:t>See the person initially with caregiver, family, etc to observe interaction, then ask them to leave</a:t>
            </a:r>
          </a:p>
          <a:p>
            <a:r>
              <a:rPr lang="en-US" sz="1300"/>
              <a:t>I keep in mind that I might be seen as an authority figure and the client/patient may try to mask problems or present well</a:t>
            </a:r>
          </a:p>
          <a:p>
            <a:r>
              <a:rPr lang="en-US" sz="1300"/>
              <a:t>I try not phrase questions so the answers will be’ yes’ or ‘no’</a:t>
            </a:r>
          </a:p>
          <a:p>
            <a:r>
              <a:rPr lang="en-US" sz="1300"/>
              <a:t>I ask the same question several times throughout the interview</a:t>
            </a:r>
          </a:p>
          <a:p>
            <a:r>
              <a:rPr lang="en-US" sz="1300"/>
              <a:t> I ask open-ended questions, don’t lead the witness</a:t>
            </a:r>
          </a:p>
          <a:p>
            <a:r>
              <a:rPr lang="en-US" sz="1300"/>
              <a:t>In testing, I will offer multiple choice responses, but then vary the order to avoid ‘last heard, first spoken’</a:t>
            </a:r>
          </a:p>
          <a:p>
            <a:r>
              <a:rPr lang="en-US" sz="1300"/>
              <a:t>I also will have person repeat back in their own words what they just heard</a:t>
            </a:r>
          </a:p>
          <a:p>
            <a:endParaRPr lang="en-US" sz="1300"/>
          </a:p>
          <a:p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1999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Testing</a:t>
            </a: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DEA9FA8-A781-CFF1-4EE9-E14DE4FD66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072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From the Attorney perspective: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What is </a:t>
            </a:r>
            <a:r>
              <a:rPr lang="en-US" b="1">
                <a:solidFill>
                  <a:srgbClr val="FFFFFF"/>
                </a:solidFill>
              </a:rPr>
              <a:t>Legal Incapacity?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lvl="0"/>
            <a:r>
              <a:rPr lang="en-US" sz="2200" b="1" i="1"/>
              <a:t>Probate Code §810(c)</a:t>
            </a:r>
            <a:r>
              <a:rPr lang="en-US" sz="2200"/>
              <a:t> “A judicial determination that a person is </a:t>
            </a:r>
            <a:r>
              <a:rPr lang="en-US" sz="2200" b="1"/>
              <a:t>totally without understanding</a:t>
            </a:r>
            <a:r>
              <a:rPr lang="en-US" sz="2200"/>
              <a:t>, or is of </a:t>
            </a:r>
            <a:r>
              <a:rPr lang="en-US" sz="2200" b="1"/>
              <a:t>unsound mind</a:t>
            </a:r>
            <a:r>
              <a:rPr lang="en-US" sz="2200"/>
              <a:t>, or </a:t>
            </a:r>
            <a:r>
              <a:rPr lang="en-US" sz="2200" b="1"/>
              <a:t>suffers from one or more mental deficits</a:t>
            </a:r>
            <a:r>
              <a:rPr lang="en-US" sz="2200"/>
              <a:t> so substantial that, under the circumstances, that person should be deemed to lack the legal capacity to perform a specific act, should be based on evidence of a </a:t>
            </a:r>
            <a:r>
              <a:rPr lang="en-US" sz="2200" b="1" i="1"/>
              <a:t>deficit in one or more of the person’s mental functions</a:t>
            </a:r>
            <a:r>
              <a:rPr lang="en-US" sz="2200"/>
              <a:t> rather than on a diagnosis of a person’s mental or physical disorder.”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09139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From the Attorney perspective:</a:t>
            </a:r>
            <a:r>
              <a:rPr lang="en-US" sz="3100" b="1">
                <a:solidFill>
                  <a:srgbClr val="FFFFFF"/>
                </a:solidFill>
              </a:rPr>
              <a:t>Legal Incapacity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650773" cy="482175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What are the deficits in mental function?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 </a:t>
            </a:r>
            <a:r>
              <a:rPr lang="en-US" b="1" i="1" dirty="0"/>
              <a:t>Probate Code §811 </a:t>
            </a:r>
            <a:r>
              <a:rPr lang="en-US" b="1" dirty="0"/>
              <a:t>(a)</a:t>
            </a:r>
            <a:r>
              <a:rPr lang="en-US" dirty="0"/>
              <a:t>  A determination that a person is of unsound mind or lacks the capacity to make a decision or do a certain act, including, but not limited to, the incapacity to contract, to make a conveyance, to marry, to make medical decisions, to execute wills, or to execute trusts, shall be supported by evidence of a </a:t>
            </a:r>
            <a:r>
              <a:rPr lang="en-US" b="1" i="1" dirty="0"/>
              <a:t>deficit in at least one of the following mental functions</a:t>
            </a:r>
            <a:r>
              <a:rPr lang="en-US" dirty="0"/>
              <a:t>, subject to subdivision (b), </a:t>
            </a:r>
            <a:r>
              <a:rPr lang="en-US" b="1" i="1" dirty="0"/>
              <a:t>and evidence of a correlation between the deficit or deficits and the decision or acts in question</a:t>
            </a:r>
            <a:r>
              <a:rPr lang="en-US" dirty="0"/>
              <a:t>:</a:t>
            </a:r>
          </a:p>
          <a:p>
            <a:r>
              <a:rPr lang="en-US" b="1" dirty="0"/>
              <a:t>(1)</a:t>
            </a:r>
            <a:r>
              <a:rPr lang="en-US" dirty="0"/>
              <a:t>  </a:t>
            </a:r>
            <a:r>
              <a:rPr lang="en-US" b="1" dirty="0"/>
              <a:t>Alertness and attention</a:t>
            </a:r>
            <a:endParaRPr lang="en-US" dirty="0"/>
          </a:p>
          <a:p>
            <a:r>
              <a:rPr lang="en-US" b="1" dirty="0"/>
              <a:t>(2)</a:t>
            </a:r>
            <a:r>
              <a:rPr lang="en-US" dirty="0"/>
              <a:t>  </a:t>
            </a:r>
            <a:r>
              <a:rPr lang="en-US" b="1" dirty="0"/>
              <a:t>Information processing</a:t>
            </a:r>
            <a:endParaRPr lang="en-US" dirty="0"/>
          </a:p>
          <a:p>
            <a:r>
              <a:rPr lang="en-US" b="1" dirty="0"/>
              <a:t>(3)</a:t>
            </a:r>
            <a:r>
              <a:rPr lang="en-US" dirty="0"/>
              <a:t>  </a:t>
            </a:r>
            <a:r>
              <a:rPr lang="en-US" b="1" dirty="0"/>
              <a:t>Thought processes</a:t>
            </a:r>
            <a:endParaRPr lang="en-US" dirty="0"/>
          </a:p>
          <a:p>
            <a:r>
              <a:rPr lang="en-US" b="1" dirty="0"/>
              <a:t>(4)</a:t>
            </a:r>
            <a:r>
              <a:rPr lang="en-US" dirty="0"/>
              <a:t>  </a:t>
            </a:r>
            <a:r>
              <a:rPr lang="en-US" b="1" dirty="0"/>
              <a:t>Ability to modulate mood and affect</a:t>
            </a:r>
            <a:endParaRPr lang="en-US" dirty="0"/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59702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Cognitive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Patient medical records may contain Mental Status Exams done by</a:t>
            </a:r>
          </a:p>
          <a:p>
            <a:r>
              <a:rPr lang="en-US" sz="2000"/>
              <a:t>Neurologists and psychiatrists</a:t>
            </a:r>
          </a:p>
          <a:p>
            <a:r>
              <a:rPr lang="en-US" sz="2000"/>
              <a:t>Internists and geriatricians</a:t>
            </a:r>
          </a:p>
          <a:p>
            <a:r>
              <a:rPr lang="en-US" sz="2000"/>
              <a:t>Nurses, social workers</a:t>
            </a:r>
          </a:p>
          <a:p>
            <a:r>
              <a:rPr lang="en-US" sz="2000"/>
              <a:t>These professionals do NOT do cognitive exams and capacity evals all day long</a:t>
            </a:r>
          </a:p>
          <a:p>
            <a:r>
              <a:rPr lang="en-US" sz="2000"/>
              <a:t>They are not likely to ask specific questions tailored to the Capacity Evaluation form the court requres</a:t>
            </a:r>
          </a:p>
          <a:p>
            <a:r>
              <a:rPr lang="en-US" sz="2000"/>
              <a:t>Each may use a different type of cognitive exam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22113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Continuum of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1900" dirty="0"/>
              <a:t>Screening Tests: Blessed, DRS, MMSE, MoCA, Mini-Cog, SLUMS, Clock drawing</a:t>
            </a:r>
          </a:p>
          <a:p>
            <a:pPr marL="0" indent="0">
              <a:buNone/>
            </a:pPr>
            <a:r>
              <a:rPr lang="en-US" sz="1900" dirty="0"/>
              <a:t>SDS (Symptoms of dementia screener)</a:t>
            </a:r>
          </a:p>
          <a:p>
            <a:pPr marL="0" indent="0">
              <a:buNone/>
            </a:pPr>
            <a:r>
              <a:rPr lang="en-US" sz="1900" dirty="0"/>
              <a:t>‘Quick and Dirty’,</a:t>
            </a:r>
          </a:p>
          <a:p>
            <a:r>
              <a:rPr lang="en-US" sz="1900" dirty="0"/>
              <a:t>Neuropsychological Test Batteries:  Halstead-Reitan, Luria-Nebraska   </a:t>
            </a:r>
          </a:p>
          <a:p>
            <a:pPr marL="0" indent="0">
              <a:buNone/>
            </a:pPr>
            <a:r>
              <a:rPr lang="en-US" sz="1900" dirty="0"/>
              <a:t>‘Long and Exhaustive/</a:t>
            </a:r>
            <a:r>
              <a:rPr lang="en-US" sz="1900" dirty="0" err="1"/>
              <a:t>ing</a:t>
            </a:r>
            <a:r>
              <a:rPr lang="en-US" sz="1900" dirty="0"/>
              <a:t>’    </a:t>
            </a:r>
          </a:p>
          <a:p>
            <a:r>
              <a:rPr lang="en-US" sz="1900" dirty="0"/>
              <a:t> Kaplan approach</a:t>
            </a:r>
          </a:p>
          <a:p>
            <a:pPr marL="0" indent="0">
              <a:buNone/>
            </a:pPr>
            <a:r>
              <a:rPr lang="en-US" sz="1900" dirty="0"/>
              <a:t>‘Functional/flexible assessment’</a:t>
            </a:r>
          </a:p>
          <a:p>
            <a:pPr marL="0" indent="0">
              <a:buNone/>
            </a:pPr>
            <a:r>
              <a:rPr lang="en-US" sz="1900" dirty="0"/>
              <a:t>---Specialized tests of frontal lobe/executive </a:t>
            </a:r>
            <a:r>
              <a:rPr lang="en-US" sz="1900" dirty="0" err="1"/>
              <a:t>fxs</a:t>
            </a:r>
            <a:r>
              <a:rPr lang="en-US" sz="1900" dirty="0"/>
              <a:t> can be ‘flubbed’ for a variety of reasons not nec. Related to executive deficits—attention/concentration issues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66566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COGNITIVE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09369"/>
            <a:ext cx="8229600" cy="5161935"/>
          </a:xfrm>
        </p:spPr>
        <p:txBody>
          <a:bodyPr>
            <a:normAutofit fontScale="40000" lnSpcReduction="20000"/>
          </a:bodyPr>
          <a:lstStyle/>
          <a:p>
            <a:r>
              <a:rPr lang="en-US" sz="6200" b="1" dirty="0"/>
              <a:t>The Mini-Mental State Exam </a:t>
            </a:r>
            <a:endParaRPr lang="en-US" sz="6200" dirty="0"/>
          </a:p>
          <a:p>
            <a:r>
              <a:rPr lang="en-US" dirty="0"/>
              <a:t>Patient___________________________________ Examiner ____________________________ Date____________ Maximum Score </a:t>
            </a:r>
          </a:p>
          <a:p>
            <a:r>
              <a:rPr lang="en-US" b="1" dirty="0"/>
              <a:t>Orientation </a:t>
            </a:r>
            <a:endParaRPr lang="en-US" dirty="0"/>
          </a:p>
          <a:p>
            <a:r>
              <a:rPr lang="en-US" dirty="0"/>
              <a:t>What is the (year) (season) (date) (day) (month)?</a:t>
            </a:r>
            <a:br>
              <a:rPr lang="en-US" dirty="0"/>
            </a:br>
            <a:r>
              <a:rPr lang="en-US" dirty="0"/>
              <a:t>Where are we (state) (country) (town) (hospital) (floor)? </a:t>
            </a:r>
          </a:p>
          <a:p>
            <a:r>
              <a:rPr lang="en-US" b="1" dirty="0"/>
              <a:t>Registration </a:t>
            </a:r>
            <a:endParaRPr lang="en-US" dirty="0"/>
          </a:p>
          <a:p>
            <a:r>
              <a:rPr lang="en-US" dirty="0"/>
              <a:t>Name 3 objects: 1 second to say each. Then ask the patient</a:t>
            </a:r>
            <a:br>
              <a:rPr lang="en-US" dirty="0"/>
            </a:br>
            <a:r>
              <a:rPr lang="en-US" dirty="0"/>
              <a:t>all 3 after you have said them. Give 1 point for each correct answer. Then repeat them until he/she learns all 3. Count trials and record. Trials ___________ </a:t>
            </a:r>
          </a:p>
          <a:p>
            <a:r>
              <a:rPr lang="en-US" b="1" dirty="0"/>
              <a:t>Attention and Calculation </a:t>
            </a:r>
            <a:endParaRPr lang="en-US" dirty="0"/>
          </a:p>
          <a:p>
            <a:r>
              <a:rPr lang="en-US" dirty="0"/>
              <a:t>Serial 7’s. 1 point for each correct answer. Stop after 5 answers. Alternatively spell “world” backward. </a:t>
            </a:r>
          </a:p>
          <a:p>
            <a:r>
              <a:rPr lang="en-US" b="1" dirty="0"/>
              <a:t>Recall </a:t>
            </a:r>
            <a:endParaRPr lang="en-US" dirty="0"/>
          </a:p>
          <a:p>
            <a:r>
              <a:rPr lang="en-US" dirty="0"/>
              <a:t>Ask for the 3 objects repeated above. Give 1 point for each correct answer. </a:t>
            </a:r>
          </a:p>
          <a:p>
            <a:r>
              <a:rPr lang="en-US" b="1" dirty="0"/>
              <a:t>Language </a:t>
            </a:r>
            <a:endParaRPr lang="en-US" dirty="0"/>
          </a:p>
          <a:p>
            <a:r>
              <a:rPr lang="en-US" dirty="0"/>
              <a:t>Name a pencil and watch.</a:t>
            </a:r>
            <a:br>
              <a:rPr lang="en-US" dirty="0"/>
            </a:br>
            <a:r>
              <a:rPr lang="en-US" dirty="0"/>
              <a:t>Repeat the following “No ifs, ands, or buts” Follow a 3-stage command: </a:t>
            </a:r>
          </a:p>
          <a:p>
            <a:r>
              <a:rPr lang="en-US" dirty="0"/>
              <a:t>“Take a paper in your hand, fold it in half, and put it on the floor.” Read and obey the following: CLOSE YOUR EYES</a:t>
            </a:r>
            <a:br>
              <a:rPr lang="en-US" dirty="0"/>
            </a:br>
            <a:r>
              <a:rPr lang="en-US" dirty="0"/>
              <a:t>Write a sentence.</a:t>
            </a:r>
            <a:br>
              <a:rPr lang="en-US" dirty="0"/>
            </a:br>
            <a:r>
              <a:rPr lang="en-US" dirty="0"/>
              <a:t>Copy the design shown. </a:t>
            </a:r>
          </a:p>
          <a:p>
            <a:r>
              <a:rPr lang="en-US" dirty="0"/>
              <a:t>_____ Total Score</a:t>
            </a:r>
            <a:br>
              <a:rPr lang="en-US" dirty="0"/>
            </a:br>
            <a:r>
              <a:rPr lang="en-US" dirty="0"/>
              <a:t>ASSESS level of consciousness along a continuum ____________ </a:t>
            </a:r>
          </a:p>
          <a:p>
            <a:r>
              <a:rPr lang="en-US" dirty="0"/>
              <a:t>Alert Drowsy Stupor Coma </a:t>
            </a:r>
          </a:p>
          <a:p>
            <a:r>
              <a:rPr lang="en-US" dirty="0"/>
              <a:t>"MINI-MENTAL STATE." A PRACTICAL METHOD FOR GRADING THE COGNITIVE STATE OF PATIENTS FOR THE CLINICIAN. </a:t>
            </a:r>
            <a:r>
              <a:rPr lang="en-US" i="1" dirty="0"/>
              <a:t>Journal of Psychiatric Research</a:t>
            </a:r>
            <a:r>
              <a:rPr lang="en-US" dirty="0"/>
              <a:t>, 12(3): 189-198, 1975. Used by permission.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4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88CD8-F5D3-86D3-33FF-3F1CCB9F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Ethical issues:</a:t>
            </a:r>
            <a:br>
              <a:rPr lang="en-US" sz="5100"/>
            </a:br>
            <a:r>
              <a:rPr lang="en-US" sz="5100" u="sng"/>
              <a:t>Protection vs. autonomy</a:t>
            </a:r>
            <a:br>
              <a:rPr lang="en-US" sz="5100" u="sng"/>
            </a:br>
            <a:endParaRPr lang="en-US" sz="5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E6CF-5B5F-B7C3-B684-B38E1149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u="sng"/>
              <a:t>Protection</a:t>
            </a:r>
          </a:p>
          <a:p>
            <a:pPr marL="0" indent="0">
              <a:buNone/>
            </a:pPr>
            <a:r>
              <a:rPr lang="en-US" sz="1500"/>
              <a:t>◦ Protect the welfare of clients</a:t>
            </a:r>
          </a:p>
          <a:p>
            <a:pPr marL="0" indent="0">
              <a:buNone/>
            </a:pPr>
            <a:r>
              <a:rPr lang="en-US" sz="1500"/>
              <a:t>◦ Protection from exploitation and financial abuse, not just safety</a:t>
            </a:r>
          </a:p>
          <a:p>
            <a:pPr marL="0" indent="0">
              <a:buNone/>
            </a:pPr>
            <a:r>
              <a:rPr lang="en-US" sz="1500"/>
              <a:t>◦ Protection from self-induced impoverishment</a:t>
            </a:r>
          </a:p>
          <a:p>
            <a:pPr marL="0" indent="0">
              <a:buNone/>
            </a:pPr>
            <a:r>
              <a:rPr lang="en-US" sz="1500" u="sng"/>
              <a:t>Autonomy</a:t>
            </a:r>
          </a:p>
          <a:p>
            <a:r>
              <a:rPr lang="en-US" sz="1500"/>
              <a:t>Protect the rights of older clients</a:t>
            </a:r>
          </a:p>
          <a:p>
            <a:pPr marL="0" indent="0">
              <a:buNone/>
            </a:pPr>
            <a:r>
              <a:rPr lang="en-US" sz="1500"/>
              <a:t>◦ Right to make decisions about their time and activity</a:t>
            </a:r>
          </a:p>
          <a:p>
            <a:pPr marL="0" indent="0">
              <a:buNone/>
            </a:pPr>
            <a:r>
              <a:rPr lang="en-US" sz="1500"/>
              <a:t>◦ Right to make decisions about money and property</a:t>
            </a:r>
          </a:p>
          <a:p>
            <a:r>
              <a:rPr lang="en-US" sz="1500"/>
              <a:t>Age, sickness, and cognitive decline alone are not sufficient for taking away these rights</a:t>
            </a:r>
          </a:p>
          <a:p>
            <a:pPr marL="0" indent="0">
              <a:buNone/>
            </a:pPr>
            <a:endParaRPr lang="en-US" sz="1500"/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532269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MMSE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summed ‘global’ score</a:t>
            </a:r>
          </a:p>
          <a:p>
            <a:r>
              <a:rPr lang="en-US" dirty="0"/>
              <a:t>Ceiling effect and cut-off scores give false</a:t>
            </a:r>
          </a:p>
          <a:p>
            <a:pPr marL="0" indent="0">
              <a:buNone/>
            </a:pPr>
            <a:r>
              <a:rPr lang="en-US" dirty="0"/>
              <a:t>    sense of security to examiner and patients</a:t>
            </a:r>
          </a:p>
          <a:p>
            <a:r>
              <a:rPr lang="en-US" dirty="0"/>
              <a:t>Age, level of intelligence &amp; education not formally factored in</a:t>
            </a:r>
          </a:p>
        </p:txBody>
      </p:sp>
    </p:spTree>
    <p:extLst>
      <p:ext uri="{BB962C8B-B14F-4D97-AF65-F5344CB8AC3E}">
        <p14:creationId xmlns:p14="http://schemas.microsoft.com/office/powerpoint/2010/main" val="1382209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3E74-DD25-56BF-A71B-BD773314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Montreal Cognitive Assessment (MoCA)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82D7-ED60-0928-6A01-152EB452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Designed to be sensitive to mild cognitive</a:t>
            </a:r>
          </a:p>
          <a:p>
            <a:r>
              <a:rPr lang="en-US" dirty="0"/>
              <a:t>impairment</a:t>
            </a:r>
          </a:p>
          <a:p>
            <a:r>
              <a:rPr lang="en-US" dirty="0"/>
              <a:t>• Emphasis on memory and executive</a:t>
            </a:r>
          </a:p>
          <a:p>
            <a:r>
              <a:rPr lang="en-US" dirty="0"/>
              <a:t>functioning</a:t>
            </a:r>
          </a:p>
          <a:p>
            <a:r>
              <a:rPr lang="en-US" dirty="0"/>
              <a:t>• Score range 0-30</a:t>
            </a:r>
          </a:p>
          <a:p>
            <a:r>
              <a:rPr lang="en-US" dirty="0"/>
              <a:t>• &lt;26 considered a failed screen</a:t>
            </a:r>
          </a:p>
          <a:p>
            <a:r>
              <a:rPr lang="en-US" dirty="0"/>
              <a:t>http://</a:t>
            </a:r>
            <a:r>
              <a:rPr lang="en-US" dirty="0" err="1"/>
              <a:t>www.mocatest.org</a:t>
            </a:r>
            <a:r>
              <a:rPr lang="en-US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67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Montreal Cognitive Assessment (MoCA)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MOCA-English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7312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</a:t>
            </a:r>
            <a:r>
              <a:rPr lang="en-US" dirty="0" err="1"/>
              <a:t>MoCa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(Montreal Cognitive Assessment)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Composite Score</a:t>
            </a:r>
          </a:p>
          <a:p>
            <a:r>
              <a:rPr lang="en-US" dirty="0"/>
              <a:t>Language: comprehension not tested</a:t>
            </a:r>
          </a:p>
          <a:p>
            <a:r>
              <a:rPr lang="en-US" dirty="0"/>
              <a:t>Memory: no testing of cued or recognition memory</a:t>
            </a:r>
          </a:p>
          <a:p>
            <a:r>
              <a:rPr lang="en-US" dirty="0"/>
              <a:t>Fails to distinguish </a:t>
            </a:r>
            <a:r>
              <a:rPr lang="en-US" dirty="0" err="1"/>
              <a:t>confusional</a:t>
            </a:r>
            <a:r>
              <a:rPr lang="en-US" dirty="0"/>
              <a:t> states from dementia syndromes</a:t>
            </a:r>
          </a:p>
        </p:txBody>
      </p:sp>
    </p:spTree>
    <p:extLst>
      <p:ext uri="{BB962C8B-B14F-4D97-AF65-F5344CB8AC3E}">
        <p14:creationId xmlns:p14="http://schemas.microsoft.com/office/powerpoint/2010/main" val="1165681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3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Quantifiable</a:t>
            </a:r>
          </a:p>
          <a:p>
            <a:r>
              <a:rPr lang="en-US" dirty="0"/>
              <a:t>More than one question to assess an area</a:t>
            </a:r>
          </a:p>
          <a:p>
            <a:r>
              <a:rPr lang="en-US" dirty="0"/>
              <a:t>Cognitive function area scores, not summary score</a:t>
            </a:r>
          </a:p>
          <a:p>
            <a:r>
              <a:rPr lang="en-US" dirty="0"/>
              <a:t>Extensive normative data base</a:t>
            </a:r>
          </a:p>
          <a:p>
            <a:r>
              <a:rPr lang="en-US" dirty="0"/>
              <a:t>Allows me to determine quickly in what areas the patient will need further assessment </a:t>
            </a:r>
          </a:p>
        </p:txBody>
      </p:sp>
    </p:spTree>
    <p:extLst>
      <p:ext uri="{BB962C8B-B14F-4D97-AF65-F5344CB8AC3E}">
        <p14:creationId xmlns:p14="http://schemas.microsoft.com/office/powerpoint/2010/main" val="1956613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test executive functions</a:t>
            </a:r>
          </a:p>
          <a:p>
            <a:r>
              <a:rPr lang="en-US" dirty="0"/>
              <a:t>Does NOT test everyday functional abilities (reading signs, counting change)</a:t>
            </a:r>
          </a:p>
          <a:p>
            <a:r>
              <a:rPr lang="en-US" dirty="0"/>
              <a:t>Items are at a level (on purpose)</a:t>
            </a:r>
          </a:p>
          <a:p>
            <a:r>
              <a:rPr lang="en-US" dirty="0"/>
              <a:t>So often persons with significant cognitive deficits may still do well and thus require</a:t>
            </a:r>
          </a:p>
          <a:p>
            <a:r>
              <a:rPr lang="en-US" dirty="0"/>
              <a:t>More in-depth, extended testing</a:t>
            </a:r>
          </a:p>
        </p:txBody>
      </p:sp>
    </p:spTree>
    <p:extLst>
      <p:ext uri="{BB962C8B-B14F-4D97-AF65-F5344CB8AC3E}">
        <p14:creationId xmlns:p14="http://schemas.microsoft.com/office/powerpoint/2010/main" val="255636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B20D-62B7-D57C-DC7B-D6040FFC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Symptoms of Dementia Screener (SDS)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75E0-EA93-F0D9-9F81-4114EF09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Informant questionnaire</a:t>
            </a:r>
          </a:p>
          <a:p>
            <a:pPr marL="0" indent="0">
              <a:buNone/>
            </a:pPr>
            <a:r>
              <a:rPr lang="en-US" dirty="0"/>
              <a:t>• 11 yes/no questions</a:t>
            </a:r>
          </a:p>
          <a:p>
            <a:pPr marL="0" indent="0">
              <a:buNone/>
            </a:pPr>
            <a:r>
              <a:rPr lang="en-US" dirty="0"/>
              <a:t>• No special training needed to administer</a:t>
            </a:r>
          </a:p>
          <a:p>
            <a:pPr marL="0" indent="0">
              <a:buNone/>
            </a:pPr>
            <a:r>
              <a:rPr lang="en-US" dirty="0"/>
              <a:t>• Does not require face-to-face administration</a:t>
            </a:r>
          </a:p>
          <a:p>
            <a:r>
              <a:rPr lang="en-US" dirty="0"/>
              <a:t>(could be completed in waiting room, over</a:t>
            </a:r>
          </a:p>
          <a:p>
            <a:r>
              <a:rPr lang="en-US" dirty="0"/>
              <a:t>phone, or by mail)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01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4B86-B3DB-BBA7-E80C-CF5CCD01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Symptoms of Dementia Screener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4744-98CE-70B7-05E5-65DB5A2E3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• Does he/she often repeat himself/herself or ask the same question over</a:t>
            </a:r>
          </a:p>
          <a:p>
            <a:r>
              <a:rPr lang="en-US" dirty="0"/>
              <a:t>and over?</a:t>
            </a:r>
          </a:p>
          <a:p>
            <a:r>
              <a:rPr lang="en-US" dirty="0"/>
              <a:t>• Is he/she more forgetful, that is, have trouble with short-term memory?</a:t>
            </a:r>
          </a:p>
          <a:p>
            <a:r>
              <a:rPr lang="en-US" dirty="0"/>
              <a:t>• Does he/she need reminders to do things like chores, shopping, or taking</a:t>
            </a:r>
          </a:p>
          <a:p>
            <a:r>
              <a:rPr lang="en-US" dirty="0"/>
              <a:t>medicine</a:t>
            </a:r>
          </a:p>
          <a:p>
            <a:r>
              <a:rPr lang="en-US" dirty="0"/>
              <a:t>• Does he/she forget appointments, family occasions, or holidays?</a:t>
            </a:r>
          </a:p>
          <a:p>
            <a:r>
              <a:rPr lang="en-US" dirty="0"/>
              <a:t>• Does he/she seem sad, down in the dumps, or cry more often than in the</a:t>
            </a:r>
          </a:p>
          <a:p>
            <a:r>
              <a:rPr lang="en-US" dirty="0"/>
              <a:t>past?</a:t>
            </a:r>
          </a:p>
          <a:p>
            <a:r>
              <a:rPr lang="en-US" dirty="0"/>
              <a:t>• Has he/she started having trouble doing calculations, managing finances,</a:t>
            </a:r>
          </a:p>
          <a:p>
            <a:r>
              <a:rPr lang="en-US" dirty="0"/>
              <a:t>or balancing the checkbook?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7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8F9B-253C-C3FD-9F39-D518EB7D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SDS interpretation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B43E-532A-15D3-2B71-550255C2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Greater number of items endorsed indicates</a:t>
            </a:r>
          </a:p>
          <a:p>
            <a:r>
              <a:rPr lang="en-US" dirty="0"/>
              <a:t>greater likelihood of dementia</a:t>
            </a:r>
          </a:p>
          <a:p>
            <a:r>
              <a:rPr lang="en-US" dirty="0"/>
              <a:t>• 5 or more symptoms (Mundt validation study)</a:t>
            </a:r>
          </a:p>
          <a:p>
            <a:r>
              <a:rPr lang="en-US" dirty="0"/>
              <a:t>– 90% sensitivity</a:t>
            </a:r>
          </a:p>
          <a:p>
            <a:r>
              <a:rPr lang="en-US" dirty="0"/>
              <a:t>– 85% specificity</a:t>
            </a:r>
          </a:p>
          <a:p>
            <a:r>
              <a:rPr lang="en-US" dirty="0"/>
              <a:t>• Primary care sample (Flaherty et al, 2018)</a:t>
            </a:r>
          </a:p>
          <a:p>
            <a:r>
              <a:rPr lang="en-US" dirty="0"/>
              <a:t>– 78% sensitivity</a:t>
            </a:r>
          </a:p>
          <a:p>
            <a:r>
              <a:rPr lang="en-US" dirty="0"/>
              <a:t>– 84% specificity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9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DBADB-D60F-05E6-D005-3694E458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100" dirty="0"/>
              <a:t>Ethical Issues: Autonomy and safety/protection</a:t>
            </a:r>
            <a:br>
              <a:rPr lang="en-US" sz="3100" dirty="0"/>
            </a:br>
            <a:endParaRPr lang="en-US" sz="3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9A4F-1EDC-AB2F-7515-75CE4621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• Capacity evaluations attempt to resolve the</a:t>
            </a:r>
          </a:p>
          <a:p>
            <a:r>
              <a:rPr lang="en-US" sz="1900" dirty="0"/>
              <a:t>ethical tension between autonomy and</a:t>
            </a:r>
          </a:p>
          <a:p>
            <a:r>
              <a:rPr lang="en-US" sz="1900" dirty="0"/>
              <a:t>protection</a:t>
            </a:r>
          </a:p>
          <a:p>
            <a:r>
              <a:rPr lang="en-US" sz="1900" dirty="0"/>
              <a:t>– Promote autonomy in decision-making when the</a:t>
            </a:r>
          </a:p>
          <a:p>
            <a:r>
              <a:rPr lang="en-US" sz="1900" dirty="0"/>
              <a:t>person retains the relevant abilities</a:t>
            </a:r>
          </a:p>
          <a:p>
            <a:r>
              <a:rPr lang="en-US" sz="1900" dirty="0"/>
              <a:t>– Appropriate safety protections when decision-</a:t>
            </a:r>
          </a:p>
          <a:p>
            <a:r>
              <a:rPr lang="en-US" sz="1900" dirty="0"/>
              <a:t>making abilities decline and put the person at risk</a:t>
            </a:r>
          </a:p>
          <a:p>
            <a:r>
              <a:rPr lang="en-US" sz="1900" dirty="0"/>
              <a:t>• Can err in either direction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47976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ADF5-4C22-49DC-9BA3-B5C755A1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SDS interpretation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76EF-B783-BE0F-E33B-C0EBF3A8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</a:t>
            </a:r>
          </a:p>
          <a:p>
            <a:r>
              <a:rPr lang="en-US" dirty="0"/>
              <a:t>• Do the scores suggest cognitive impairment?</a:t>
            </a:r>
          </a:p>
          <a:p>
            <a:r>
              <a:rPr lang="en-US" dirty="0"/>
              <a:t>• How severe is the cognitive impairment?</a:t>
            </a:r>
          </a:p>
          <a:p>
            <a:r>
              <a:rPr lang="en-US" dirty="0"/>
              <a:t>• Does the pattern of strengths and weaknesses</a:t>
            </a:r>
          </a:p>
          <a:p>
            <a:r>
              <a:rPr lang="en-US" dirty="0"/>
              <a:t>support a differential diagnosis?</a:t>
            </a:r>
          </a:p>
          <a:p>
            <a:r>
              <a:rPr lang="en-US" dirty="0"/>
              <a:t>• In capacity evaluation, how do these affect</a:t>
            </a:r>
          </a:p>
          <a:p>
            <a:r>
              <a:rPr lang="en-US" dirty="0"/>
              <a:t>functional elements?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Flexible Battery Approach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200"/>
              <a:t>In many instances a multi-modal and multi-test battery is useful</a:t>
            </a:r>
          </a:p>
          <a:p>
            <a:r>
              <a:rPr lang="en-US" sz="2200"/>
              <a:t>This can be tailored to patient’s tolerance and abilities</a:t>
            </a:r>
          </a:p>
          <a:p>
            <a:r>
              <a:rPr lang="en-US" sz="2200"/>
              <a:t>But should provide separate assessment of all areas of cognitive function, and separate scores, that are norm-based as much as possible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875356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Domains to be evaluated: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500" i="1"/>
              <a:t>General intelligence,</a:t>
            </a:r>
          </a:p>
          <a:p>
            <a:r>
              <a:rPr lang="en-US" sz="1500" i="1"/>
              <a:t> attention/concentration, </a:t>
            </a:r>
          </a:p>
          <a:p>
            <a:r>
              <a:rPr lang="en-US" sz="1500" i="1"/>
              <a:t>Processing speed</a:t>
            </a:r>
          </a:p>
          <a:p>
            <a:r>
              <a:rPr lang="en-US" sz="1500" i="1"/>
              <a:t>expressive and receptive language &amp; communication,</a:t>
            </a:r>
          </a:p>
          <a:p>
            <a:r>
              <a:rPr lang="en-US" sz="1500" i="1"/>
              <a:t> visual/spatial reasoning,</a:t>
            </a:r>
          </a:p>
          <a:p>
            <a:r>
              <a:rPr lang="en-US" sz="1500" i="1"/>
              <a:t> verbal and nonverbal memory—both immediate and after delay,</a:t>
            </a:r>
          </a:p>
          <a:p>
            <a:r>
              <a:rPr lang="en-US" sz="1500" i="1"/>
              <a:t> ability to shift mental focus,</a:t>
            </a:r>
          </a:p>
          <a:p>
            <a:r>
              <a:rPr lang="en-US" sz="1500" i="1"/>
              <a:t> ability to sustain mental focus,</a:t>
            </a:r>
          </a:p>
          <a:p>
            <a:r>
              <a:rPr lang="en-US" sz="1500" i="1"/>
              <a:t> ability to evaluate one’s own deficits,</a:t>
            </a:r>
          </a:p>
          <a:p>
            <a:r>
              <a:rPr lang="en-US" sz="1500" i="1"/>
              <a:t> ability to problem-solve,</a:t>
            </a:r>
          </a:p>
          <a:p>
            <a:r>
              <a:rPr lang="en-US" sz="1500" i="1"/>
              <a:t> general psychological status—mood, reality testing</a:t>
            </a:r>
            <a:endParaRPr lang="en-US" sz="1500"/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720233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Functional Assessment Example</a:t>
            </a:r>
            <a:br>
              <a:rPr lang="en-US" sz="4600" b="1"/>
            </a:br>
            <a:endParaRPr lang="en-US" sz="4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: KFAST—Kaufman Functional Academic Skills Test</a:t>
            </a:r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r>
              <a:rPr lang="en-US" sz="1700"/>
              <a:t>—Reading: Signs, pill bottles, written directions, paragraph level interpretation, scan for important information</a:t>
            </a:r>
          </a:p>
          <a:p>
            <a:pPr marL="0" indent="0">
              <a:buNone/>
            </a:pPr>
            <a:r>
              <a:rPr lang="en-US" sz="1700"/>
              <a:t>--Arithmetic: count real money, make change, understand a budget, write a check, read a bill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Describe a hypothetical scenario, ask them to summarize, and outline the risk/benefits of various actions</a:t>
            </a:r>
          </a:p>
          <a:p>
            <a:pPr marL="0" indent="0">
              <a:buNone/>
            </a:pPr>
            <a:r>
              <a:rPr lang="en-US" sz="1700"/>
              <a:t>	(i.e., Cognitive Capacity Scale, Hopemont Scale)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898794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AF109-C0D9-5E5C-C6B5-F536DFE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Above and Beyond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A02F-B00E-9D6E-E179-AA1CE705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How can we address:</a:t>
            </a:r>
          </a:p>
          <a:p>
            <a:r>
              <a:rPr lang="en-US" sz="2000" dirty="0"/>
              <a:t>• Values and preferences related to capacity</a:t>
            </a:r>
          </a:p>
          <a:p>
            <a:r>
              <a:rPr lang="en-US" sz="2000" dirty="0"/>
              <a:t>• Decisions in light of risk</a:t>
            </a:r>
          </a:p>
          <a:p>
            <a:r>
              <a:rPr lang="en-US" sz="2000" dirty="0"/>
              <a:t>• Ways to enhance capacity</a:t>
            </a:r>
          </a:p>
          <a:p>
            <a:r>
              <a:rPr lang="en-US" sz="2000" dirty="0"/>
              <a:t>• Need a broader understanding of the person</a:t>
            </a:r>
          </a:p>
          <a:p>
            <a:r>
              <a:rPr lang="en-US" sz="2000" dirty="0"/>
              <a:t>than typically emphasized in diagnostic testing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7011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867BE-699E-A6AD-3DE3-D98EFD2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What do these tell us about the person? </a:t>
            </a:r>
            <a:br>
              <a:rPr lang="en-US" sz="5200"/>
            </a:b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C022-437F-9F91-5400-DCD9A344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1700"/>
              <a:t>• Do we know anything about his strengths and</a:t>
            </a:r>
          </a:p>
          <a:p>
            <a:r>
              <a:rPr lang="en-US" sz="1700"/>
              <a:t>remaining abilities? Prior expertise?</a:t>
            </a:r>
          </a:p>
          <a:p>
            <a:r>
              <a:rPr lang="en-US" sz="1700"/>
              <a:t>• Do we know anything about what he can do? Or</a:t>
            </a:r>
          </a:p>
          <a:p>
            <a:r>
              <a:rPr lang="en-US" sz="1700"/>
              <a:t>could do with appropriate support?</a:t>
            </a:r>
          </a:p>
          <a:p>
            <a:r>
              <a:rPr lang="en-US" sz="1700"/>
              <a:t>• Do we know anything about:</a:t>
            </a:r>
          </a:p>
          <a:p>
            <a:r>
              <a:rPr lang="en-US" sz="1700"/>
              <a:t>– What and who is important to him?</a:t>
            </a:r>
          </a:p>
          <a:p>
            <a:r>
              <a:rPr lang="en-US" sz="1700"/>
              <a:t>– How would he like to spend his money?</a:t>
            </a:r>
          </a:p>
          <a:p>
            <a:r>
              <a:rPr lang="en-US" sz="1700"/>
              <a:t>– Any specific values that have driven past decisions?</a:t>
            </a:r>
          </a:p>
          <a:p>
            <a:r>
              <a:rPr lang="en-US" sz="1700"/>
              <a:t>– What would he like to do with his property and</a:t>
            </a:r>
          </a:p>
          <a:p>
            <a:r>
              <a:rPr lang="en-US" sz="1700"/>
              <a:t>possessions?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054182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DB4BE-D151-C508-958D-E7B2E944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Values and Preferences Scale</a:t>
            </a:r>
            <a:br>
              <a:rPr lang="en-US" sz="5200"/>
            </a:br>
            <a:r>
              <a:rPr lang="en-US" sz="5200"/>
              <a:t>(VPS)</a:t>
            </a:r>
            <a:br>
              <a:rPr lang="en-US" sz="5200"/>
            </a:b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B362-11F7-86CD-ED5D-8693B2E62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/>
              <a:t>• 24-item scale; 2 parts</a:t>
            </a:r>
          </a:p>
          <a:p>
            <a:r>
              <a:rPr lang="en-US" sz="2000"/>
              <a:t>• Assesses care values and preferences of</a:t>
            </a:r>
          </a:p>
          <a:p>
            <a:r>
              <a:rPr lang="en-US" sz="2000"/>
              <a:t>persons with cognitive impairment</a:t>
            </a:r>
          </a:p>
          <a:p>
            <a:r>
              <a:rPr lang="en-US" sz="2000"/>
              <a:t>• Four domains: family/environment,</a:t>
            </a:r>
          </a:p>
          <a:p>
            <a:r>
              <a:rPr lang="en-US" sz="2000"/>
              <a:t>usefulness/purpose, burden of care, and</a:t>
            </a:r>
          </a:p>
          <a:p>
            <a:r>
              <a:rPr lang="en-US" sz="2000"/>
              <a:t>decision making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00676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A657F-87BD-3064-C031-7ED3FD04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VPS sample items</a:t>
            </a:r>
            <a:br>
              <a:rPr lang="en-US" sz="5200"/>
            </a:b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8BFD9-044F-7531-F96A-A8F50BD1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/>
              <a:t>How important is it for you to:</a:t>
            </a:r>
            <a:endParaRPr lang="en-US" sz="2000"/>
          </a:p>
          <a:p>
            <a:r>
              <a:rPr lang="en-US" sz="2000"/>
              <a:t>Be with family or friends</a:t>
            </a:r>
          </a:p>
          <a:p>
            <a:r>
              <a:rPr lang="en-US" sz="2000"/>
              <a:t>Have reliable help</a:t>
            </a:r>
          </a:p>
          <a:p>
            <a:r>
              <a:rPr lang="en-US" sz="2000"/>
              <a:t>Choose particular family or friends to help you</a:t>
            </a:r>
          </a:p>
          <a:p>
            <a:r>
              <a:rPr lang="en-US" sz="2000"/>
              <a:t>Keep your same doctors</a:t>
            </a:r>
          </a:p>
          <a:p>
            <a:r>
              <a:rPr lang="en-US" sz="2000"/>
              <a:t>Feel safe in your home even if this restricts your activity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132439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3F340-B612-0251-79EB-4EC56D8C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VPS sample items</a:t>
            </a:r>
            <a:br>
              <a:rPr lang="en-US" sz="5200"/>
            </a:b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A6453-748A-F222-F988-6002DACF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/>
              <a:t>How important is it for you to:</a:t>
            </a:r>
            <a:endParaRPr lang="en-US" sz="2000"/>
          </a:p>
          <a:p>
            <a:r>
              <a:rPr lang="en-US" sz="2000"/>
              <a:t>Be able to practice your religious or spiritual beliefs</a:t>
            </a:r>
          </a:p>
          <a:p>
            <a:r>
              <a:rPr lang="en-US" sz="2000"/>
              <a:t>Avoid being a physical burden on your family</a:t>
            </a:r>
          </a:p>
          <a:p>
            <a:r>
              <a:rPr lang="en-US" sz="2000"/>
              <a:t>Avoid being a financial burden on your family</a:t>
            </a:r>
          </a:p>
          <a:p>
            <a:r>
              <a:rPr lang="en-US" sz="2000"/>
              <a:t>Avoid family conflict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00315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A33AE-CC36-D658-B79F-7D90453D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Geriatric Depression Scale</a:t>
            </a:r>
            <a:br>
              <a:rPr lang="en-US" sz="5200"/>
            </a:b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EA69-6921-7E86-E81F-437A4208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1900"/>
              <a:t>• Have you dropped many of your activities and interests?</a:t>
            </a:r>
          </a:p>
          <a:p>
            <a:r>
              <a:rPr lang="en-US" sz="1900"/>
              <a:t>• Do you prefer to stay at home, rather than going out and doing new things?</a:t>
            </a:r>
          </a:p>
          <a:p>
            <a:r>
              <a:rPr lang="en-US" sz="1900"/>
              <a:t>• Do you frequently worry about the future?</a:t>
            </a:r>
          </a:p>
          <a:p>
            <a:r>
              <a:rPr lang="en-US" sz="1900"/>
              <a:t>• Do you feel you have more problems with memory than most?</a:t>
            </a:r>
          </a:p>
          <a:p>
            <a:r>
              <a:rPr lang="en-US" sz="1900"/>
              <a:t>• Do you think it is wonderful to be alive now?</a:t>
            </a:r>
          </a:p>
          <a:p>
            <a:r>
              <a:rPr lang="en-US" sz="1900"/>
              <a:t>• Do you often feel downhearted and blue?</a:t>
            </a:r>
          </a:p>
          <a:p>
            <a:r>
              <a:rPr lang="en-US" sz="1900"/>
              <a:t>• Do you feel pretty worthless the way you are now?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90524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58A75-7B27-7682-3667-21D603B3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8D67D-DDD1-6021-A124-95390365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Fidelity and responsibility</a:t>
            </a:r>
            <a:br>
              <a:rPr lang="en-US" sz="4100"/>
            </a:br>
            <a:endParaRPr lang="en-US" sz="4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0517-16B0-817B-284E-88C0F68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200"/>
              <a:t>Maintain relationships of trust by upholding professional standards, rather than tailoring findings toward the hiring party</a:t>
            </a:r>
          </a:p>
          <a:p>
            <a:r>
              <a:rPr lang="en-US" sz="2200"/>
              <a:t>Truthfully disclose views based on data collected and reviewed using best available methods</a:t>
            </a:r>
          </a:p>
          <a:p>
            <a:r>
              <a:rPr lang="en-US" sz="2200"/>
              <a:t>Clarity regarding reasoning as to why we formed particular opinions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15838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8C96C-9D5E-1BD3-ABD2-9B762EA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600"/>
              <a:t>Assessing Potential Financial</a:t>
            </a:r>
            <a:br>
              <a:rPr lang="en-US" sz="3600"/>
            </a:br>
            <a:r>
              <a:rPr lang="en-US" sz="3600"/>
              <a:t>Elder Abuse....SCAM</a:t>
            </a:r>
            <a:br>
              <a:rPr lang="en-US" sz="3600"/>
            </a:br>
            <a:endParaRPr lang="en-US" sz="3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3D57-849C-0647-0518-1C98D682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/>
              <a:t>• Susceptibility</a:t>
            </a:r>
          </a:p>
          <a:p>
            <a:r>
              <a:rPr lang="en-US" sz="2400"/>
              <a:t>• Confidential Relationship</a:t>
            </a:r>
          </a:p>
          <a:p>
            <a:r>
              <a:rPr lang="en-US" sz="2400"/>
              <a:t>• Active Procurement</a:t>
            </a:r>
          </a:p>
          <a:p>
            <a:r>
              <a:rPr lang="en-US" sz="2400"/>
              <a:t>• Monetary Loss</a:t>
            </a:r>
          </a:p>
          <a:p>
            <a:r>
              <a:rPr lang="en-US" sz="2400"/>
              <a:t>model developed by Susan Scratz</a:t>
            </a:r>
          </a:p>
        </p:txBody>
      </p:sp>
    </p:spTree>
    <p:extLst>
      <p:ext uri="{BB962C8B-B14F-4D97-AF65-F5344CB8AC3E}">
        <p14:creationId xmlns:p14="http://schemas.microsoft.com/office/powerpoint/2010/main" val="1694521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0305A-8872-39CC-06EA-CD974F0B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Undue Influence, Financial Abuse</a:t>
            </a:r>
            <a:br>
              <a:rPr lang="en-US" sz="4100"/>
            </a:br>
            <a:r>
              <a:rPr lang="en-US" sz="4100"/>
              <a:t>&amp; Cognitive Impairment</a:t>
            </a:r>
            <a:br>
              <a:rPr lang="en-US" sz="4100"/>
            </a:br>
            <a:endParaRPr lang="en-US" sz="41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707F-0283-1DD6-9AC1-7BA7F997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/>
              <a:t>• Elder financial abuse does not require</a:t>
            </a:r>
          </a:p>
          <a:p>
            <a:r>
              <a:rPr lang="en-US" sz="2400"/>
              <a:t>cognitive impairment</a:t>
            </a:r>
          </a:p>
          <a:p>
            <a:r>
              <a:rPr lang="en-US" sz="2400"/>
              <a:t>• The combination of dependency and</a:t>
            </a:r>
          </a:p>
          <a:p>
            <a:r>
              <a:rPr lang="en-US" sz="2400"/>
              <a:t>c o g n i t i v e i m p a i r m e n t s s i g n i fi c a n t l y</a:t>
            </a:r>
          </a:p>
          <a:p>
            <a:r>
              <a:rPr lang="en-US" sz="2400"/>
              <a:t>increases the risk of undue influence</a:t>
            </a:r>
          </a:p>
          <a:p>
            <a:r>
              <a:rPr lang="en-US" sz="2400"/>
              <a:t>and financial exploitation/abuse</a:t>
            </a:r>
          </a:p>
        </p:txBody>
      </p:sp>
    </p:spTree>
    <p:extLst>
      <p:ext uri="{BB962C8B-B14F-4D97-AF65-F5344CB8AC3E}">
        <p14:creationId xmlns:p14="http://schemas.microsoft.com/office/powerpoint/2010/main" val="1285358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2600"/>
              <a:t>From the Neuropsychologist’s perspective: </a:t>
            </a:r>
            <a:r>
              <a:rPr lang="en-US" sz="2600" b="1"/>
              <a:t>Undue Influence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If someone is suspected of undue influence, I want to understand</a:t>
            </a:r>
          </a:p>
          <a:p>
            <a:pPr marL="0" indent="0">
              <a:buNone/>
            </a:pPr>
            <a:r>
              <a:rPr lang="en-US" sz="2000"/>
              <a:t>--how long known the person</a:t>
            </a:r>
          </a:p>
          <a:p>
            <a:pPr marL="0" indent="0">
              <a:buNone/>
            </a:pPr>
            <a:r>
              <a:rPr lang="en-US" sz="2000"/>
              <a:t>--if family (or friend), what was relationship in the past</a:t>
            </a:r>
          </a:p>
          <a:p>
            <a:pPr marL="0" indent="0">
              <a:buNone/>
            </a:pPr>
            <a:r>
              <a:rPr lang="en-US" sz="2000"/>
              <a:t>--is there a change in frequency of contact</a:t>
            </a:r>
          </a:p>
          <a:p>
            <a:pPr marL="0" indent="0">
              <a:buNone/>
            </a:pPr>
            <a:r>
              <a:rPr lang="en-US" sz="2000"/>
              <a:t>--has anyone close to the client/patient had a recent change in circumstance—i.e., job loss, divorce, substance abuse</a:t>
            </a:r>
          </a:p>
          <a:p>
            <a:pPr marL="0" indent="0">
              <a:buNone/>
            </a:pPr>
            <a:r>
              <a:rPr lang="en-US" sz="2000"/>
              <a:t>--does the client/patient feel they ‘owe’ the ‘caregiver’ for services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9427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Any Assessment or Interview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339" y="795130"/>
            <a:ext cx="4960173" cy="472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Cognitive testing(or interview questions) 	</a:t>
            </a:r>
          </a:p>
          <a:p>
            <a:pPr marL="0" indent="0">
              <a:buNone/>
            </a:pPr>
            <a:r>
              <a:rPr lang="en-US" sz="2000" dirty="0"/>
              <a:t>collect information </a:t>
            </a:r>
          </a:p>
          <a:p>
            <a:pPr marL="0" indent="0">
              <a:buNone/>
            </a:pPr>
            <a:r>
              <a:rPr lang="en-US" sz="2000" dirty="0"/>
              <a:t>that  addresses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functioning of a patient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At ONE point in time    AND</a:t>
            </a:r>
          </a:p>
          <a:p>
            <a:endParaRPr lang="en-US" sz="2000" dirty="0"/>
          </a:p>
          <a:p>
            <a:r>
              <a:rPr lang="en-US" sz="2000" dirty="0"/>
              <a:t>In a PARTICULAR STATE</a:t>
            </a:r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8071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944FC-7BA2-1540-647B-C71B0E32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What I Can Do For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03F1-5A6D-EC45-3BC7-98D1E86FE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700"/>
              <a:t>Directly  tie test </a:t>
            </a:r>
            <a:r>
              <a:rPr lang="en-US" sz="1700" dirty="0"/>
              <a:t>results to the Capacity Declaration ratings questions</a:t>
            </a:r>
          </a:p>
          <a:p>
            <a:r>
              <a:rPr lang="en-US" sz="1700" dirty="0"/>
              <a:t>Provide statistical data in the report that supports my ratings</a:t>
            </a:r>
          </a:p>
          <a:p>
            <a:r>
              <a:rPr lang="en-US" sz="1700" dirty="0"/>
              <a:t>Provide qualitative/whole person descriptions of the proposed conservatee’ s functional status</a:t>
            </a:r>
          </a:p>
          <a:p>
            <a:r>
              <a:rPr lang="en-US" sz="1700" dirty="0"/>
              <a:t>Include DSM-5 and ICD-10 diagnoses</a:t>
            </a:r>
          </a:p>
          <a:p>
            <a:r>
              <a:rPr lang="en-US" sz="1700" dirty="0"/>
              <a:t>Critically evaluate other medical providers’ determination of diagnoses </a:t>
            </a:r>
          </a:p>
          <a:p>
            <a:r>
              <a:rPr lang="en-US" sz="1700" dirty="0"/>
              <a:t>Address concerns of undue influence</a:t>
            </a:r>
          </a:p>
          <a:p>
            <a:r>
              <a:rPr lang="en-US" sz="1700" dirty="0"/>
              <a:t>Provide justification of level of supervision needed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9198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83B46-3A67-F0ED-F949-69D25AC7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Integrity &amp; Justice</a:t>
            </a:r>
            <a:br>
              <a:rPr lang="en-US" sz="6600"/>
            </a:br>
            <a:endParaRPr lang="en-US" sz="6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5A4C9-5F34-1ACF-FC0B-5A73643E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1900" dirty="0"/>
              <a:t>Clarify who I am  working for, purpose of the evaluation, what will be done with results</a:t>
            </a:r>
          </a:p>
          <a:p>
            <a:r>
              <a:rPr lang="en-US" sz="1900" dirty="0"/>
              <a:t>Not wise or ethical to only report what supports your findings</a:t>
            </a:r>
          </a:p>
          <a:p>
            <a:r>
              <a:rPr lang="en-US" sz="1900" dirty="0"/>
              <a:t>Competence: </a:t>
            </a:r>
          </a:p>
          <a:p>
            <a:r>
              <a:rPr lang="en-US" sz="1900" dirty="0"/>
              <a:t>◦ </a:t>
            </a:r>
            <a:r>
              <a:rPr lang="en-US" sz="1900" dirty="0" err="1"/>
              <a:t>Geropsychology</a:t>
            </a:r>
            <a:r>
              <a:rPr lang="en-US" sz="1900" dirty="0"/>
              <a:t> competence</a:t>
            </a:r>
          </a:p>
          <a:p>
            <a:r>
              <a:rPr lang="en-US" sz="1900" dirty="0"/>
              <a:t>◦ Neuropsychology competence</a:t>
            </a:r>
          </a:p>
          <a:p>
            <a:r>
              <a:rPr lang="en-US" sz="1900" dirty="0"/>
              <a:t>◦ Capacity competence</a:t>
            </a:r>
          </a:p>
          <a:p>
            <a:r>
              <a:rPr lang="en-US" sz="1900" dirty="0"/>
              <a:t>Training necessary for competence</a:t>
            </a:r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9876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43DEE-43A2-BFB2-5713-A8E8C2B2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600"/>
              <a:t>Understanding the person</a:t>
            </a:r>
            <a:br>
              <a:rPr lang="en-US" sz="3600"/>
            </a:br>
            <a:endParaRPr lang="en-US" sz="3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4B668-A1D8-A0EE-C0C0-7EE0F7B77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• Difficult to fully appreciate the vulnerability  the person experiences</a:t>
            </a:r>
          </a:p>
          <a:p>
            <a:pPr marL="0" indent="0">
              <a:buNone/>
            </a:pPr>
            <a:r>
              <a:rPr lang="en-US" sz="2400" dirty="0"/>
              <a:t>• Fears about Alzheimer’s disease and the assessment process</a:t>
            </a:r>
          </a:p>
          <a:p>
            <a:pPr marL="0" indent="0">
              <a:buNone/>
            </a:pPr>
            <a:r>
              <a:rPr lang="en-US" sz="2400" dirty="0"/>
              <a:t>• Capacity assessment process holds even higher stakes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99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E2819-9B34-9C78-8D20-0CDDE596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Respect for People's Rights and Dignity</a:t>
            </a:r>
            <a:br>
              <a:rPr lang="en-US" sz="5100"/>
            </a:br>
            <a:endParaRPr lang="en-US" sz="51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D2E9-4B7A-724E-B1CC-497FEA63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700"/>
              <a:t>Special safeguards for vulnerable populations</a:t>
            </a:r>
          </a:p>
          <a:p>
            <a:r>
              <a:rPr lang="en-US" sz="1700"/>
              <a:t>Aware of differences due to cultural background</a:t>
            </a:r>
          </a:p>
          <a:p>
            <a:r>
              <a:rPr lang="en-US" sz="1700"/>
              <a:t>Clients may make very different choices about how to use their money</a:t>
            </a:r>
          </a:p>
          <a:p>
            <a:r>
              <a:rPr lang="en-US" sz="1700"/>
              <a:t>and property than we would based upon who they are, where they come</a:t>
            </a:r>
          </a:p>
          <a:p>
            <a:r>
              <a:rPr lang="en-US" sz="1700"/>
              <a:t>from, and what they believe about the world</a:t>
            </a:r>
          </a:p>
          <a:p>
            <a:r>
              <a:rPr lang="en-US" sz="1700"/>
              <a:t>This fact alone does not necessarily mean they lack decisional capacity. People can and should be allowed to make decisions that seem unwise, as</a:t>
            </a:r>
          </a:p>
          <a:p>
            <a:r>
              <a:rPr lang="en-US" sz="1700"/>
              <a:t>long as they retain the capacity to do so.</a:t>
            </a:r>
          </a:p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85840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3925</Words>
  <Application>Microsoft Macintosh PowerPoint</Application>
  <PresentationFormat>Widescreen</PresentationFormat>
  <Paragraphs>467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Aptos</vt:lpstr>
      <vt:lpstr>Aptos Display</vt:lpstr>
      <vt:lpstr>Arial</vt:lpstr>
      <vt:lpstr>Calibri</vt:lpstr>
      <vt:lpstr>Office Theme</vt:lpstr>
      <vt:lpstr>For a Successful Capacity Evaluation What I Can Do For You  What I Need from You  Patricia E. McKeon, Ph.D. </vt:lpstr>
      <vt:lpstr>Areas in which attorneys &amp; mental health professionals often  collaborate to Evaluate &amp; Protect Elder Clients </vt:lpstr>
      <vt:lpstr>PowerPoint Presentation</vt:lpstr>
      <vt:lpstr>Ethical issues: Protection vs. autonomy </vt:lpstr>
      <vt:lpstr>Ethical Issues: Autonomy and safety/protection </vt:lpstr>
      <vt:lpstr>Fidelity and responsibility </vt:lpstr>
      <vt:lpstr>Integrity &amp; Justice </vt:lpstr>
      <vt:lpstr>Understanding the person </vt:lpstr>
      <vt:lpstr>Respect for People's Rights and Dignity </vt:lpstr>
      <vt:lpstr>During Interview</vt:lpstr>
      <vt:lpstr>From the Neuropsychologist’s perspective</vt:lpstr>
      <vt:lpstr>From the Attorney perspective:  What is Legal Incapacity?</vt:lpstr>
      <vt:lpstr>From the Attorney perspective:Legal Incapacity</vt:lpstr>
      <vt:lpstr>What do I need from you?</vt:lpstr>
      <vt:lpstr>What do I need from you?</vt:lpstr>
      <vt:lpstr>Approach to interviewing </vt:lpstr>
      <vt:lpstr>From the Neuropsychologist’s perspective:  Clinical Judgment of Capacity</vt:lpstr>
      <vt:lpstr>From the Neuropsychologist’s perspective:  Clinical Judgment of Capacity</vt:lpstr>
      <vt:lpstr>From the Neuropsychologist’s perspective:  Clinical Judgment of Capacity </vt:lpstr>
      <vt:lpstr>External factors that can affect a person’s cognitive capacity   other than just a diagnosis? </vt:lpstr>
      <vt:lpstr>Challenges</vt:lpstr>
      <vt:lpstr>Key question in financial capacity: Integrity of financial judgment</vt:lpstr>
      <vt:lpstr>Mild neurocognitive disorder </vt:lpstr>
      <vt:lpstr>Major Neurocognitive Disorder </vt:lpstr>
      <vt:lpstr>Cognitive changes in AD </vt:lpstr>
      <vt:lpstr>Medical Record Review</vt:lpstr>
      <vt:lpstr>When does Cognition Improve?</vt:lpstr>
      <vt:lpstr>Irreversible Causes (or only partially treatable)</vt:lpstr>
      <vt:lpstr>Irreversible Causes (or only partially treatable)</vt:lpstr>
      <vt:lpstr>PowerPoint Presentation</vt:lpstr>
      <vt:lpstr>Collateral Interview and Rating Scales</vt:lpstr>
      <vt:lpstr>Observation of the Patient in Typical Settings</vt:lpstr>
      <vt:lpstr>Effective Interview &amp; Questioning</vt:lpstr>
      <vt:lpstr>Formal Testing</vt:lpstr>
      <vt:lpstr>From the Attorney perspective:  What is Legal Incapacity?</vt:lpstr>
      <vt:lpstr>From the Attorney perspective:Legal Incapacity</vt:lpstr>
      <vt:lpstr>Cognitive Testing</vt:lpstr>
      <vt:lpstr>Continuum of Rigor</vt:lpstr>
      <vt:lpstr>COGNITIVE SCREENS</vt:lpstr>
      <vt:lpstr>Limitations of MMSE</vt:lpstr>
      <vt:lpstr>Montreal Cognitive Assessment (MoCA) </vt:lpstr>
      <vt:lpstr>Montreal Cognitive Assessment (MoCA) </vt:lpstr>
      <vt:lpstr>Limitations of MoCa  (Montreal Cognitive Assessment)</vt:lpstr>
      <vt:lpstr>PowerPoint Presentation</vt:lpstr>
      <vt:lpstr>Cognistat</vt:lpstr>
      <vt:lpstr>Cognistat</vt:lpstr>
      <vt:lpstr>Symptoms of Dementia Screener (SDS) </vt:lpstr>
      <vt:lpstr>Symptoms of Dementia Screener </vt:lpstr>
      <vt:lpstr>SDS interpretation </vt:lpstr>
      <vt:lpstr>SDS interpretation </vt:lpstr>
      <vt:lpstr>Flexible Battery Approach</vt:lpstr>
      <vt:lpstr>Domains to be evaluated: </vt:lpstr>
      <vt:lpstr>Functional Assessment Example </vt:lpstr>
      <vt:lpstr>Above and Beyond the Numbers</vt:lpstr>
      <vt:lpstr>What do these tell us about the person?  </vt:lpstr>
      <vt:lpstr>Values and Preferences Scale (VPS) </vt:lpstr>
      <vt:lpstr>VPS sample items </vt:lpstr>
      <vt:lpstr>VPS sample items </vt:lpstr>
      <vt:lpstr>Geriatric Depression Scale </vt:lpstr>
      <vt:lpstr>Assessing Potential Financial Elder Abuse....SCAM </vt:lpstr>
      <vt:lpstr>Undue Influence, Financial Abuse &amp; Cognitive Impairment </vt:lpstr>
      <vt:lpstr>From the Neuropsychologist’s perspective: Undue Influence</vt:lpstr>
      <vt:lpstr>Any Assessment or Interview</vt:lpstr>
      <vt:lpstr>What I Can Do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McKeon</dc:creator>
  <cp:lastModifiedBy>Kerrin Hovarter</cp:lastModifiedBy>
  <cp:revision>7</cp:revision>
  <dcterms:created xsi:type="dcterms:W3CDTF">2025-09-24T15:54:00Z</dcterms:created>
  <dcterms:modified xsi:type="dcterms:W3CDTF">2025-09-24T17:00:53Z</dcterms:modified>
</cp:coreProperties>
</file>