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Lst>
  <p:notesMasterIdLst>
    <p:notesMasterId r:id="rId31"/>
  </p:notesMasterIdLst>
  <p:handoutMasterIdLst>
    <p:handoutMasterId r:id="rId32"/>
  </p:handoutMasterIdLst>
  <p:sldIdLst>
    <p:sldId id="353" r:id="rId5"/>
    <p:sldId id="289" r:id="rId6"/>
    <p:sldId id="354" r:id="rId7"/>
    <p:sldId id="356" r:id="rId8"/>
    <p:sldId id="361" r:id="rId9"/>
    <p:sldId id="374" r:id="rId10"/>
    <p:sldId id="299" r:id="rId11"/>
    <p:sldId id="357" r:id="rId12"/>
    <p:sldId id="360" r:id="rId13"/>
    <p:sldId id="372" r:id="rId14"/>
    <p:sldId id="358" r:id="rId15"/>
    <p:sldId id="375" r:id="rId16"/>
    <p:sldId id="359" r:id="rId17"/>
    <p:sldId id="376" r:id="rId18"/>
    <p:sldId id="334" r:id="rId19"/>
    <p:sldId id="363" r:id="rId20"/>
    <p:sldId id="367" r:id="rId21"/>
    <p:sldId id="370" r:id="rId22"/>
    <p:sldId id="371" r:id="rId23"/>
    <p:sldId id="362" r:id="rId24"/>
    <p:sldId id="368" r:id="rId25"/>
    <p:sldId id="364" r:id="rId26"/>
    <p:sldId id="369" r:id="rId27"/>
    <p:sldId id="365" r:id="rId28"/>
    <p:sldId id="366" r:id="rId29"/>
    <p:sldId id="35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84967" autoAdjust="0"/>
  </p:normalViewPr>
  <p:slideViewPr>
    <p:cSldViewPr snapToGrid="0">
      <p:cViewPr varScale="1">
        <p:scale>
          <a:sx n="109" d="100"/>
          <a:sy n="109" d="100"/>
        </p:scale>
        <p:origin x="216" y="584"/>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9E5AC-8334-44EC-84CE-03CA1025799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3491882-13E9-44BF-9761-B76A3FBEB430}">
      <dgm:prSet custT="1"/>
      <dgm:spPr/>
      <dgm:t>
        <a:bodyPr/>
        <a:lstStyle/>
        <a:p>
          <a:pPr>
            <a:lnSpc>
              <a:spcPct val="100000"/>
            </a:lnSpc>
          </a:pPr>
          <a:r>
            <a:rPr lang="en-US" sz="2000" dirty="0">
              <a:latin typeface="Baskerville" panose="02020502070401020303" pitchFamily="18" charset="0"/>
              <a:ea typeface="Baskerville" panose="02020502070401020303" pitchFamily="18" charset="0"/>
            </a:rPr>
            <a:t>Real estate investor</a:t>
          </a:r>
        </a:p>
      </dgm:t>
    </dgm:pt>
    <dgm:pt modelId="{47FF7DA8-D0DB-489C-8A82-8E51258A2695}" type="parTrans" cxnId="{4040C1E2-9930-44D3-BE2F-6CE66C669660}">
      <dgm:prSet/>
      <dgm:spPr/>
      <dgm:t>
        <a:bodyPr/>
        <a:lstStyle/>
        <a:p>
          <a:endParaRPr lang="en-US"/>
        </a:p>
      </dgm:t>
    </dgm:pt>
    <dgm:pt modelId="{21C920DB-21B9-4516-A342-6C78E784C5E5}" type="sibTrans" cxnId="{4040C1E2-9930-44D3-BE2F-6CE66C669660}">
      <dgm:prSet/>
      <dgm:spPr/>
      <dgm:t>
        <a:bodyPr/>
        <a:lstStyle/>
        <a:p>
          <a:pPr>
            <a:lnSpc>
              <a:spcPct val="100000"/>
            </a:lnSpc>
          </a:pPr>
          <a:endParaRPr lang="en-US"/>
        </a:p>
      </dgm:t>
    </dgm:pt>
    <dgm:pt modelId="{49F89504-FD31-4C10-8D20-E7BB75EE31F8}">
      <dgm:prSet custT="1"/>
      <dgm:spPr/>
      <dgm:t>
        <a:bodyPr/>
        <a:lstStyle/>
        <a:p>
          <a:pPr>
            <a:lnSpc>
              <a:spcPct val="100000"/>
            </a:lnSpc>
          </a:pPr>
          <a:r>
            <a:rPr lang="en-US" sz="2000" dirty="0">
              <a:latin typeface="Baskerville" panose="02020502070401020303" pitchFamily="18" charset="0"/>
              <a:ea typeface="Baskerville" panose="02020502070401020303" pitchFamily="18" charset="0"/>
            </a:rPr>
            <a:t>State Bar No. 267665</a:t>
          </a:r>
        </a:p>
      </dgm:t>
    </dgm:pt>
    <dgm:pt modelId="{3ECF370A-8BE4-438A-8D65-A4C1AFE6C91D}" type="parTrans" cxnId="{9C0AD3C2-4D85-4EB4-BE3C-E1E699359E6C}">
      <dgm:prSet/>
      <dgm:spPr/>
      <dgm:t>
        <a:bodyPr/>
        <a:lstStyle/>
        <a:p>
          <a:endParaRPr lang="en-US"/>
        </a:p>
      </dgm:t>
    </dgm:pt>
    <dgm:pt modelId="{9CE92E4D-3E66-4FCF-BFD2-EF3F4985BE33}" type="sibTrans" cxnId="{9C0AD3C2-4D85-4EB4-BE3C-E1E699359E6C}">
      <dgm:prSet/>
      <dgm:spPr/>
      <dgm:t>
        <a:bodyPr/>
        <a:lstStyle/>
        <a:p>
          <a:pPr>
            <a:lnSpc>
              <a:spcPct val="100000"/>
            </a:lnSpc>
          </a:pPr>
          <a:endParaRPr lang="en-US"/>
        </a:p>
      </dgm:t>
    </dgm:pt>
    <dgm:pt modelId="{CD08A8C0-6A27-4721-8525-44BB07CC4F2C}">
      <dgm:prSet custT="1"/>
      <dgm:spPr/>
      <dgm:t>
        <a:bodyPr/>
        <a:lstStyle/>
        <a:p>
          <a:pPr>
            <a:lnSpc>
              <a:spcPct val="100000"/>
            </a:lnSpc>
          </a:pPr>
          <a:r>
            <a:rPr lang="en-US" sz="2000" dirty="0">
              <a:latin typeface="Baskerville" panose="02020502070401020303" pitchFamily="18" charset="0"/>
              <a:ea typeface="Baskerville" panose="02020502070401020303" pitchFamily="18" charset="0"/>
            </a:rPr>
            <a:t>Real estate attorney since 2009</a:t>
          </a:r>
        </a:p>
      </dgm:t>
    </dgm:pt>
    <dgm:pt modelId="{D2E14B8D-9034-4703-B4A5-CC60D38CBA12}" type="parTrans" cxnId="{E379F2CC-F814-42C6-9DB0-E129CAF5B52B}">
      <dgm:prSet/>
      <dgm:spPr/>
      <dgm:t>
        <a:bodyPr/>
        <a:lstStyle/>
        <a:p>
          <a:endParaRPr lang="en-US"/>
        </a:p>
      </dgm:t>
    </dgm:pt>
    <dgm:pt modelId="{DC3F12B0-2FA8-4446-A1C2-0FF8AB5BEAAD}" type="sibTrans" cxnId="{E379F2CC-F814-42C6-9DB0-E129CAF5B52B}">
      <dgm:prSet/>
      <dgm:spPr/>
      <dgm:t>
        <a:bodyPr/>
        <a:lstStyle/>
        <a:p>
          <a:pPr>
            <a:lnSpc>
              <a:spcPct val="100000"/>
            </a:lnSpc>
          </a:pPr>
          <a:endParaRPr lang="en-US"/>
        </a:p>
      </dgm:t>
    </dgm:pt>
    <dgm:pt modelId="{EDC0425C-42C3-403C-BDED-F0E37C28A4B9}">
      <dgm:prSet custT="1"/>
      <dgm:spPr/>
      <dgm:t>
        <a:bodyPr/>
        <a:lstStyle/>
        <a:p>
          <a:pPr>
            <a:lnSpc>
              <a:spcPct val="100000"/>
            </a:lnSpc>
          </a:pPr>
          <a:r>
            <a:rPr lang="en-US" sz="2000" dirty="0">
              <a:latin typeface="Baskerville" panose="02020502070401020303" pitchFamily="18" charset="0"/>
              <a:ea typeface="Baskerville" panose="02020502070401020303" pitchFamily="18" charset="0"/>
            </a:rPr>
            <a:t>Firm has 15 members</a:t>
          </a:r>
        </a:p>
      </dgm:t>
    </dgm:pt>
    <dgm:pt modelId="{F02F169F-7DED-4545-B07D-964C78E36639}" type="parTrans" cxnId="{9C2161E9-EEEF-4960-A296-3625C1419160}">
      <dgm:prSet/>
      <dgm:spPr/>
      <dgm:t>
        <a:bodyPr/>
        <a:lstStyle/>
        <a:p>
          <a:endParaRPr lang="en-US"/>
        </a:p>
      </dgm:t>
    </dgm:pt>
    <dgm:pt modelId="{C462E81D-EF60-44B0-8A5D-2B3822A09BD0}" type="sibTrans" cxnId="{9C2161E9-EEEF-4960-A296-3625C1419160}">
      <dgm:prSet/>
      <dgm:spPr/>
      <dgm:t>
        <a:bodyPr/>
        <a:lstStyle/>
        <a:p>
          <a:pPr>
            <a:lnSpc>
              <a:spcPct val="100000"/>
            </a:lnSpc>
          </a:pPr>
          <a:endParaRPr lang="en-US"/>
        </a:p>
      </dgm:t>
    </dgm:pt>
    <dgm:pt modelId="{D2D13BDE-781B-48CC-96D5-4BEAD1A584D1}">
      <dgm:prSet custT="1"/>
      <dgm:spPr/>
      <dgm:t>
        <a:bodyPr/>
        <a:lstStyle/>
        <a:p>
          <a:pPr rtl="0">
            <a:lnSpc>
              <a:spcPct val="100000"/>
            </a:lnSpc>
          </a:pPr>
          <a:r>
            <a:rPr lang="en-US" sz="2000" dirty="0">
              <a:latin typeface="Baskerville"/>
              <a:ea typeface="Baskerville" panose="02020502070401020303" pitchFamily="18" charset="0"/>
            </a:rPr>
            <a:t>Los Angeles, </a:t>
          </a:r>
        </a:p>
        <a:p>
          <a:pPr rtl="0">
            <a:lnSpc>
              <a:spcPct val="100000"/>
            </a:lnSpc>
          </a:pPr>
          <a:r>
            <a:rPr lang="en-US" sz="2000" dirty="0">
              <a:latin typeface="Baskerville"/>
              <a:ea typeface="Baskerville" panose="02020502070401020303" pitchFamily="18" charset="0"/>
            </a:rPr>
            <a:t>San Francisco, Sacramento, Newport Beach, and San Diego</a:t>
          </a:r>
          <a:endParaRPr lang="en-US" sz="2000" dirty="0">
            <a:latin typeface="Baskerville"/>
          </a:endParaRPr>
        </a:p>
        <a:p>
          <a:pPr algn="just" rtl="0">
            <a:lnSpc>
              <a:spcPct val="100000"/>
            </a:lnSpc>
          </a:pPr>
          <a:endParaRPr lang="en-US" sz="1500" dirty="0">
            <a:latin typeface="Baskerville"/>
            <a:ea typeface="Baskerville" panose="02020502070401020303" pitchFamily="18" charset="0"/>
          </a:endParaRPr>
        </a:p>
      </dgm:t>
    </dgm:pt>
    <dgm:pt modelId="{18D07261-9934-4D0A-A952-C43ACD28D606}" type="parTrans" cxnId="{BF277E4C-C7E6-4C81-A7FC-833467555F40}">
      <dgm:prSet/>
      <dgm:spPr/>
      <dgm:t>
        <a:bodyPr/>
        <a:lstStyle/>
        <a:p>
          <a:endParaRPr lang="en-US"/>
        </a:p>
      </dgm:t>
    </dgm:pt>
    <dgm:pt modelId="{6D264C1A-8B67-497B-9DE1-82786D711F36}" type="sibTrans" cxnId="{BF277E4C-C7E6-4C81-A7FC-833467555F40}">
      <dgm:prSet/>
      <dgm:spPr/>
      <dgm:t>
        <a:bodyPr/>
        <a:lstStyle/>
        <a:p>
          <a:pPr>
            <a:lnSpc>
              <a:spcPct val="100000"/>
            </a:lnSpc>
          </a:pPr>
          <a:endParaRPr lang="en-US"/>
        </a:p>
      </dgm:t>
    </dgm:pt>
    <dgm:pt modelId="{195C530B-0782-4FFF-96DB-7B3D1DD0FD80}">
      <dgm:prSet custT="1"/>
      <dgm:spPr/>
      <dgm:t>
        <a:bodyPr/>
        <a:lstStyle/>
        <a:p>
          <a:pPr>
            <a:lnSpc>
              <a:spcPct val="100000"/>
            </a:lnSpc>
          </a:pPr>
          <a:r>
            <a:rPr lang="en-US" sz="2000" dirty="0">
              <a:latin typeface="Baskerville" panose="02020502070401020303" pitchFamily="18" charset="0"/>
              <a:ea typeface="Baskerville" panose="02020502070401020303" pitchFamily="18" charset="0"/>
            </a:rPr>
            <a:t>About 200 </a:t>
          </a:r>
          <a:r>
            <a:rPr lang="en-US" sz="2000">
              <a:latin typeface="Baskerville" panose="02020502070401020303" pitchFamily="18" charset="0"/>
              <a:ea typeface="Baskerville" panose="02020502070401020303" pitchFamily="18" charset="0"/>
            </a:rPr>
            <a:t>active Partition Actions</a:t>
          </a:r>
          <a:endParaRPr lang="en-US" sz="2000" dirty="0">
            <a:latin typeface="Baskerville" panose="02020502070401020303" pitchFamily="18" charset="0"/>
            <a:ea typeface="Baskerville" panose="02020502070401020303" pitchFamily="18" charset="0"/>
          </a:endParaRPr>
        </a:p>
      </dgm:t>
    </dgm:pt>
    <dgm:pt modelId="{DF271D2B-DDBC-4B80-B94E-5D7F9D505BCE}" type="sibTrans" cxnId="{73B84983-686B-445F-928B-F405B57B3C08}">
      <dgm:prSet/>
      <dgm:spPr/>
      <dgm:t>
        <a:bodyPr/>
        <a:lstStyle/>
        <a:p>
          <a:pPr>
            <a:lnSpc>
              <a:spcPct val="100000"/>
            </a:lnSpc>
          </a:pPr>
          <a:endParaRPr lang="en-US"/>
        </a:p>
      </dgm:t>
    </dgm:pt>
    <dgm:pt modelId="{082BC418-832C-432C-948D-0DA117BD0740}" type="parTrans" cxnId="{73B84983-686B-445F-928B-F405B57B3C08}">
      <dgm:prSet/>
      <dgm:spPr/>
      <dgm:t>
        <a:bodyPr/>
        <a:lstStyle/>
        <a:p>
          <a:endParaRPr lang="en-US"/>
        </a:p>
      </dgm:t>
    </dgm:pt>
    <dgm:pt modelId="{CF79FFA7-A23A-410A-A148-6F1E5BE01729}">
      <dgm:prSet custT="1"/>
      <dgm:spPr/>
      <dgm:t>
        <a:bodyPr/>
        <a:lstStyle/>
        <a:p>
          <a:pPr>
            <a:lnSpc>
              <a:spcPct val="100000"/>
            </a:lnSpc>
          </a:pPr>
          <a:r>
            <a:rPr lang="en-US" sz="2000" dirty="0">
              <a:latin typeface="Baskerville" panose="02020502070401020303" pitchFamily="18" charset="0"/>
              <a:ea typeface="Baskerville" panose="02020502070401020303" pitchFamily="18" charset="0"/>
            </a:rPr>
            <a:t>Representing clients throughout California </a:t>
          </a:r>
        </a:p>
      </dgm:t>
    </dgm:pt>
    <dgm:pt modelId="{D8740C31-EBDE-4DA3-8523-913B47AD475F}" type="sibTrans" cxnId="{57E09812-046B-4329-98DF-B18D46AA3FDC}">
      <dgm:prSet/>
      <dgm:spPr/>
      <dgm:t>
        <a:bodyPr/>
        <a:lstStyle/>
        <a:p>
          <a:endParaRPr lang="en-US"/>
        </a:p>
      </dgm:t>
    </dgm:pt>
    <dgm:pt modelId="{FC53B8AE-5DDF-42BB-8930-8AB2BC2BB484}" type="parTrans" cxnId="{57E09812-046B-4329-98DF-B18D46AA3FDC}">
      <dgm:prSet/>
      <dgm:spPr/>
      <dgm:t>
        <a:bodyPr/>
        <a:lstStyle/>
        <a:p>
          <a:endParaRPr lang="en-US"/>
        </a:p>
      </dgm:t>
    </dgm:pt>
    <dgm:pt modelId="{8FC7065A-079A-448A-8FD0-6DD842C24D06}" type="pres">
      <dgm:prSet presAssocID="{DD89E5AC-8334-44EC-84CE-03CA1025799C}" presName="root" presStyleCnt="0">
        <dgm:presLayoutVars>
          <dgm:dir/>
          <dgm:resizeHandles val="exact"/>
        </dgm:presLayoutVars>
      </dgm:prSet>
      <dgm:spPr/>
    </dgm:pt>
    <dgm:pt modelId="{B26E6733-7376-4AE8-B9C9-3BBACBCE7438}" type="pres">
      <dgm:prSet presAssocID="{DD89E5AC-8334-44EC-84CE-03CA1025799C}" presName="container" presStyleCnt="0">
        <dgm:presLayoutVars>
          <dgm:dir/>
          <dgm:resizeHandles val="exact"/>
        </dgm:presLayoutVars>
      </dgm:prSet>
      <dgm:spPr/>
    </dgm:pt>
    <dgm:pt modelId="{EE640D8C-BCCE-4A00-BC1A-2794A94D1013}" type="pres">
      <dgm:prSet presAssocID="{195C530B-0782-4FFF-96DB-7B3D1DD0FD80}" presName="compNode" presStyleCnt="0"/>
      <dgm:spPr/>
    </dgm:pt>
    <dgm:pt modelId="{C83DE26C-1EA9-41EC-B69B-483FCCAAFD23}" type="pres">
      <dgm:prSet presAssocID="{195C530B-0782-4FFF-96DB-7B3D1DD0FD80}" presName="iconBgRect" presStyleLbl="bgShp" presStyleIdx="0" presStyleCnt="7" custLinFactX="395952" custLinFactNeighborX="400000" custLinFactNeighborY="9807"/>
      <dgm:spPr/>
    </dgm:pt>
    <dgm:pt modelId="{BF65B6E7-C54F-4A41-8281-320FB4098677}" type="pres">
      <dgm:prSet presAssocID="{195C530B-0782-4FFF-96DB-7B3D1DD0FD80}" presName="iconRect" presStyleLbl="node1" presStyleIdx="0" presStyleCnt="7" custScaleY="105072" custLinFactX="669700" custLinFactNeighborX="700000" custLinFactNeighborY="1368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66C75B25-AF62-4DED-8C6F-D7AF4D94DB93}" type="pres">
      <dgm:prSet presAssocID="{195C530B-0782-4FFF-96DB-7B3D1DD0FD80}" presName="spaceRect" presStyleCnt="0"/>
      <dgm:spPr/>
    </dgm:pt>
    <dgm:pt modelId="{CC27AA65-748F-40BF-BDE0-568893B1C123}" type="pres">
      <dgm:prSet presAssocID="{195C530B-0782-4FFF-96DB-7B3D1DD0FD80}" presName="textRect" presStyleLbl="revTx" presStyleIdx="0" presStyleCnt="7" custLinFactX="147725" custLinFactNeighborX="200000" custLinFactNeighborY="10945">
        <dgm:presLayoutVars>
          <dgm:chMax val="1"/>
          <dgm:chPref val="1"/>
        </dgm:presLayoutVars>
      </dgm:prSet>
      <dgm:spPr/>
    </dgm:pt>
    <dgm:pt modelId="{F213007A-DF48-4FBC-9390-28B9CC37D197}" type="pres">
      <dgm:prSet presAssocID="{DF271D2B-DDBC-4B80-B94E-5D7F9D505BCE}" presName="sibTrans" presStyleLbl="sibTrans2D1" presStyleIdx="0" presStyleCnt="0"/>
      <dgm:spPr/>
    </dgm:pt>
    <dgm:pt modelId="{03ED2837-D59F-4551-93A0-36D2A7A4945E}" type="pres">
      <dgm:prSet presAssocID="{93491882-13E9-44BF-9761-B76A3FBEB430}" presName="compNode" presStyleCnt="0"/>
      <dgm:spPr/>
    </dgm:pt>
    <dgm:pt modelId="{2B42FAC3-A15B-466A-A495-2BF4681331A8}" type="pres">
      <dgm:prSet presAssocID="{93491882-13E9-44BF-9761-B76A3FBEB430}" presName="iconBgRect" presStyleLbl="bgShp" presStyleIdx="1" presStyleCnt="7"/>
      <dgm:spPr/>
    </dgm:pt>
    <dgm:pt modelId="{44736AD6-4123-437C-9357-43EFD41911D9}" type="pres">
      <dgm:prSet presAssocID="{93491882-13E9-44BF-9761-B76A3FBEB430}"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0CF6EA5E-7ABA-4CC3-930F-099F1D4CEECC}" type="pres">
      <dgm:prSet presAssocID="{93491882-13E9-44BF-9761-B76A3FBEB430}" presName="spaceRect" presStyleCnt="0"/>
      <dgm:spPr/>
    </dgm:pt>
    <dgm:pt modelId="{BEBBEDF3-C5BA-42BC-B08E-E939C9B31110}" type="pres">
      <dgm:prSet presAssocID="{93491882-13E9-44BF-9761-B76A3FBEB430}" presName="textRect" presStyleLbl="revTx" presStyleIdx="1" presStyleCnt="7">
        <dgm:presLayoutVars>
          <dgm:chMax val="1"/>
          <dgm:chPref val="1"/>
        </dgm:presLayoutVars>
      </dgm:prSet>
      <dgm:spPr/>
    </dgm:pt>
    <dgm:pt modelId="{9BCFC2D2-EE98-4BF9-9988-9F83451FAF25}" type="pres">
      <dgm:prSet presAssocID="{21C920DB-21B9-4516-A342-6C78E784C5E5}" presName="sibTrans" presStyleLbl="sibTrans2D1" presStyleIdx="0" presStyleCnt="0"/>
      <dgm:spPr/>
    </dgm:pt>
    <dgm:pt modelId="{0ABE4A68-2F11-451A-9DA1-DDDB1AF881EC}" type="pres">
      <dgm:prSet presAssocID="{49F89504-FD31-4C10-8D20-E7BB75EE31F8}" presName="compNode" presStyleCnt="0"/>
      <dgm:spPr/>
    </dgm:pt>
    <dgm:pt modelId="{0F2FDDA8-7084-44B3-8F83-ECBFB9E6A511}" type="pres">
      <dgm:prSet presAssocID="{49F89504-FD31-4C10-8D20-E7BB75EE31F8}" presName="iconBgRect" presStyleLbl="bgShp" presStyleIdx="2" presStyleCnt="7" custLinFactX="-381443" custLinFactNeighborX="-400000" custLinFactNeighborY="9808"/>
      <dgm:spPr/>
    </dgm:pt>
    <dgm:pt modelId="{7FF1C5D1-101B-4C3B-A528-9A66E8FFA07E}" type="pres">
      <dgm:prSet presAssocID="{49F89504-FD31-4C10-8D20-E7BB75EE31F8}" presName="iconRect" presStyleLbl="node1" presStyleIdx="2" presStyleCnt="7" custLinFactX="-635897" custLinFactNeighborX="-700000" custLinFactNeighborY="1115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3275FF32-B627-46BB-8D51-3524E8C30760}" type="pres">
      <dgm:prSet presAssocID="{49F89504-FD31-4C10-8D20-E7BB75EE31F8}" presName="spaceRect" presStyleCnt="0"/>
      <dgm:spPr/>
    </dgm:pt>
    <dgm:pt modelId="{E807E428-742D-44B1-A867-9B6008B3FA8E}" type="pres">
      <dgm:prSet presAssocID="{49F89504-FD31-4C10-8D20-E7BB75EE31F8}" presName="textRect" presStyleLbl="revTx" presStyleIdx="2" presStyleCnt="7" custScaleX="112637" custLinFactX="-130822" custLinFactNeighborX="-200000" custLinFactNeighborY="7699">
        <dgm:presLayoutVars>
          <dgm:chMax val="1"/>
          <dgm:chPref val="1"/>
        </dgm:presLayoutVars>
      </dgm:prSet>
      <dgm:spPr/>
    </dgm:pt>
    <dgm:pt modelId="{B8AB25B3-20E3-4038-973E-87E0465886B9}" type="pres">
      <dgm:prSet presAssocID="{9CE92E4D-3E66-4FCF-BFD2-EF3F4985BE33}" presName="sibTrans" presStyleLbl="sibTrans2D1" presStyleIdx="0" presStyleCnt="0"/>
      <dgm:spPr/>
    </dgm:pt>
    <dgm:pt modelId="{1DD8D54C-174D-48CC-B755-C6E0AD4C2817}" type="pres">
      <dgm:prSet presAssocID="{CD08A8C0-6A27-4721-8525-44BB07CC4F2C}" presName="compNode" presStyleCnt="0"/>
      <dgm:spPr/>
    </dgm:pt>
    <dgm:pt modelId="{8A42AA61-3F13-4A1F-B232-001D60C058E9}" type="pres">
      <dgm:prSet presAssocID="{CD08A8C0-6A27-4721-8525-44BB07CC4F2C}" presName="iconBgRect" presStyleLbl="bgShp" presStyleIdx="3" presStyleCnt="7" custLinFactNeighborX="18299" custLinFactNeighborY="1307"/>
      <dgm:spPr/>
    </dgm:pt>
    <dgm:pt modelId="{31F7DEC8-84F1-4869-83B6-07F0A2674881}" type="pres">
      <dgm:prSet presAssocID="{CD08A8C0-6A27-4721-8525-44BB07CC4F2C}" presName="iconRect" presStyleLbl="node1" presStyleIdx="3" presStyleCnt="7" custLinFactNeighborX="3154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me"/>
        </a:ext>
      </dgm:extLst>
    </dgm:pt>
    <dgm:pt modelId="{35EE7E98-16CD-4561-8216-DBDE823E7974}" type="pres">
      <dgm:prSet presAssocID="{CD08A8C0-6A27-4721-8525-44BB07CC4F2C}" presName="spaceRect" presStyleCnt="0"/>
      <dgm:spPr/>
    </dgm:pt>
    <dgm:pt modelId="{F8EE9E77-41EE-4EA1-84F7-029BFA91E4E6}" type="pres">
      <dgm:prSet presAssocID="{CD08A8C0-6A27-4721-8525-44BB07CC4F2C}" presName="textRect" presStyleLbl="revTx" presStyleIdx="3" presStyleCnt="7" custLinFactNeighborX="6654" custLinFactNeighborY="1307">
        <dgm:presLayoutVars>
          <dgm:chMax val="1"/>
          <dgm:chPref val="1"/>
        </dgm:presLayoutVars>
      </dgm:prSet>
      <dgm:spPr/>
    </dgm:pt>
    <dgm:pt modelId="{BAF3DBAD-8C8E-4AFD-9232-2BB93CA897B4}" type="pres">
      <dgm:prSet presAssocID="{DC3F12B0-2FA8-4446-A1C2-0FF8AB5BEAAD}" presName="sibTrans" presStyleLbl="sibTrans2D1" presStyleIdx="0" presStyleCnt="0"/>
      <dgm:spPr/>
    </dgm:pt>
    <dgm:pt modelId="{6F48E557-BAB6-44D5-B515-02EED95FDAC2}" type="pres">
      <dgm:prSet presAssocID="{EDC0425C-42C3-403C-BDED-F0E37C28A4B9}" presName="compNode" presStyleCnt="0"/>
      <dgm:spPr/>
    </dgm:pt>
    <dgm:pt modelId="{8B878A68-E68B-45D2-B873-5CBD72B4768A}" type="pres">
      <dgm:prSet presAssocID="{EDC0425C-42C3-403C-BDED-F0E37C28A4B9}" presName="iconBgRect" presStyleLbl="bgShp" presStyleIdx="4" presStyleCnt="7"/>
      <dgm:spPr/>
    </dgm:pt>
    <dgm:pt modelId="{35635C02-AE07-4FD2-9CAB-A84613743CC9}" type="pres">
      <dgm:prSet presAssocID="{EDC0425C-42C3-403C-BDED-F0E37C28A4B9}"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D536B91F-10E9-4D54-B0CD-C368C3930822}" type="pres">
      <dgm:prSet presAssocID="{EDC0425C-42C3-403C-BDED-F0E37C28A4B9}" presName="spaceRect" presStyleCnt="0"/>
      <dgm:spPr/>
    </dgm:pt>
    <dgm:pt modelId="{C9320688-E0C7-46E9-904B-C6B260A3F759}" type="pres">
      <dgm:prSet presAssocID="{EDC0425C-42C3-403C-BDED-F0E37C28A4B9}" presName="textRect" presStyleLbl="revTx" presStyleIdx="4" presStyleCnt="7" custScaleX="105867">
        <dgm:presLayoutVars>
          <dgm:chMax val="1"/>
          <dgm:chPref val="1"/>
        </dgm:presLayoutVars>
      </dgm:prSet>
      <dgm:spPr/>
    </dgm:pt>
    <dgm:pt modelId="{DE18FA06-994F-40E5-AB06-A61163B75F36}" type="pres">
      <dgm:prSet presAssocID="{C462E81D-EF60-44B0-8A5D-2B3822A09BD0}" presName="sibTrans" presStyleLbl="sibTrans2D1" presStyleIdx="0" presStyleCnt="0"/>
      <dgm:spPr/>
    </dgm:pt>
    <dgm:pt modelId="{63C49758-6F32-498F-A695-D66C9309D465}" type="pres">
      <dgm:prSet presAssocID="{D2D13BDE-781B-48CC-96D5-4BEAD1A584D1}" presName="compNode" presStyleCnt="0"/>
      <dgm:spPr/>
    </dgm:pt>
    <dgm:pt modelId="{BC9EB373-8C82-41F7-B92C-A03CB2F112EA}" type="pres">
      <dgm:prSet presAssocID="{D2D13BDE-781B-48CC-96D5-4BEAD1A584D1}" presName="iconBgRect" presStyleLbl="bgShp" presStyleIdx="5" presStyleCnt="7" custLinFactNeighborX="-19740" custLinFactNeighborY="1307"/>
      <dgm:spPr/>
    </dgm:pt>
    <dgm:pt modelId="{61BF91F0-BF98-4837-AB36-11EAE16D355C}" type="pres">
      <dgm:prSet presAssocID="{D2D13BDE-781B-48CC-96D5-4BEAD1A584D1}" presName="iconRect" presStyleLbl="node1" presStyleIdx="5" presStyleCnt="7" custLinFactNeighborX="-38310" custLinFactNeighborY="450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arker"/>
        </a:ext>
      </dgm:extLst>
    </dgm:pt>
    <dgm:pt modelId="{D5709B5C-0157-4ACE-AFFC-72872606D2B2}" type="pres">
      <dgm:prSet presAssocID="{D2D13BDE-781B-48CC-96D5-4BEAD1A584D1}" presName="spaceRect" presStyleCnt="0"/>
      <dgm:spPr/>
    </dgm:pt>
    <dgm:pt modelId="{87033F7E-8C27-4401-AFB0-89C5AF460F3E}" type="pres">
      <dgm:prSet presAssocID="{D2D13BDE-781B-48CC-96D5-4BEAD1A584D1}" presName="textRect" presStyleLbl="revTx" presStyleIdx="5" presStyleCnt="7" custLinFactNeighborX="6913" custLinFactNeighborY="35248">
        <dgm:presLayoutVars>
          <dgm:chMax val="1"/>
          <dgm:chPref val="1"/>
        </dgm:presLayoutVars>
      </dgm:prSet>
      <dgm:spPr/>
    </dgm:pt>
    <dgm:pt modelId="{F9AAB1C6-CBEB-47C1-B1EB-182A9C623BFE}" type="pres">
      <dgm:prSet presAssocID="{6D264C1A-8B67-497B-9DE1-82786D711F36}" presName="sibTrans" presStyleLbl="sibTrans2D1" presStyleIdx="0" presStyleCnt="0"/>
      <dgm:spPr/>
    </dgm:pt>
    <dgm:pt modelId="{7EB46575-9B14-43B1-96F0-6A0BE4CF1F8E}" type="pres">
      <dgm:prSet presAssocID="{CF79FFA7-A23A-410A-A148-6F1E5BE01729}" presName="compNode" presStyleCnt="0"/>
      <dgm:spPr/>
    </dgm:pt>
    <dgm:pt modelId="{48757BBF-89FB-463B-847D-6CC7DE0A7968}" type="pres">
      <dgm:prSet presAssocID="{CF79FFA7-A23A-410A-A148-6F1E5BE01729}" presName="iconBgRect" presStyleLbl="bgShp" presStyleIdx="6" presStyleCnt="7" custLinFactX="194994" custLinFactNeighborX="200000" custLinFactNeighborY="-13203"/>
      <dgm:spPr/>
    </dgm:pt>
    <dgm:pt modelId="{E47CA08F-819A-49AF-8FC6-250C349E7200}" type="pres">
      <dgm:prSet presAssocID="{CF79FFA7-A23A-410A-A148-6F1E5BE01729}" presName="iconRect" presStyleLbl="node1" presStyleIdx="6" presStyleCnt="7" custLinFactX="300000" custLinFactNeighborX="381024" custLinFactNeighborY="-18970"/>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Group"/>
        </a:ext>
      </dgm:extLst>
    </dgm:pt>
    <dgm:pt modelId="{10523C0F-055B-49BE-8859-B326B2620059}" type="pres">
      <dgm:prSet presAssocID="{CF79FFA7-A23A-410A-A148-6F1E5BE01729}" presName="spaceRect" presStyleCnt="0"/>
      <dgm:spPr/>
    </dgm:pt>
    <dgm:pt modelId="{03008805-1D92-4807-9778-420DDAA9AFD8}" type="pres">
      <dgm:prSet presAssocID="{CF79FFA7-A23A-410A-A148-6F1E5BE01729}" presName="textRect" presStyleLbl="revTx" presStyleIdx="6" presStyleCnt="7" custScaleX="121177" custLinFactX="75007" custLinFactNeighborX="100000" custLinFactNeighborY="-8815">
        <dgm:presLayoutVars>
          <dgm:chMax val="1"/>
          <dgm:chPref val="1"/>
        </dgm:presLayoutVars>
      </dgm:prSet>
      <dgm:spPr/>
    </dgm:pt>
  </dgm:ptLst>
  <dgm:cxnLst>
    <dgm:cxn modelId="{C5611705-F477-459C-90A3-197211FE8ADB}" type="presOf" srcId="{195C530B-0782-4FFF-96DB-7B3D1DD0FD80}" destId="{CC27AA65-748F-40BF-BDE0-568893B1C123}" srcOrd="0" destOrd="0" presId="urn:microsoft.com/office/officeart/2018/2/layout/IconCircleList"/>
    <dgm:cxn modelId="{57E09812-046B-4329-98DF-B18D46AA3FDC}" srcId="{DD89E5AC-8334-44EC-84CE-03CA1025799C}" destId="{CF79FFA7-A23A-410A-A148-6F1E5BE01729}" srcOrd="6" destOrd="0" parTransId="{FC53B8AE-5DDF-42BB-8930-8AB2BC2BB484}" sibTransId="{D8740C31-EBDE-4DA3-8523-913B47AD475F}"/>
    <dgm:cxn modelId="{2D5CC218-B5CB-42AC-865D-289ED7D92533}" type="presOf" srcId="{D2D13BDE-781B-48CC-96D5-4BEAD1A584D1}" destId="{87033F7E-8C27-4401-AFB0-89C5AF460F3E}" srcOrd="0" destOrd="0" presId="urn:microsoft.com/office/officeart/2018/2/layout/IconCircleList"/>
    <dgm:cxn modelId="{BF277E4C-C7E6-4C81-A7FC-833467555F40}" srcId="{DD89E5AC-8334-44EC-84CE-03CA1025799C}" destId="{D2D13BDE-781B-48CC-96D5-4BEAD1A584D1}" srcOrd="5" destOrd="0" parTransId="{18D07261-9934-4D0A-A952-C43ACD28D606}" sibTransId="{6D264C1A-8B67-497B-9DE1-82786D711F36}"/>
    <dgm:cxn modelId="{B9C08756-6DC2-4934-9655-D12004E139B8}" type="presOf" srcId="{C462E81D-EF60-44B0-8A5D-2B3822A09BD0}" destId="{DE18FA06-994F-40E5-AB06-A61163B75F36}" srcOrd="0" destOrd="0" presId="urn:microsoft.com/office/officeart/2018/2/layout/IconCircleList"/>
    <dgm:cxn modelId="{7E49676B-5B8F-461F-BAD4-1B650F166EA4}" type="presOf" srcId="{49F89504-FD31-4C10-8D20-E7BB75EE31F8}" destId="{E807E428-742D-44B1-A867-9B6008B3FA8E}" srcOrd="0" destOrd="0" presId="urn:microsoft.com/office/officeart/2018/2/layout/IconCircleList"/>
    <dgm:cxn modelId="{19CC267B-DB7A-4779-9C21-2DFF8C4F7529}" type="presOf" srcId="{6D264C1A-8B67-497B-9DE1-82786D711F36}" destId="{F9AAB1C6-CBEB-47C1-B1EB-182A9C623BFE}" srcOrd="0" destOrd="0" presId="urn:microsoft.com/office/officeart/2018/2/layout/IconCircleList"/>
    <dgm:cxn modelId="{73B84983-686B-445F-928B-F405B57B3C08}" srcId="{DD89E5AC-8334-44EC-84CE-03CA1025799C}" destId="{195C530B-0782-4FFF-96DB-7B3D1DD0FD80}" srcOrd="0" destOrd="0" parTransId="{082BC418-832C-432C-948D-0DA117BD0740}" sibTransId="{DF271D2B-DDBC-4B80-B94E-5D7F9D505BCE}"/>
    <dgm:cxn modelId="{022CF983-E130-41BC-9DE1-A230ECB70621}" type="presOf" srcId="{CD08A8C0-6A27-4721-8525-44BB07CC4F2C}" destId="{F8EE9E77-41EE-4EA1-84F7-029BFA91E4E6}" srcOrd="0" destOrd="0" presId="urn:microsoft.com/office/officeart/2018/2/layout/IconCircleList"/>
    <dgm:cxn modelId="{DEE93993-65DC-49C2-81B1-1E675269C1C8}" type="presOf" srcId="{CF79FFA7-A23A-410A-A148-6F1E5BE01729}" destId="{03008805-1D92-4807-9778-420DDAA9AFD8}" srcOrd="0" destOrd="0" presId="urn:microsoft.com/office/officeart/2018/2/layout/IconCircleList"/>
    <dgm:cxn modelId="{E17FEEA3-DDC4-5749-8299-ED3A4769D77A}" type="presOf" srcId="{DD89E5AC-8334-44EC-84CE-03CA1025799C}" destId="{8FC7065A-079A-448A-8FD0-6DD842C24D06}" srcOrd="0" destOrd="0" presId="urn:microsoft.com/office/officeart/2018/2/layout/IconCircleList"/>
    <dgm:cxn modelId="{535157A4-0677-4D50-BE0F-07A53D3AD1FE}" type="presOf" srcId="{93491882-13E9-44BF-9761-B76A3FBEB430}" destId="{BEBBEDF3-C5BA-42BC-B08E-E939C9B31110}" srcOrd="0" destOrd="0" presId="urn:microsoft.com/office/officeart/2018/2/layout/IconCircleList"/>
    <dgm:cxn modelId="{9C0AD3C2-4D85-4EB4-BE3C-E1E699359E6C}" srcId="{DD89E5AC-8334-44EC-84CE-03CA1025799C}" destId="{49F89504-FD31-4C10-8D20-E7BB75EE31F8}" srcOrd="2" destOrd="0" parTransId="{3ECF370A-8BE4-438A-8D65-A4C1AFE6C91D}" sibTransId="{9CE92E4D-3E66-4FCF-BFD2-EF3F4985BE33}"/>
    <dgm:cxn modelId="{580E12C9-04A6-48FB-BB18-FCF7AF85BE41}" type="presOf" srcId="{DC3F12B0-2FA8-4446-A1C2-0FF8AB5BEAAD}" destId="{BAF3DBAD-8C8E-4AFD-9232-2BB93CA897B4}" srcOrd="0" destOrd="0" presId="urn:microsoft.com/office/officeart/2018/2/layout/IconCircleList"/>
    <dgm:cxn modelId="{E379F2CC-F814-42C6-9DB0-E129CAF5B52B}" srcId="{DD89E5AC-8334-44EC-84CE-03CA1025799C}" destId="{CD08A8C0-6A27-4721-8525-44BB07CC4F2C}" srcOrd="3" destOrd="0" parTransId="{D2E14B8D-9034-4703-B4A5-CC60D38CBA12}" sibTransId="{DC3F12B0-2FA8-4446-A1C2-0FF8AB5BEAAD}"/>
    <dgm:cxn modelId="{39F6D3D1-1C7E-4BCB-B06F-3CB43C4C7FE5}" type="presOf" srcId="{EDC0425C-42C3-403C-BDED-F0E37C28A4B9}" destId="{C9320688-E0C7-46E9-904B-C6B260A3F759}" srcOrd="0" destOrd="0" presId="urn:microsoft.com/office/officeart/2018/2/layout/IconCircleList"/>
    <dgm:cxn modelId="{EC2F3CD3-6A1A-4E17-B3D0-04D7CD9B61E1}" type="presOf" srcId="{DF271D2B-DDBC-4B80-B94E-5D7F9D505BCE}" destId="{F213007A-DF48-4FBC-9390-28B9CC37D197}" srcOrd="0" destOrd="0" presId="urn:microsoft.com/office/officeart/2018/2/layout/IconCircleList"/>
    <dgm:cxn modelId="{4040C1E2-9930-44D3-BE2F-6CE66C669660}" srcId="{DD89E5AC-8334-44EC-84CE-03CA1025799C}" destId="{93491882-13E9-44BF-9761-B76A3FBEB430}" srcOrd="1" destOrd="0" parTransId="{47FF7DA8-D0DB-489C-8A82-8E51258A2695}" sibTransId="{21C920DB-21B9-4516-A342-6C78E784C5E5}"/>
    <dgm:cxn modelId="{9C2161E9-EEEF-4960-A296-3625C1419160}" srcId="{DD89E5AC-8334-44EC-84CE-03CA1025799C}" destId="{EDC0425C-42C3-403C-BDED-F0E37C28A4B9}" srcOrd="4" destOrd="0" parTransId="{F02F169F-7DED-4545-B07D-964C78E36639}" sibTransId="{C462E81D-EF60-44B0-8A5D-2B3822A09BD0}"/>
    <dgm:cxn modelId="{4989FCF0-8AA4-4514-9533-AA87C95D4C40}" type="presOf" srcId="{9CE92E4D-3E66-4FCF-BFD2-EF3F4985BE33}" destId="{B8AB25B3-20E3-4038-973E-87E0465886B9}" srcOrd="0" destOrd="0" presId="urn:microsoft.com/office/officeart/2018/2/layout/IconCircleList"/>
    <dgm:cxn modelId="{C992ECFD-A3D1-493C-9910-B2C4D36C2E62}" type="presOf" srcId="{21C920DB-21B9-4516-A342-6C78E784C5E5}" destId="{9BCFC2D2-EE98-4BF9-9988-9F83451FAF25}" srcOrd="0" destOrd="0" presId="urn:microsoft.com/office/officeart/2018/2/layout/IconCircleList"/>
    <dgm:cxn modelId="{576BD9A1-EC54-48D8-B417-3002BFCB08D7}" type="presParOf" srcId="{8FC7065A-079A-448A-8FD0-6DD842C24D06}" destId="{B26E6733-7376-4AE8-B9C9-3BBACBCE7438}" srcOrd="0" destOrd="0" presId="urn:microsoft.com/office/officeart/2018/2/layout/IconCircleList"/>
    <dgm:cxn modelId="{45356C47-53EE-4C0B-B5C7-215002F825E8}" type="presParOf" srcId="{B26E6733-7376-4AE8-B9C9-3BBACBCE7438}" destId="{EE640D8C-BCCE-4A00-BC1A-2794A94D1013}" srcOrd="0" destOrd="0" presId="urn:microsoft.com/office/officeart/2018/2/layout/IconCircleList"/>
    <dgm:cxn modelId="{C73F2820-7A9F-4CC3-AB5B-86F5974770C6}" type="presParOf" srcId="{EE640D8C-BCCE-4A00-BC1A-2794A94D1013}" destId="{C83DE26C-1EA9-41EC-B69B-483FCCAAFD23}" srcOrd="0" destOrd="0" presId="urn:microsoft.com/office/officeart/2018/2/layout/IconCircleList"/>
    <dgm:cxn modelId="{4ED16B82-82CA-48E3-803B-318BE4EDEF45}" type="presParOf" srcId="{EE640D8C-BCCE-4A00-BC1A-2794A94D1013}" destId="{BF65B6E7-C54F-4A41-8281-320FB4098677}" srcOrd="1" destOrd="0" presId="urn:microsoft.com/office/officeart/2018/2/layout/IconCircleList"/>
    <dgm:cxn modelId="{7A95939B-ED34-4408-A481-F747CEAA4D99}" type="presParOf" srcId="{EE640D8C-BCCE-4A00-BC1A-2794A94D1013}" destId="{66C75B25-AF62-4DED-8C6F-D7AF4D94DB93}" srcOrd="2" destOrd="0" presId="urn:microsoft.com/office/officeart/2018/2/layout/IconCircleList"/>
    <dgm:cxn modelId="{7A8F1118-ABB8-4944-8FC6-B52F5F5935A0}" type="presParOf" srcId="{EE640D8C-BCCE-4A00-BC1A-2794A94D1013}" destId="{CC27AA65-748F-40BF-BDE0-568893B1C123}" srcOrd="3" destOrd="0" presId="urn:microsoft.com/office/officeart/2018/2/layout/IconCircleList"/>
    <dgm:cxn modelId="{A9B787F2-E762-4A6C-BFA0-CF7983E68754}" type="presParOf" srcId="{B26E6733-7376-4AE8-B9C9-3BBACBCE7438}" destId="{F213007A-DF48-4FBC-9390-28B9CC37D197}" srcOrd="1" destOrd="0" presId="urn:microsoft.com/office/officeart/2018/2/layout/IconCircleList"/>
    <dgm:cxn modelId="{E4B6872A-3F5D-4E02-9B1F-20C166396D5E}" type="presParOf" srcId="{B26E6733-7376-4AE8-B9C9-3BBACBCE7438}" destId="{03ED2837-D59F-4551-93A0-36D2A7A4945E}" srcOrd="2" destOrd="0" presId="urn:microsoft.com/office/officeart/2018/2/layout/IconCircleList"/>
    <dgm:cxn modelId="{0B61F579-1062-4831-A2D0-582B68778082}" type="presParOf" srcId="{03ED2837-D59F-4551-93A0-36D2A7A4945E}" destId="{2B42FAC3-A15B-466A-A495-2BF4681331A8}" srcOrd="0" destOrd="0" presId="urn:microsoft.com/office/officeart/2018/2/layout/IconCircleList"/>
    <dgm:cxn modelId="{15314EDE-21E0-4690-ACEB-C37021CB8D29}" type="presParOf" srcId="{03ED2837-D59F-4551-93A0-36D2A7A4945E}" destId="{44736AD6-4123-437C-9357-43EFD41911D9}" srcOrd="1" destOrd="0" presId="urn:microsoft.com/office/officeart/2018/2/layout/IconCircleList"/>
    <dgm:cxn modelId="{1A06454E-3148-4BBD-BBBB-AEFE63D38AA3}" type="presParOf" srcId="{03ED2837-D59F-4551-93A0-36D2A7A4945E}" destId="{0CF6EA5E-7ABA-4CC3-930F-099F1D4CEECC}" srcOrd="2" destOrd="0" presId="urn:microsoft.com/office/officeart/2018/2/layout/IconCircleList"/>
    <dgm:cxn modelId="{318EDD6E-2440-4E7F-9EBC-A3C76BA7E053}" type="presParOf" srcId="{03ED2837-D59F-4551-93A0-36D2A7A4945E}" destId="{BEBBEDF3-C5BA-42BC-B08E-E939C9B31110}" srcOrd="3" destOrd="0" presId="urn:microsoft.com/office/officeart/2018/2/layout/IconCircleList"/>
    <dgm:cxn modelId="{5661702F-AB29-4082-823C-C47AEA1E4D53}" type="presParOf" srcId="{B26E6733-7376-4AE8-B9C9-3BBACBCE7438}" destId="{9BCFC2D2-EE98-4BF9-9988-9F83451FAF25}" srcOrd="3" destOrd="0" presId="urn:microsoft.com/office/officeart/2018/2/layout/IconCircleList"/>
    <dgm:cxn modelId="{58340B7D-5F65-4185-9A7C-62E7B4A76019}" type="presParOf" srcId="{B26E6733-7376-4AE8-B9C9-3BBACBCE7438}" destId="{0ABE4A68-2F11-451A-9DA1-DDDB1AF881EC}" srcOrd="4" destOrd="0" presId="urn:microsoft.com/office/officeart/2018/2/layout/IconCircleList"/>
    <dgm:cxn modelId="{6B5CF56D-B3FE-49DA-8EBB-792D799EBFA7}" type="presParOf" srcId="{0ABE4A68-2F11-451A-9DA1-DDDB1AF881EC}" destId="{0F2FDDA8-7084-44B3-8F83-ECBFB9E6A511}" srcOrd="0" destOrd="0" presId="urn:microsoft.com/office/officeart/2018/2/layout/IconCircleList"/>
    <dgm:cxn modelId="{CA7554EE-2562-4084-8F7B-022EDE14C66E}" type="presParOf" srcId="{0ABE4A68-2F11-451A-9DA1-DDDB1AF881EC}" destId="{7FF1C5D1-101B-4C3B-A528-9A66E8FFA07E}" srcOrd="1" destOrd="0" presId="urn:microsoft.com/office/officeart/2018/2/layout/IconCircleList"/>
    <dgm:cxn modelId="{DEA0C681-93E1-4C66-81B9-9C5F59EAEBAD}" type="presParOf" srcId="{0ABE4A68-2F11-451A-9DA1-DDDB1AF881EC}" destId="{3275FF32-B627-46BB-8D51-3524E8C30760}" srcOrd="2" destOrd="0" presId="urn:microsoft.com/office/officeart/2018/2/layout/IconCircleList"/>
    <dgm:cxn modelId="{DAFE698F-50B7-4EB6-80E5-2209135AF23A}" type="presParOf" srcId="{0ABE4A68-2F11-451A-9DA1-DDDB1AF881EC}" destId="{E807E428-742D-44B1-A867-9B6008B3FA8E}" srcOrd="3" destOrd="0" presId="urn:microsoft.com/office/officeart/2018/2/layout/IconCircleList"/>
    <dgm:cxn modelId="{A3CA2728-44E8-4688-9295-9796F8AFE447}" type="presParOf" srcId="{B26E6733-7376-4AE8-B9C9-3BBACBCE7438}" destId="{B8AB25B3-20E3-4038-973E-87E0465886B9}" srcOrd="5" destOrd="0" presId="urn:microsoft.com/office/officeart/2018/2/layout/IconCircleList"/>
    <dgm:cxn modelId="{222810B3-FFF9-484D-9F06-B05CF6A7E074}" type="presParOf" srcId="{B26E6733-7376-4AE8-B9C9-3BBACBCE7438}" destId="{1DD8D54C-174D-48CC-B755-C6E0AD4C2817}" srcOrd="6" destOrd="0" presId="urn:microsoft.com/office/officeart/2018/2/layout/IconCircleList"/>
    <dgm:cxn modelId="{FB8B0006-457A-4173-91B9-E05B2CE4CB35}" type="presParOf" srcId="{1DD8D54C-174D-48CC-B755-C6E0AD4C2817}" destId="{8A42AA61-3F13-4A1F-B232-001D60C058E9}" srcOrd="0" destOrd="0" presId="urn:microsoft.com/office/officeart/2018/2/layout/IconCircleList"/>
    <dgm:cxn modelId="{B8E42A14-D956-4B20-8AB6-8C0B1C407C22}" type="presParOf" srcId="{1DD8D54C-174D-48CC-B755-C6E0AD4C2817}" destId="{31F7DEC8-84F1-4869-83B6-07F0A2674881}" srcOrd="1" destOrd="0" presId="urn:microsoft.com/office/officeart/2018/2/layout/IconCircleList"/>
    <dgm:cxn modelId="{5D2AD7E8-D45F-41C1-85AA-995EE440E883}" type="presParOf" srcId="{1DD8D54C-174D-48CC-B755-C6E0AD4C2817}" destId="{35EE7E98-16CD-4561-8216-DBDE823E7974}" srcOrd="2" destOrd="0" presId="urn:microsoft.com/office/officeart/2018/2/layout/IconCircleList"/>
    <dgm:cxn modelId="{4145830C-9B53-4C3D-B373-66C01E19F862}" type="presParOf" srcId="{1DD8D54C-174D-48CC-B755-C6E0AD4C2817}" destId="{F8EE9E77-41EE-4EA1-84F7-029BFA91E4E6}" srcOrd="3" destOrd="0" presId="urn:microsoft.com/office/officeart/2018/2/layout/IconCircleList"/>
    <dgm:cxn modelId="{F897DA40-7767-411C-BD0D-FBFF7C1B7F26}" type="presParOf" srcId="{B26E6733-7376-4AE8-B9C9-3BBACBCE7438}" destId="{BAF3DBAD-8C8E-4AFD-9232-2BB93CA897B4}" srcOrd="7" destOrd="0" presId="urn:microsoft.com/office/officeart/2018/2/layout/IconCircleList"/>
    <dgm:cxn modelId="{3A14647C-27A1-49C3-9E2B-311537E35E3C}" type="presParOf" srcId="{B26E6733-7376-4AE8-B9C9-3BBACBCE7438}" destId="{6F48E557-BAB6-44D5-B515-02EED95FDAC2}" srcOrd="8" destOrd="0" presId="urn:microsoft.com/office/officeart/2018/2/layout/IconCircleList"/>
    <dgm:cxn modelId="{309B8E31-4531-44D8-8929-58DAF19E673D}" type="presParOf" srcId="{6F48E557-BAB6-44D5-B515-02EED95FDAC2}" destId="{8B878A68-E68B-45D2-B873-5CBD72B4768A}" srcOrd="0" destOrd="0" presId="urn:microsoft.com/office/officeart/2018/2/layout/IconCircleList"/>
    <dgm:cxn modelId="{E0EF5201-12CF-4131-BD11-2EA13CABD01F}" type="presParOf" srcId="{6F48E557-BAB6-44D5-B515-02EED95FDAC2}" destId="{35635C02-AE07-4FD2-9CAB-A84613743CC9}" srcOrd="1" destOrd="0" presId="urn:microsoft.com/office/officeart/2018/2/layout/IconCircleList"/>
    <dgm:cxn modelId="{0909660F-A5B5-407B-997F-CBD7C6106C53}" type="presParOf" srcId="{6F48E557-BAB6-44D5-B515-02EED95FDAC2}" destId="{D536B91F-10E9-4D54-B0CD-C368C3930822}" srcOrd="2" destOrd="0" presId="urn:microsoft.com/office/officeart/2018/2/layout/IconCircleList"/>
    <dgm:cxn modelId="{1769BEC9-2C6B-4759-85BE-64A49C291D2D}" type="presParOf" srcId="{6F48E557-BAB6-44D5-B515-02EED95FDAC2}" destId="{C9320688-E0C7-46E9-904B-C6B260A3F759}" srcOrd="3" destOrd="0" presId="urn:microsoft.com/office/officeart/2018/2/layout/IconCircleList"/>
    <dgm:cxn modelId="{D9ACD9C0-4929-412E-A248-3159103E8407}" type="presParOf" srcId="{B26E6733-7376-4AE8-B9C9-3BBACBCE7438}" destId="{DE18FA06-994F-40E5-AB06-A61163B75F36}" srcOrd="9" destOrd="0" presId="urn:microsoft.com/office/officeart/2018/2/layout/IconCircleList"/>
    <dgm:cxn modelId="{55E96862-83D9-4F6C-8A98-E8F2F011E149}" type="presParOf" srcId="{B26E6733-7376-4AE8-B9C9-3BBACBCE7438}" destId="{63C49758-6F32-498F-A695-D66C9309D465}" srcOrd="10" destOrd="0" presId="urn:microsoft.com/office/officeart/2018/2/layout/IconCircleList"/>
    <dgm:cxn modelId="{14A5CB32-3B6C-497E-9FBE-E1BD5E70BDB7}" type="presParOf" srcId="{63C49758-6F32-498F-A695-D66C9309D465}" destId="{BC9EB373-8C82-41F7-B92C-A03CB2F112EA}" srcOrd="0" destOrd="0" presId="urn:microsoft.com/office/officeart/2018/2/layout/IconCircleList"/>
    <dgm:cxn modelId="{9A0413BD-4051-43DC-94B5-AE4FE95201D7}" type="presParOf" srcId="{63C49758-6F32-498F-A695-D66C9309D465}" destId="{61BF91F0-BF98-4837-AB36-11EAE16D355C}" srcOrd="1" destOrd="0" presId="urn:microsoft.com/office/officeart/2018/2/layout/IconCircleList"/>
    <dgm:cxn modelId="{114EEE9B-D114-475B-91F9-28F62E3D689F}" type="presParOf" srcId="{63C49758-6F32-498F-A695-D66C9309D465}" destId="{D5709B5C-0157-4ACE-AFFC-72872606D2B2}" srcOrd="2" destOrd="0" presId="urn:microsoft.com/office/officeart/2018/2/layout/IconCircleList"/>
    <dgm:cxn modelId="{41A72BEF-62BE-4F36-9BA2-D20A0D21E129}" type="presParOf" srcId="{63C49758-6F32-498F-A695-D66C9309D465}" destId="{87033F7E-8C27-4401-AFB0-89C5AF460F3E}" srcOrd="3" destOrd="0" presId="urn:microsoft.com/office/officeart/2018/2/layout/IconCircleList"/>
    <dgm:cxn modelId="{EDC5CF66-3149-4D73-B5A5-59B6F29964DD}" type="presParOf" srcId="{B26E6733-7376-4AE8-B9C9-3BBACBCE7438}" destId="{F9AAB1C6-CBEB-47C1-B1EB-182A9C623BFE}" srcOrd="11" destOrd="0" presId="urn:microsoft.com/office/officeart/2018/2/layout/IconCircleList"/>
    <dgm:cxn modelId="{403A29BF-A3B4-4DD0-8AB3-FF56A73F292A}" type="presParOf" srcId="{B26E6733-7376-4AE8-B9C9-3BBACBCE7438}" destId="{7EB46575-9B14-43B1-96F0-6A0BE4CF1F8E}" srcOrd="12" destOrd="0" presId="urn:microsoft.com/office/officeart/2018/2/layout/IconCircleList"/>
    <dgm:cxn modelId="{A8457FC8-3372-40D8-9351-889940289F61}" type="presParOf" srcId="{7EB46575-9B14-43B1-96F0-6A0BE4CF1F8E}" destId="{48757BBF-89FB-463B-847D-6CC7DE0A7968}" srcOrd="0" destOrd="0" presId="urn:microsoft.com/office/officeart/2018/2/layout/IconCircleList"/>
    <dgm:cxn modelId="{A459829A-1D74-4CE0-92C5-64A7D6E0B278}" type="presParOf" srcId="{7EB46575-9B14-43B1-96F0-6A0BE4CF1F8E}" destId="{E47CA08F-819A-49AF-8FC6-250C349E7200}" srcOrd="1" destOrd="0" presId="urn:microsoft.com/office/officeart/2018/2/layout/IconCircleList"/>
    <dgm:cxn modelId="{E671F923-2A63-481F-B3AA-95B46272ECD5}" type="presParOf" srcId="{7EB46575-9B14-43B1-96F0-6A0BE4CF1F8E}" destId="{10523C0F-055B-49BE-8859-B326B2620059}" srcOrd="2" destOrd="0" presId="urn:microsoft.com/office/officeart/2018/2/layout/IconCircleList"/>
    <dgm:cxn modelId="{27299DDD-E58E-4941-9673-F0B1A4803B20}" type="presParOf" srcId="{7EB46575-9B14-43B1-96F0-6A0BE4CF1F8E}" destId="{03008805-1D92-4807-9778-420DDAA9AFD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DE26C-1EA9-41EC-B69B-483FCCAAFD23}">
      <dsp:nvSpPr>
        <dsp:cNvPr id="0" name=""/>
        <dsp:cNvSpPr/>
      </dsp:nvSpPr>
      <dsp:spPr>
        <a:xfrm>
          <a:off x="7539091" y="162219"/>
          <a:ext cx="920513" cy="9205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65B6E7-C54F-4A41-8281-320FB4098677}">
      <dsp:nvSpPr>
        <dsp:cNvPr id="0" name=""/>
        <dsp:cNvSpPr/>
      </dsp:nvSpPr>
      <dsp:spPr>
        <a:xfrm>
          <a:off x="7718352" y="324782"/>
          <a:ext cx="533897" cy="5609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27AA65-748F-40BF-BDE0-568893B1C123}">
      <dsp:nvSpPr>
        <dsp:cNvPr id="0" name=""/>
        <dsp:cNvSpPr/>
      </dsp:nvSpPr>
      <dsp:spPr>
        <a:xfrm>
          <a:off x="8874885" y="172695"/>
          <a:ext cx="2169780" cy="920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Baskerville" panose="02020502070401020303" pitchFamily="18" charset="0"/>
              <a:ea typeface="Baskerville" panose="02020502070401020303" pitchFamily="18" charset="0"/>
            </a:rPr>
            <a:t>About 200 </a:t>
          </a:r>
          <a:r>
            <a:rPr lang="en-US" sz="2000" kern="1200">
              <a:latin typeface="Baskerville" panose="02020502070401020303" pitchFamily="18" charset="0"/>
              <a:ea typeface="Baskerville" panose="02020502070401020303" pitchFamily="18" charset="0"/>
            </a:rPr>
            <a:t>active Partition Actions</a:t>
          </a:r>
          <a:endParaRPr lang="en-US" sz="2000" kern="1200" dirty="0">
            <a:latin typeface="Baskerville" panose="02020502070401020303" pitchFamily="18" charset="0"/>
            <a:ea typeface="Baskerville" panose="02020502070401020303" pitchFamily="18" charset="0"/>
          </a:endParaRPr>
        </a:p>
      </dsp:txBody>
      <dsp:txXfrm>
        <a:off x="8874885" y="172695"/>
        <a:ext cx="2169780" cy="920513"/>
      </dsp:txXfrm>
    </dsp:sp>
    <dsp:sp modelId="{2B42FAC3-A15B-466A-A495-2BF4681331A8}">
      <dsp:nvSpPr>
        <dsp:cNvPr id="0" name=""/>
        <dsp:cNvSpPr/>
      </dsp:nvSpPr>
      <dsp:spPr>
        <a:xfrm>
          <a:off x="3877863" y="71945"/>
          <a:ext cx="920513" cy="9205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36AD6-4123-437C-9357-43EFD41911D9}">
      <dsp:nvSpPr>
        <dsp:cNvPr id="0" name=""/>
        <dsp:cNvSpPr/>
      </dsp:nvSpPr>
      <dsp:spPr>
        <a:xfrm>
          <a:off x="4071171" y="265252"/>
          <a:ext cx="533897" cy="533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BBEDF3-C5BA-42BC-B08E-E939C9B31110}">
      <dsp:nvSpPr>
        <dsp:cNvPr id="0" name=""/>
        <dsp:cNvSpPr/>
      </dsp:nvSpPr>
      <dsp:spPr>
        <a:xfrm>
          <a:off x="4995629" y="71945"/>
          <a:ext cx="2169780" cy="920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Baskerville" panose="02020502070401020303" pitchFamily="18" charset="0"/>
              <a:ea typeface="Baskerville" panose="02020502070401020303" pitchFamily="18" charset="0"/>
            </a:rPr>
            <a:t>Real estate investor</a:t>
          </a:r>
        </a:p>
      </dsp:txBody>
      <dsp:txXfrm>
        <a:off x="4995629" y="71945"/>
        <a:ext cx="2169780" cy="920513"/>
      </dsp:txXfrm>
    </dsp:sp>
    <dsp:sp modelId="{0F2FDDA8-7084-44B3-8F83-ECBFB9E6A511}">
      <dsp:nvSpPr>
        <dsp:cNvPr id="0" name=""/>
        <dsp:cNvSpPr/>
      </dsp:nvSpPr>
      <dsp:spPr>
        <a:xfrm>
          <a:off x="350193" y="162229"/>
          <a:ext cx="920513" cy="9205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F1C5D1-101B-4C3B-A528-9A66E8FFA07E}">
      <dsp:nvSpPr>
        <dsp:cNvPr id="0" name=""/>
        <dsp:cNvSpPr/>
      </dsp:nvSpPr>
      <dsp:spPr>
        <a:xfrm>
          <a:off x="604464" y="324787"/>
          <a:ext cx="533897" cy="5338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7E428-742D-44B1-A867-9B6008B3FA8E}">
      <dsp:nvSpPr>
        <dsp:cNvPr id="0" name=""/>
        <dsp:cNvSpPr/>
      </dsp:nvSpPr>
      <dsp:spPr>
        <a:xfrm>
          <a:off x="1346034" y="142815"/>
          <a:ext cx="2443975" cy="920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Baskerville" panose="02020502070401020303" pitchFamily="18" charset="0"/>
              <a:ea typeface="Baskerville" panose="02020502070401020303" pitchFamily="18" charset="0"/>
            </a:rPr>
            <a:t>State Bar No. 267665</a:t>
          </a:r>
        </a:p>
      </dsp:txBody>
      <dsp:txXfrm>
        <a:off x="1346034" y="142815"/>
        <a:ext cx="2443975" cy="920513"/>
      </dsp:txXfrm>
    </dsp:sp>
    <dsp:sp modelId="{8A42AA61-3F13-4A1F-B232-001D60C058E9}">
      <dsp:nvSpPr>
        <dsp:cNvPr id="0" name=""/>
        <dsp:cNvSpPr/>
      </dsp:nvSpPr>
      <dsp:spPr>
        <a:xfrm>
          <a:off x="380694" y="1752857"/>
          <a:ext cx="920513" cy="9205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F7DEC8-84F1-4869-83B6-07F0A2674881}">
      <dsp:nvSpPr>
        <dsp:cNvPr id="0" name=""/>
        <dsp:cNvSpPr/>
      </dsp:nvSpPr>
      <dsp:spPr>
        <a:xfrm>
          <a:off x="573996" y="1934134"/>
          <a:ext cx="533897" cy="5338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E9E77-41EE-4EA1-84F7-029BFA91E4E6}">
      <dsp:nvSpPr>
        <dsp:cNvPr id="0" name=""/>
        <dsp:cNvSpPr/>
      </dsp:nvSpPr>
      <dsp:spPr>
        <a:xfrm>
          <a:off x="1474392" y="1752857"/>
          <a:ext cx="2169780" cy="920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Baskerville" panose="02020502070401020303" pitchFamily="18" charset="0"/>
              <a:ea typeface="Baskerville" panose="02020502070401020303" pitchFamily="18" charset="0"/>
            </a:rPr>
            <a:t>Real estate attorney since 2009</a:t>
          </a:r>
        </a:p>
      </dsp:txBody>
      <dsp:txXfrm>
        <a:off x="1474392" y="1752857"/>
        <a:ext cx="2169780" cy="920513"/>
      </dsp:txXfrm>
    </dsp:sp>
    <dsp:sp modelId="{8B878A68-E68B-45D2-B873-5CBD72B4768A}">
      <dsp:nvSpPr>
        <dsp:cNvPr id="0" name=""/>
        <dsp:cNvSpPr/>
      </dsp:nvSpPr>
      <dsp:spPr>
        <a:xfrm>
          <a:off x="3877863" y="1740826"/>
          <a:ext cx="920513" cy="9205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635C02-AE07-4FD2-9CAB-A84613743CC9}">
      <dsp:nvSpPr>
        <dsp:cNvPr id="0" name=""/>
        <dsp:cNvSpPr/>
      </dsp:nvSpPr>
      <dsp:spPr>
        <a:xfrm>
          <a:off x="4071171" y="1934134"/>
          <a:ext cx="533897" cy="5338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20688-E0C7-46E9-904B-C6B260A3F759}">
      <dsp:nvSpPr>
        <dsp:cNvPr id="0" name=""/>
        <dsp:cNvSpPr/>
      </dsp:nvSpPr>
      <dsp:spPr>
        <a:xfrm>
          <a:off x="4931979" y="1740826"/>
          <a:ext cx="2297081" cy="920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Baskerville" panose="02020502070401020303" pitchFamily="18" charset="0"/>
              <a:ea typeface="Baskerville" panose="02020502070401020303" pitchFamily="18" charset="0"/>
            </a:rPr>
            <a:t>Firm has 15 members</a:t>
          </a:r>
        </a:p>
      </dsp:txBody>
      <dsp:txXfrm>
        <a:off x="4931979" y="1740826"/>
        <a:ext cx="2297081" cy="920513"/>
      </dsp:txXfrm>
    </dsp:sp>
    <dsp:sp modelId="{BC9EB373-8C82-41F7-B92C-A03CB2F112EA}">
      <dsp:nvSpPr>
        <dsp:cNvPr id="0" name=""/>
        <dsp:cNvSpPr/>
      </dsp:nvSpPr>
      <dsp:spPr>
        <a:xfrm>
          <a:off x="7425419" y="1752857"/>
          <a:ext cx="920513" cy="9205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BF91F0-BF98-4837-AB36-11EAE16D355C}">
      <dsp:nvSpPr>
        <dsp:cNvPr id="0" name=""/>
        <dsp:cNvSpPr/>
      </dsp:nvSpPr>
      <dsp:spPr>
        <a:xfrm>
          <a:off x="7595900" y="1958196"/>
          <a:ext cx="533897" cy="53389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33F7E-8C27-4401-AFB0-89C5AF460F3E}">
      <dsp:nvSpPr>
        <dsp:cNvPr id="0" name=""/>
        <dsp:cNvSpPr/>
      </dsp:nvSpPr>
      <dsp:spPr>
        <a:xfrm>
          <a:off x="8874891" y="2065288"/>
          <a:ext cx="2169780" cy="920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defTabSz="889000" rtl="0">
            <a:lnSpc>
              <a:spcPct val="100000"/>
            </a:lnSpc>
            <a:spcBef>
              <a:spcPct val="0"/>
            </a:spcBef>
            <a:spcAft>
              <a:spcPct val="35000"/>
            </a:spcAft>
            <a:buNone/>
          </a:pPr>
          <a:r>
            <a:rPr lang="en-US" sz="2000" kern="1200" dirty="0">
              <a:latin typeface="Baskerville"/>
              <a:ea typeface="Baskerville" panose="02020502070401020303" pitchFamily="18" charset="0"/>
            </a:rPr>
            <a:t>Los Angeles, </a:t>
          </a:r>
        </a:p>
        <a:p>
          <a:pPr marL="0" lvl="0" indent="0" defTabSz="889000" rtl="0">
            <a:lnSpc>
              <a:spcPct val="100000"/>
            </a:lnSpc>
            <a:spcBef>
              <a:spcPct val="0"/>
            </a:spcBef>
            <a:spcAft>
              <a:spcPct val="35000"/>
            </a:spcAft>
            <a:buNone/>
          </a:pPr>
          <a:r>
            <a:rPr lang="en-US" sz="2000" kern="1200" dirty="0">
              <a:latin typeface="Baskerville"/>
              <a:ea typeface="Baskerville" panose="02020502070401020303" pitchFamily="18" charset="0"/>
            </a:rPr>
            <a:t>San Francisco, Sacramento, Newport Beach, and San Diego</a:t>
          </a:r>
          <a:endParaRPr lang="en-US" sz="2000" kern="1200" dirty="0">
            <a:latin typeface="Baskerville"/>
          </a:endParaRPr>
        </a:p>
        <a:p>
          <a:pPr marL="0" lvl="0" indent="0" algn="just" defTabSz="889000" rtl="0">
            <a:lnSpc>
              <a:spcPct val="100000"/>
            </a:lnSpc>
            <a:spcBef>
              <a:spcPct val="0"/>
            </a:spcBef>
            <a:spcAft>
              <a:spcPct val="35000"/>
            </a:spcAft>
            <a:buNone/>
          </a:pPr>
          <a:endParaRPr lang="en-US" sz="1500" kern="1200" dirty="0">
            <a:latin typeface="Baskerville"/>
            <a:ea typeface="Baskerville" panose="02020502070401020303" pitchFamily="18" charset="0"/>
          </a:endParaRPr>
        </a:p>
      </dsp:txBody>
      <dsp:txXfrm>
        <a:off x="8874891" y="2065288"/>
        <a:ext cx="2169780" cy="920513"/>
      </dsp:txXfrm>
    </dsp:sp>
    <dsp:sp modelId="{48757BBF-89FB-463B-847D-6CC7DE0A7968}">
      <dsp:nvSpPr>
        <dsp:cNvPr id="0" name=""/>
        <dsp:cNvSpPr/>
      </dsp:nvSpPr>
      <dsp:spPr>
        <a:xfrm>
          <a:off x="3848220" y="3288172"/>
          <a:ext cx="920513" cy="9205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7CA08F-819A-49AF-8FC6-250C349E7200}">
      <dsp:nvSpPr>
        <dsp:cNvPr id="0" name=""/>
        <dsp:cNvSpPr/>
      </dsp:nvSpPr>
      <dsp:spPr>
        <a:xfrm>
          <a:off x="4041527" y="3501735"/>
          <a:ext cx="533897" cy="53389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08805-1D92-4807-9778-420DDAA9AFD8}">
      <dsp:nvSpPr>
        <dsp:cNvPr id="0" name=""/>
        <dsp:cNvSpPr/>
      </dsp:nvSpPr>
      <dsp:spPr>
        <a:xfrm>
          <a:off x="4897536" y="3328564"/>
          <a:ext cx="2629275" cy="920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Baskerville" panose="02020502070401020303" pitchFamily="18" charset="0"/>
              <a:ea typeface="Baskerville" panose="02020502070401020303" pitchFamily="18" charset="0"/>
            </a:rPr>
            <a:t>Representing clients throughout California </a:t>
          </a:r>
        </a:p>
      </dsp:txBody>
      <dsp:txXfrm>
        <a:off x="4897536" y="3328564"/>
        <a:ext cx="2629275" cy="92051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6/12/25</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6/12/25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06890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8737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1280160" y="640080"/>
            <a:ext cx="10087699" cy="1280160"/>
          </a:xfrm>
        </p:spPr>
        <p:txBody>
          <a:bodyPr lIns="0" tIns="0" rIns="0" bIns="0" anchor="b" anchorCtr="0"/>
          <a:lstStyle>
            <a:lvl1pPr>
              <a:defRPr sz="4000" b="1" cap="all" baseline="0"/>
            </a:lvl1pPr>
          </a:lstStyle>
          <a:p>
            <a:r>
              <a:rPr lang="en-US" dirty="0"/>
              <a:t>Click to add title</a:t>
            </a:r>
          </a:p>
        </p:txBody>
      </p:sp>
      <p:sp>
        <p:nvSpPr>
          <p:cNvPr id="10" name="Slide Number Placeholder 9">
            <a:extLst>
              <a:ext uri="{FF2B5EF4-FFF2-40B4-BE49-F238E27FC236}">
                <a16:creationId xmlns:a16="http://schemas.microsoft.com/office/drawing/2014/main" id="{116B8DF0-B7E6-5032-C3C7-E457E793BE37}"/>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1280160" y="2103119"/>
            <a:ext cx="10087699" cy="4114800"/>
          </a:xfrm>
        </p:spPr>
        <p:txBody>
          <a:bodyPr lIns="0" tIns="0" rIns="0" bIns="0"/>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C5F4D40-ADE4-5EEB-436C-8563A49C55F8}"/>
              </a:ext>
            </a:extLst>
          </p:cNvPr>
          <p:cNvSpPr>
            <a:spLocks noGrp="1"/>
          </p:cNvSpPr>
          <p:nvPr>
            <p:ph type="ftr" sz="quarter" idx="11"/>
          </p:nvPr>
        </p:nvSpPr>
        <p:spPr>
          <a:xfrm>
            <a:off x="1280160" y="6356350"/>
            <a:ext cx="4114800" cy="365125"/>
          </a:xfrm>
        </p:spPr>
        <p:txBody>
          <a:bodyPr lIns="0"/>
          <a:lstStyle>
            <a:lvl1pPr algn="l">
              <a:defRPr/>
            </a:lvl1pPr>
          </a:lstStyle>
          <a:p>
            <a:endParaRPr lang="en-US" dirty="0"/>
          </a:p>
        </p:txBody>
      </p:sp>
    </p:spTree>
    <p:extLst>
      <p:ext uri="{BB962C8B-B14F-4D97-AF65-F5344CB8AC3E}">
        <p14:creationId xmlns:p14="http://schemas.microsoft.com/office/powerpoint/2010/main" val="332174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6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838200" y="136525"/>
            <a:ext cx="10515600" cy="1509713"/>
          </a:xfrm>
        </p:spPr>
        <p:txBody>
          <a:bodyPr/>
          <a:lstStyle/>
          <a:p>
            <a:r>
              <a:rPr lang="en-US" dirty="0"/>
              <a:t>Click to add 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a:off x="72390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484632" y="726630"/>
            <a:ext cx="520991" cy="517379"/>
          </a:xfrm>
        </p:spPr>
        <p:txBody>
          <a:bodyPr/>
          <a:lstStyle/>
          <a:p>
            <a:fld id="{D8DA9DAA-006C-4F4B-980E-E3DF019B24E2}" type="slidenum">
              <a:rPr lang="en-US" smtClean="0"/>
              <a:t>‹#›</a:t>
            </a:fld>
            <a:endParaRPr lang="en-US" dirty="0"/>
          </a:p>
        </p:txBody>
      </p:sp>
      <p:cxnSp>
        <p:nvCxnSpPr>
          <p:cNvPr id="3" name="Straight Connector 2">
            <a:extLst>
              <a:ext uri="{FF2B5EF4-FFF2-40B4-BE49-F238E27FC236}">
                <a16:creationId xmlns:a16="http://schemas.microsoft.com/office/drawing/2014/main" id="{B5B2B208-F5B9-0151-C982-A389CB0B299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0EEA6CA-DE1E-18ED-E69E-54A1372FE21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2F973C81-5E94-41F6-CE15-3B4763B3AB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835B5C-F994-9D57-3118-919EE90F57E1}"/>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84086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 Subtitle slide">
    <p:bg>
      <p:bgPr>
        <a:gradFill>
          <a:gsLst>
            <a:gs pos="100000">
              <a:schemeClr val="accent4"/>
            </a:gs>
            <a:gs pos="0">
              <a:schemeClr val="accent2"/>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anchor="t" anchorCtr="0"/>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anchor="b"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10897692" y="62029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5" name="Straight Connector 4">
            <a:extLst>
              <a:ext uri="{FF2B5EF4-FFF2-40B4-BE49-F238E27FC236}">
                <a16:creationId xmlns:a16="http://schemas.microsoft.com/office/drawing/2014/main" id="{57912362-D30D-7B0B-BA94-0993B1EBC4E4}"/>
              </a:ext>
              <a:ext uri="{C183D7F6-B498-43B3-948B-1728B52AA6E4}">
                <adec:decorative xmlns:adec="http://schemas.microsoft.com/office/drawing/2017/decorative" val="1"/>
              </a:ext>
            </a:extLst>
          </p:cNvPr>
          <p:cNvCxnSpPr>
            <a:cxnSpLocks/>
          </p:cNvCxnSpPr>
          <p:nvPr userDrawn="1"/>
        </p:nvCxnSpPr>
        <p:spPr>
          <a:xfrm>
            <a:off x="1280160" y="0"/>
            <a:ext cx="0" cy="2775857"/>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4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2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0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1435394" y="1"/>
            <a:ext cx="9918405" cy="164623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1435394" y="1825625"/>
            <a:ext cx="991840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486121" y="726630"/>
            <a:ext cx="520991" cy="517379"/>
          </a:xfrm>
          <a:prstGeom prst="rect">
            <a:avLst/>
          </a:prstGeom>
        </p:spPr>
        <p:txBody>
          <a:bodyPr vert="horz" lIns="0" tIns="0" rIns="0" bIns="0" rtlCol="0" anchor="t" anchorCtr="0"/>
          <a:lstStyle>
            <a:lvl1pPr algn="ctr">
              <a:defRPr sz="1800" b="1" i="0" cap="all" spc="100" baseline="0">
                <a:solidFill>
                  <a:schemeClr val="accent2"/>
                </a:solidFill>
              </a:defRPr>
            </a:lvl1pPr>
          </a:lstStyle>
          <a:p>
            <a:fld id="{D8DA9DAA-006C-4F4B-980E-E3DF019B24E2}" type="slidenum">
              <a:rPr lang="en-US" smtClean="0"/>
              <a:pPr/>
              <a:t>‹#›</a:t>
            </a:fld>
            <a:endParaRPr lang="en-US" dirty="0"/>
          </a:p>
        </p:txBody>
      </p:sp>
      <p:sp>
        <p:nvSpPr>
          <p:cNvPr id="4" name="Date Placeholder 3">
            <a:extLst>
              <a:ext uri="{FF2B5EF4-FFF2-40B4-BE49-F238E27FC236}">
                <a16:creationId xmlns:a16="http://schemas.microsoft.com/office/drawing/2014/main" id="{B1EF1C86-6A9C-D287-D381-5634A69BF1C8}"/>
              </a:ext>
            </a:extLst>
          </p:cNvPr>
          <p:cNvSpPr>
            <a:spLocks noGrp="1"/>
          </p:cNvSpPr>
          <p:nvPr>
            <p:ph type="dt" sz="half" idx="2"/>
          </p:nvPr>
        </p:nvSpPr>
        <p:spPr>
          <a:xfrm>
            <a:off x="1435394" y="635635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21B8477-3F24-EDCB-C8AC-84336363918B}"/>
              </a:ext>
            </a:extLst>
          </p:cNvPr>
          <p:cNvSpPr>
            <a:spLocks noGrp="1"/>
          </p:cNvSpPr>
          <p:nvPr>
            <p:ph type="ftr" sz="quarter" idx="3"/>
          </p:nvPr>
        </p:nvSpPr>
        <p:spPr>
          <a:xfrm>
            <a:off x="7238999" y="6356350"/>
            <a:ext cx="4114800" cy="365125"/>
          </a:xfrm>
          <a:prstGeom prst="rect">
            <a:avLst/>
          </a:prstGeom>
        </p:spPr>
        <p:txBody>
          <a:bodyPr vert="horz" lIns="91440" tIns="45720" rIns="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708" r:id="rId1"/>
    <p:sldLayoutId id="2147483717" r:id="rId2"/>
    <p:sldLayoutId id="2147483728" r:id="rId3"/>
    <p:sldLayoutId id="2147483729" r:id="rId4"/>
    <p:sldLayoutId id="2147483710" r:id="rId5"/>
    <p:sldLayoutId id="2147483727" r:id="rId6"/>
    <p:sldLayoutId id="2147483701" r:id="rId7"/>
    <p:sldLayoutId id="2147483721" r:id="rId8"/>
    <p:sldLayoutId id="2147483720" r:id="rId9"/>
    <p:sldLayoutId id="2147483730" r:id="rId10"/>
    <p:sldLayoutId id="2147483722" r:id="rId11"/>
    <p:sldLayoutId id="2147483698" r:id="rId12"/>
    <p:sldLayoutId id="2147483732" r:id="rId13"/>
    <p:sldLayoutId id="2147483702" r:id="rId14"/>
    <p:sldLayoutId id="2147483703" r:id="rId15"/>
  </p:sldLayoutIdLst>
  <p:hf sldNum="0" hdr="0" ftr="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iangular abstract background">
            <a:extLst>
              <a:ext uri="{FF2B5EF4-FFF2-40B4-BE49-F238E27FC236}">
                <a16:creationId xmlns:a16="http://schemas.microsoft.com/office/drawing/2014/main" id="{F658317E-2E55-B235-14D5-B6B8F63D0A43}"/>
              </a:ext>
            </a:extLst>
          </p:cNvPr>
          <p:cNvPicPr>
            <a:picLocks noChangeAspect="1"/>
          </p:cNvPicPr>
          <p:nvPr/>
        </p:nvPicPr>
        <p:blipFill rotWithShape="1">
          <a:blip r:embed="rId2"/>
          <a:srcRect t="15730"/>
          <a:stretch/>
        </p:blipFill>
        <p:spPr>
          <a:xfrm>
            <a:off x="0" y="10"/>
            <a:ext cx="12191980" cy="6857990"/>
          </a:xfrm>
          <a:prstGeom prst="rect">
            <a:avLst/>
          </a:prstGeom>
          <a:noFill/>
        </p:spPr>
      </p:pic>
      <p:sp>
        <p:nvSpPr>
          <p:cNvPr id="7" name="Title 1">
            <a:extLst>
              <a:ext uri="{FF2B5EF4-FFF2-40B4-BE49-F238E27FC236}">
                <a16:creationId xmlns:a16="http://schemas.microsoft.com/office/drawing/2014/main" id="{F1A99EFB-8D93-11B0-F185-F9E9D718AE01}"/>
              </a:ext>
            </a:extLst>
          </p:cNvPr>
          <p:cNvSpPr>
            <a:spLocks noGrp="1"/>
          </p:cNvSpPr>
          <p:nvPr>
            <p:ph type="title"/>
          </p:nvPr>
        </p:nvSpPr>
        <p:spPr>
          <a:xfrm>
            <a:off x="454894" y="1817924"/>
            <a:ext cx="11077304" cy="2269982"/>
          </a:xfrm>
        </p:spPr>
        <p:txBody>
          <a:bodyPr anchor="ctr">
            <a:normAutofit/>
          </a:bodyPr>
          <a:lstStyle/>
          <a:p>
            <a:pPr algn="ctr"/>
            <a:r>
              <a:rPr lang="en-US" sz="3600" dirty="0">
                <a:latin typeface="Baskerville" panose="02020502070401020303" pitchFamily="18" charset="0"/>
                <a:ea typeface="Baskerville" panose="02020502070401020303" pitchFamily="18" charset="0"/>
              </a:rPr>
              <a:t>THE PARTITION OF REAL PROPERTY ACT</a:t>
            </a:r>
            <a:br>
              <a:rPr lang="en-US" sz="3600" dirty="0">
                <a:latin typeface="Baskerville" panose="02020502070401020303" pitchFamily="18" charset="0"/>
                <a:ea typeface="Baskerville" panose="02020502070401020303" pitchFamily="18" charset="0"/>
              </a:rPr>
            </a:br>
            <a:r>
              <a:rPr lang="en-US" sz="3600" dirty="0">
                <a:latin typeface="Baskerville" panose="02020502070401020303" pitchFamily="18" charset="0"/>
                <a:ea typeface="Baskerville" panose="02020502070401020303" pitchFamily="18" charset="0"/>
              </a:rPr>
              <a:t>AND PROBATE, TRUSTS, AND ESTATE MATTERS</a:t>
            </a:r>
            <a:endParaRPr lang="en-US" sz="3600" u="sng" dirty="0">
              <a:latin typeface="Baskerville" panose="02020502070401020303" pitchFamily="18" charset="0"/>
              <a:ea typeface="Baskerville" panose="02020502070401020303" pitchFamily="18" charset="0"/>
            </a:endParaRPr>
          </a:p>
        </p:txBody>
      </p:sp>
      <p:sp>
        <p:nvSpPr>
          <p:cNvPr id="8" name="Subtitle 2">
            <a:extLst>
              <a:ext uri="{FF2B5EF4-FFF2-40B4-BE49-F238E27FC236}">
                <a16:creationId xmlns:a16="http://schemas.microsoft.com/office/drawing/2014/main" id="{5E84AB89-B734-1F22-E8D6-507B7B3379DB}"/>
              </a:ext>
            </a:extLst>
          </p:cNvPr>
          <p:cNvSpPr txBox="1">
            <a:spLocks/>
          </p:cNvSpPr>
          <p:nvPr/>
        </p:nvSpPr>
        <p:spPr>
          <a:xfrm>
            <a:off x="121579" y="4982215"/>
            <a:ext cx="4880727" cy="187577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panose="02020502070401020303" pitchFamily="18" charset="0"/>
                <a:ea typeface="Baskerville" panose="02020502070401020303" pitchFamily="18" charset="0"/>
              </a:rPr>
              <a:t>Elijah Underwood</a:t>
            </a:r>
          </a:p>
          <a:p>
            <a:pPr marL="0" indent="0">
              <a:buNone/>
            </a:pPr>
            <a:r>
              <a:rPr lang="en-US" dirty="0">
                <a:latin typeface="Baskerville" panose="02020502070401020303" pitchFamily="18" charset="0"/>
                <a:ea typeface="Baskerville" panose="02020502070401020303" pitchFamily="18" charset="0"/>
              </a:rPr>
              <a:t>Underwood Law Firm, P.C.</a:t>
            </a:r>
          </a:p>
          <a:p>
            <a:pPr marL="0" indent="0">
              <a:buNone/>
            </a:pPr>
            <a:r>
              <a:rPr lang="en-US" dirty="0">
                <a:latin typeface="Baskerville" panose="02020502070401020303" pitchFamily="18" charset="0"/>
                <a:ea typeface="Baskerville" panose="02020502070401020303" pitchFamily="18" charset="0"/>
              </a:rPr>
              <a:t>California’s Premier Partition Lawyers</a:t>
            </a:r>
          </a:p>
          <a:p>
            <a:pPr marL="0" indent="0">
              <a:buNone/>
            </a:pPr>
            <a:r>
              <a:rPr lang="en-US" dirty="0">
                <a:latin typeface="Baskerville" panose="02020502070401020303" pitchFamily="18" charset="0"/>
                <a:ea typeface="Baskerville" panose="02020502070401020303" pitchFamily="18" charset="0"/>
              </a:rPr>
              <a:t>213.550.5000 • </a:t>
            </a:r>
            <a:r>
              <a:rPr lang="en-US" i="1" dirty="0" err="1">
                <a:latin typeface="Baskerville" panose="02020502070401020303" pitchFamily="18" charset="0"/>
                <a:ea typeface="Baskerville" panose="02020502070401020303" pitchFamily="18" charset="0"/>
              </a:rPr>
              <a:t>ww.underwood.law</a:t>
            </a:r>
            <a:endParaRPr lang="en-US" i="1" dirty="0">
              <a:latin typeface="Baskerville" panose="02020502070401020303" pitchFamily="18" charset="0"/>
              <a:ea typeface="Baskerville" panose="02020502070401020303" pitchFamily="18" charset="0"/>
            </a:endParaRPr>
          </a:p>
        </p:txBody>
      </p:sp>
      <p:sp>
        <p:nvSpPr>
          <p:cNvPr id="9" name="TextBox 8">
            <a:extLst>
              <a:ext uri="{FF2B5EF4-FFF2-40B4-BE49-F238E27FC236}">
                <a16:creationId xmlns:a16="http://schemas.microsoft.com/office/drawing/2014/main" id="{30D4F32E-DC55-10C5-7CE0-7275B2B1A6B4}"/>
              </a:ext>
            </a:extLst>
          </p:cNvPr>
          <p:cNvSpPr txBox="1"/>
          <p:nvPr/>
        </p:nvSpPr>
        <p:spPr>
          <a:xfrm>
            <a:off x="10068694" y="6497727"/>
            <a:ext cx="2123285" cy="360263"/>
          </a:xfrm>
          <a:prstGeom prst="rect">
            <a:avLst/>
          </a:prstGeom>
        </p:spPr>
        <p:txBody>
          <a:bodyPr vert="horz" lIns="0" tIns="0" rIns="0" bIns="0" rtlCol="0" anchor="t" anchorCtr="0">
            <a:normAutofit fontScale="92500"/>
          </a:bodyPr>
          <a:lstStyle/>
          <a:p>
            <a:pPr>
              <a:spcBef>
                <a:spcPts val="1000"/>
              </a:spcBef>
            </a:pPr>
            <a:r>
              <a:rPr lang="en-US" b="1" i="1" kern="1200" dirty="0">
                <a:latin typeface="Baskerville" panose="02020502070401020303" pitchFamily="18" charset="0"/>
                <a:ea typeface="Baskerville" panose="02020502070401020303" pitchFamily="18" charset="0"/>
              </a:rPr>
              <a:t>Attorney Advertising</a:t>
            </a:r>
          </a:p>
        </p:txBody>
      </p:sp>
    </p:spTree>
    <p:extLst>
      <p:ext uri="{BB962C8B-B14F-4D97-AF65-F5344CB8AC3E}">
        <p14:creationId xmlns:p14="http://schemas.microsoft.com/office/powerpoint/2010/main" val="2816254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F7D34-C7D1-652A-D787-12ED6A6D2D2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5AAC0CE-4258-1CB9-DE47-859A0F6C4159}"/>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D265C3B-3537-5398-04CD-EB30E48FA8D3}"/>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QUESTIONS</a:t>
            </a:r>
          </a:p>
        </p:txBody>
      </p:sp>
      <p:sp>
        <p:nvSpPr>
          <p:cNvPr id="7" name="TextBox 6">
            <a:extLst>
              <a:ext uri="{FF2B5EF4-FFF2-40B4-BE49-F238E27FC236}">
                <a16:creationId xmlns:a16="http://schemas.microsoft.com/office/drawing/2014/main" id="{DCDA0562-EB04-5FBF-1D71-2FED7A4A9E8A}"/>
              </a:ext>
            </a:extLst>
          </p:cNvPr>
          <p:cNvSpPr txBox="1"/>
          <p:nvPr/>
        </p:nvSpPr>
        <p:spPr>
          <a:xfrm>
            <a:off x="952831" y="1979411"/>
            <a:ext cx="10773005" cy="4401205"/>
          </a:xfrm>
          <a:prstGeom prst="rect">
            <a:avLst/>
          </a:prstGeom>
          <a:noFill/>
        </p:spPr>
        <p:txBody>
          <a:bodyPr wrap="square">
            <a:spAutoFit/>
          </a:bodyPr>
          <a:lstStyle/>
          <a:p>
            <a:pPr marL="342900" indent="-342900">
              <a:buFontTx/>
              <a:buChar char="-"/>
            </a:pPr>
            <a:r>
              <a:rPr lang="en-US" sz="2000" dirty="0">
                <a:solidFill>
                  <a:srgbClr val="000000"/>
                </a:solidFill>
                <a:latin typeface="Baskerville" panose="02020502070401020303" pitchFamily="18" charset="0"/>
                <a:ea typeface="Baskerville" panose="02020502070401020303" pitchFamily="18" charset="0"/>
              </a:rPr>
              <a:t>What happens when there are multiple parties and </a:t>
            </a:r>
            <a:r>
              <a:rPr lang="en-US" sz="2000" u="sng" dirty="0">
                <a:solidFill>
                  <a:srgbClr val="000000"/>
                </a:solidFill>
                <a:latin typeface="Baskerville" panose="02020502070401020303" pitchFamily="18" charset="0"/>
                <a:ea typeface="Baskerville" panose="02020502070401020303" pitchFamily="18" charset="0"/>
              </a:rPr>
              <a:t>some</a:t>
            </a:r>
            <a:r>
              <a:rPr lang="en-US" sz="2000" dirty="0">
                <a:solidFill>
                  <a:srgbClr val="000000"/>
                </a:solidFill>
                <a:latin typeface="Baskerville" panose="02020502070401020303" pitchFamily="18" charset="0"/>
                <a:ea typeface="Baskerville" panose="02020502070401020303" pitchFamily="18" charset="0"/>
              </a:rPr>
              <a:t> of the property is held in tenancy and common, but others are held in joint tenancy? </a:t>
            </a:r>
          </a:p>
          <a:p>
            <a:pPr algn="just"/>
            <a:endParaRPr lang="en-US" sz="2000" dirty="0">
              <a:solidFill>
                <a:srgbClr val="000000"/>
              </a:solidFill>
              <a:latin typeface="Baskerville" panose="02020502070401020303" pitchFamily="18" charset="0"/>
              <a:ea typeface="Baskerville" panose="02020502070401020303" pitchFamily="18" charset="0"/>
            </a:endParaRPr>
          </a:p>
          <a:p>
            <a:pPr marL="342900" indent="-342900" algn="just">
              <a:buFontTx/>
              <a:buChar char="-"/>
            </a:pPr>
            <a:r>
              <a:rPr lang="en-US" sz="2000" dirty="0">
                <a:solidFill>
                  <a:srgbClr val="000000"/>
                </a:solidFill>
                <a:latin typeface="Baskerville" panose="02020502070401020303" pitchFamily="18" charset="0"/>
                <a:ea typeface="Baskerville" panose="02020502070401020303" pitchFamily="18" charset="0"/>
              </a:rPr>
              <a:t>What happens when the complaint was filed in 2022, but a partition claim is added later? </a:t>
            </a:r>
          </a:p>
          <a:p>
            <a:pPr marL="342900" indent="-342900" algn="just">
              <a:buFontTx/>
              <a:buChar char="-"/>
            </a:pPr>
            <a:endParaRPr lang="en-US" sz="2000" dirty="0">
              <a:solidFill>
                <a:srgbClr val="000000"/>
              </a:solidFill>
              <a:latin typeface="Baskerville" panose="02020502070401020303" pitchFamily="18" charset="0"/>
              <a:ea typeface="Baskerville" panose="02020502070401020303" pitchFamily="18" charset="0"/>
            </a:endParaRPr>
          </a:p>
          <a:p>
            <a:pPr marL="342900" indent="-342900" algn="just">
              <a:buFontTx/>
              <a:buChar char="-"/>
            </a:pPr>
            <a:r>
              <a:rPr lang="en-US" sz="2000" dirty="0">
                <a:solidFill>
                  <a:srgbClr val="000000"/>
                </a:solidFill>
                <a:latin typeface="Baskerville" panose="02020502070401020303" pitchFamily="18" charset="0"/>
                <a:ea typeface="Baskerville" panose="02020502070401020303" pitchFamily="18" charset="0"/>
              </a:rPr>
              <a:t>Does a life estate apply? </a:t>
            </a:r>
          </a:p>
          <a:p>
            <a:pPr marL="342900" indent="-342900" algn="just">
              <a:buFontTx/>
              <a:buChar char="-"/>
            </a:pPr>
            <a:endParaRPr lang="en-US" sz="2000" dirty="0">
              <a:solidFill>
                <a:srgbClr val="000000"/>
              </a:solidFill>
              <a:latin typeface="Baskerville" panose="02020502070401020303" pitchFamily="18" charset="0"/>
              <a:ea typeface="Baskerville" panose="02020502070401020303" pitchFamily="18" charset="0"/>
            </a:endParaRP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How is this right raised?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Is it waived if not pleaded?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If it’s pleaded, must it be by Answer or Cross-Complaint?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Must the court raise it sua sponte? </a:t>
            </a:r>
          </a:p>
        </p:txBody>
      </p:sp>
      <p:sp>
        <p:nvSpPr>
          <p:cNvPr id="5" name="TextBox 4">
            <a:extLst>
              <a:ext uri="{FF2B5EF4-FFF2-40B4-BE49-F238E27FC236}">
                <a16:creationId xmlns:a16="http://schemas.microsoft.com/office/drawing/2014/main" id="{E1A3EA13-FC73-90FC-6877-18B20164D44F}"/>
              </a:ext>
            </a:extLst>
          </p:cNvPr>
          <p:cNvSpPr txBox="1"/>
          <p:nvPr/>
        </p:nvSpPr>
        <p:spPr>
          <a:xfrm>
            <a:off x="3048000" y="2425061"/>
            <a:ext cx="6096000" cy="369332"/>
          </a:xfrm>
          <a:prstGeom prst="rect">
            <a:avLst/>
          </a:prstGeom>
          <a:noFill/>
        </p:spPr>
        <p:txBody>
          <a:bodyPr wrap="square">
            <a:spAutoFit/>
          </a:bodyPr>
          <a:lstStyle/>
          <a:p>
            <a:pPr marL="342900" indent="-342900" algn="just">
              <a:buFontTx/>
              <a:buChar char="-"/>
            </a:pPr>
            <a:endParaRPr lang="en-US" sz="1800" b="0" i="0" u="none" strike="noStrike" dirty="0">
              <a:solidFill>
                <a:srgbClr val="000000"/>
              </a:solidFill>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143551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0196-E5F9-4EC2-16A2-96F7632C4024}"/>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A7B1CB0-0B7A-F251-495D-E450732C2C9D}"/>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B70A1CD-F69B-F419-132B-477F55F4118D}"/>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APPLICABILITY</a:t>
            </a:r>
          </a:p>
        </p:txBody>
      </p:sp>
      <p:sp>
        <p:nvSpPr>
          <p:cNvPr id="5" name="TextBox 4">
            <a:extLst>
              <a:ext uri="{FF2B5EF4-FFF2-40B4-BE49-F238E27FC236}">
                <a16:creationId xmlns:a16="http://schemas.microsoft.com/office/drawing/2014/main" id="{83EECAF6-73D3-1C9F-CDC9-D541B81100BF}"/>
              </a:ext>
            </a:extLst>
          </p:cNvPr>
          <p:cNvSpPr txBox="1"/>
          <p:nvPr/>
        </p:nvSpPr>
        <p:spPr>
          <a:xfrm>
            <a:off x="963587" y="2000926"/>
            <a:ext cx="10773005" cy="2246769"/>
          </a:xfrm>
          <a:prstGeom prst="rect">
            <a:avLst/>
          </a:prstGeom>
          <a:noFill/>
        </p:spPr>
        <p:txBody>
          <a:bodyPr wrap="square">
            <a:spAutoFit/>
          </a:bodyPr>
          <a:lstStyle/>
          <a:p>
            <a:pPr algn="l"/>
            <a:r>
              <a:rPr lang="en-US" sz="2000" b="0" i="0" u="none" strike="noStrike" dirty="0">
                <a:solidFill>
                  <a:srgbClr val="000000"/>
                </a:solidFill>
                <a:effectLst/>
                <a:latin typeface="Baskerville" panose="02020502070401020303" pitchFamily="18" charset="0"/>
                <a:ea typeface="Baskerville" panose="02020502070401020303" pitchFamily="18" charset="0"/>
              </a:rPr>
              <a:t>Code of Civil Procedure section 874.313 states:</a:t>
            </a:r>
          </a:p>
          <a:p>
            <a:pPr algn="l"/>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algn="l">
              <a:buFont typeface="+mj-lt"/>
              <a:buAutoNum type="arabicPeriod"/>
            </a:pPr>
            <a:r>
              <a:rPr lang="en-US" sz="2000" b="0" i="0" u="none" strike="noStrike" dirty="0">
                <a:solidFill>
                  <a:srgbClr val="000000"/>
                </a:solidFill>
                <a:effectLst/>
                <a:latin typeface="Baskerville" panose="02020502070401020303" pitchFamily="18" charset="0"/>
                <a:ea typeface="Baskerville" panose="02020502070401020303" pitchFamily="18" charset="0"/>
              </a:rPr>
              <a:t>In an </a:t>
            </a:r>
            <a:r>
              <a:rPr lang="en-US" sz="2000" b="0" i="0" u="sng" strike="noStrike" dirty="0">
                <a:solidFill>
                  <a:srgbClr val="000000"/>
                </a:solidFill>
                <a:effectLst/>
                <a:latin typeface="Baskerville" panose="02020502070401020303" pitchFamily="18" charset="0"/>
                <a:ea typeface="Baskerville" panose="02020502070401020303" pitchFamily="18" charset="0"/>
              </a:rPr>
              <a:t>action to partition </a:t>
            </a:r>
            <a:r>
              <a:rPr lang="en-US" sz="2000" b="0" i="0" u="none" strike="noStrike" dirty="0">
                <a:solidFill>
                  <a:srgbClr val="000000"/>
                </a:solidFill>
                <a:effectLst/>
                <a:latin typeface="Baskerville" panose="02020502070401020303" pitchFamily="18" charset="0"/>
                <a:ea typeface="Baskerville" panose="02020502070401020303" pitchFamily="18" charset="0"/>
              </a:rPr>
              <a:t>real property, the property shall be partitioned under this chapter unless all of the cotenants otherwise agree in a record.</a:t>
            </a:r>
          </a:p>
          <a:p>
            <a:pPr algn="l">
              <a:buFont typeface="+mj-lt"/>
              <a:buAutoNum type="arabicPeriod"/>
            </a:pP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algn="just">
              <a:buFont typeface="+mj-lt"/>
              <a:buAutoNum type="arabicPeriod"/>
            </a:pPr>
            <a:r>
              <a:rPr lang="en-US" sz="2000" b="0" i="0" u="none" strike="noStrike" dirty="0">
                <a:solidFill>
                  <a:srgbClr val="000000"/>
                </a:solidFill>
                <a:effectLst/>
                <a:latin typeface="Baskerville" panose="02020502070401020303" pitchFamily="18" charset="0"/>
                <a:ea typeface="Baskerville" panose="02020502070401020303" pitchFamily="18" charset="0"/>
              </a:rPr>
              <a:t>This chapter supplements the other provisions of this title and, if an action is governed by this chapter, this chapter shall control over any provisions of this title that are inconsistent with this chapter.</a:t>
            </a:r>
          </a:p>
        </p:txBody>
      </p:sp>
    </p:spTree>
    <p:extLst>
      <p:ext uri="{BB962C8B-B14F-4D97-AF65-F5344CB8AC3E}">
        <p14:creationId xmlns:p14="http://schemas.microsoft.com/office/powerpoint/2010/main" val="1893498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451AC-C3B5-C667-013E-22FE11B88749}"/>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49BEAFD-D746-09B3-EB6F-A06E1E2CAAB4}"/>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80D0A03B-A39D-3047-D280-89B982E880D7}"/>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QUESTIONS</a:t>
            </a:r>
          </a:p>
        </p:txBody>
      </p:sp>
      <p:sp>
        <p:nvSpPr>
          <p:cNvPr id="5" name="TextBox 4">
            <a:extLst>
              <a:ext uri="{FF2B5EF4-FFF2-40B4-BE49-F238E27FC236}">
                <a16:creationId xmlns:a16="http://schemas.microsoft.com/office/drawing/2014/main" id="{D72FD0CC-5714-2677-8A63-626208F3E81D}"/>
              </a:ext>
            </a:extLst>
          </p:cNvPr>
          <p:cNvSpPr txBox="1"/>
          <p:nvPr/>
        </p:nvSpPr>
        <p:spPr>
          <a:xfrm>
            <a:off x="963587" y="2000926"/>
            <a:ext cx="10773005" cy="3170099"/>
          </a:xfrm>
          <a:prstGeom prst="rect">
            <a:avLst/>
          </a:prstGeom>
          <a:noFill/>
        </p:spPr>
        <p:txBody>
          <a:bodyPr wrap="square">
            <a:spAutoFit/>
          </a:bodyPr>
          <a:lstStyle/>
          <a:p>
            <a:pPr marL="342900" indent="-342900" algn="just">
              <a:buFontTx/>
              <a:buChar char="-"/>
            </a:pPr>
            <a:r>
              <a:rPr lang="en-US" sz="2000" dirty="0">
                <a:solidFill>
                  <a:srgbClr val="000000"/>
                </a:solidFill>
                <a:latin typeface="Baskerville" panose="02020502070401020303" pitchFamily="18" charset="0"/>
                <a:ea typeface="Baskerville" panose="02020502070401020303" pitchFamily="18" charset="0"/>
              </a:rPr>
              <a:t>Is a proceeding </a:t>
            </a:r>
            <a:r>
              <a:rPr lang="en-US" sz="2000" u="sng" dirty="0">
                <a:solidFill>
                  <a:srgbClr val="000000"/>
                </a:solidFill>
                <a:latin typeface="Baskerville" panose="02020502070401020303" pitchFamily="18" charset="0"/>
                <a:ea typeface="Baskerville" panose="02020502070401020303" pitchFamily="18" charset="0"/>
              </a:rPr>
              <a:t>in the estate administration</a:t>
            </a:r>
            <a:r>
              <a:rPr lang="en-US" sz="2000" dirty="0">
                <a:solidFill>
                  <a:srgbClr val="000000"/>
                </a:solidFill>
                <a:latin typeface="Baskerville" panose="02020502070401020303" pitchFamily="18" charset="0"/>
                <a:ea typeface="Baskerville" panose="02020502070401020303" pitchFamily="18" charset="0"/>
              </a:rPr>
              <a:t> under Probate Code section 11950, “an action to partition”? </a:t>
            </a:r>
          </a:p>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Is a family law proceeding of dissolution under Family Code section 2650, “an action to partition”? </a:t>
            </a:r>
            <a:endParaRPr lang="en-US" sz="2000" dirty="0">
              <a:solidFill>
                <a:srgbClr val="000000"/>
              </a:solidFill>
              <a:latin typeface="Baskerville" panose="02020502070401020303" pitchFamily="18" charset="0"/>
              <a:ea typeface="Baskerville" panose="02020502070401020303" pitchFamily="18" charset="0"/>
            </a:endParaRP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dirty="0">
                <a:solidFill>
                  <a:srgbClr val="000000"/>
                </a:solidFill>
                <a:latin typeface="Baskerville" panose="02020502070401020303" pitchFamily="18" charset="0"/>
                <a:ea typeface="Baskerville" panose="02020502070401020303" pitchFamily="18" charset="0"/>
              </a:rPr>
              <a:t>Is a dissolution of a limited liability company under Corporations Code section 17707.03(b)(1), ”an action to partition”?  </a:t>
            </a:r>
          </a:p>
          <a:p>
            <a:pPr algn="just"/>
            <a:r>
              <a:rPr lang="en-US" sz="2000" dirty="0">
                <a:solidFill>
                  <a:srgbClr val="000000"/>
                </a:solidFill>
                <a:latin typeface="Baskerville" panose="02020502070401020303" pitchFamily="18" charset="0"/>
                <a:ea typeface="Baskerville" panose="02020502070401020303" pitchFamily="18" charset="0"/>
              </a:rPr>
              <a:t> </a:t>
            </a: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How does this provision integrate with the remainder of the partition law that was left unchanged</a:t>
            </a:r>
            <a:endParaRPr lang="en-US" sz="2000" dirty="0">
              <a:solidFill>
                <a:srgbClr val="000000"/>
              </a:solidFill>
              <a:latin typeface="Baskerville" panose="02020502070401020303" pitchFamily="18" charset="0"/>
              <a:ea typeface="Baskerville" panose="02020502070401020303" pitchFamily="18" charset="0"/>
            </a:endParaRPr>
          </a:p>
          <a:p>
            <a:pPr algn="l">
              <a:buFont typeface="+mj-lt"/>
              <a:buAutoNum type="arabicPeriod"/>
            </a:pPr>
            <a:endParaRPr lang="en-US" sz="2000" dirty="0">
              <a:solidFill>
                <a:srgbClr val="000000"/>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45765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3734B-A657-4EEC-0105-21F18222607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94ED9A-0B03-BC5C-270A-49241212BD92}"/>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8CB5697E-2531-AA82-0998-0BFE17AF8C27}"/>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PARTITIONS IN PROBATE</a:t>
            </a:r>
          </a:p>
        </p:txBody>
      </p:sp>
      <p:sp>
        <p:nvSpPr>
          <p:cNvPr id="5" name="TextBox 4">
            <a:extLst>
              <a:ext uri="{FF2B5EF4-FFF2-40B4-BE49-F238E27FC236}">
                <a16:creationId xmlns:a16="http://schemas.microsoft.com/office/drawing/2014/main" id="{F5904A8C-431C-3B2B-4B32-69CDB94FFFC1}"/>
              </a:ext>
            </a:extLst>
          </p:cNvPr>
          <p:cNvSpPr txBox="1"/>
          <p:nvPr/>
        </p:nvSpPr>
        <p:spPr>
          <a:xfrm>
            <a:off x="963587" y="2000926"/>
            <a:ext cx="10773005" cy="4093428"/>
          </a:xfrm>
          <a:prstGeom prst="rect">
            <a:avLst/>
          </a:prstGeom>
          <a:noFill/>
        </p:spPr>
        <p:txBody>
          <a:bodyPr wrap="square">
            <a:spAutoFit/>
          </a:bodyPr>
          <a:lstStyle/>
          <a:p>
            <a:pPr algn="just"/>
            <a:r>
              <a:rPr lang="en-US" sz="2000" b="1" dirty="0">
                <a:solidFill>
                  <a:srgbClr val="000000"/>
                </a:solidFill>
                <a:latin typeface="Baskerville" panose="02020502070401020303" pitchFamily="18" charset="0"/>
                <a:ea typeface="Baskerville" panose="02020502070401020303" pitchFamily="18" charset="0"/>
              </a:rPr>
              <a:t>1. TYPE ONE: </a:t>
            </a:r>
            <a:r>
              <a:rPr lang="en-US" sz="2000" b="0" i="0" u="none" strike="noStrike" dirty="0">
                <a:solidFill>
                  <a:srgbClr val="000000"/>
                </a:solidFill>
                <a:effectLst/>
                <a:latin typeface="Baskerville" panose="02020502070401020303" pitchFamily="18" charset="0"/>
                <a:ea typeface="Baskerville" panose="02020502070401020303" pitchFamily="18" charset="0"/>
              </a:rPr>
              <a:t>When the decedent's estate includes an </a:t>
            </a:r>
            <a:r>
              <a:rPr lang="en-US" sz="2000" b="0" i="1" u="none" strike="noStrike" dirty="0">
                <a:solidFill>
                  <a:srgbClr val="3D3D3D"/>
                </a:solidFill>
                <a:effectLst/>
                <a:latin typeface="Baskerville" panose="02020502070401020303" pitchFamily="18" charset="0"/>
                <a:ea typeface="Baskerville" panose="02020502070401020303" pitchFamily="18" charset="0"/>
              </a:rPr>
              <a:t>undivided interest</a:t>
            </a:r>
            <a:r>
              <a:rPr lang="en-US" sz="2000" b="0" i="0" u="none" strike="noStrike" dirty="0">
                <a:solidFill>
                  <a:srgbClr val="000000"/>
                </a:solidFill>
                <a:effectLst/>
                <a:latin typeface="Baskerville" panose="02020502070401020303" pitchFamily="18" charset="0"/>
                <a:ea typeface="Baskerville" panose="02020502070401020303" pitchFamily="18" charset="0"/>
              </a:rPr>
              <a:t> in commonly owned property, the surviving co-owners' interests are obviously not part of the decedent's probate estate. To effect a severance of </a:t>
            </a:r>
            <a:r>
              <a:rPr lang="en-US" sz="2000" b="0" i="1" u="none" strike="noStrike" dirty="0">
                <a:solidFill>
                  <a:srgbClr val="3D3D3D"/>
                </a:solidFill>
                <a:effectLst/>
                <a:latin typeface="Baskerville" panose="02020502070401020303" pitchFamily="18" charset="0"/>
                <a:ea typeface="Baskerville" panose="02020502070401020303" pitchFamily="18" charset="0"/>
              </a:rPr>
              <a:t>decedent’s </a:t>
            </a:r>
            <a:r>
              <a:rPr lang="en-US" sz="2000" b="0" i="0" u="none" strike="noStrike" dirty="0">
                <a:solidFill>
                  <a:srgbClr val="000000"/>
                </a:solidFill>
                <a:effectLst/>
                <a:latin typeface="Baskerville" panose="02020502070401020303" pitchFamily="18" charset="0"/>
                <a:ea typeface="Baskerville" panose="02020502070401020303" pitchFamily="18" charset="0"/>
              </a:rPr>
              <a:t>interest, a partition action </a:t>
            </a:r>
            <a:r>
              <a:rPr lang="en-US" sz="2000" b="0" i="0" u="sng" strike="noStrike" dirty="0">
                <a:solidFill>
                  <a:srgbClr val="000000"/>
                </a:solidFill>
                <a:effectLst/>
                <a:latin typeface="Baskerville" panose="02020502070401020303" pitchFamily="18" charset="0"/>
                <a:ea typeface="Baskerville" panose="02020502070401020303" pitchFamily="18" charset="0"/>
              </a:rPr>
              <a:t>outside probate</a:t>
            </a:r>
            <a:r>
              <a:rPr lang="en-US" sz="2000" b="0" i="0" u="none" strike="noStrike" dirty="0">
                <a:solidFill>
                  <a:srgbClr val="000000"/>
                </a:solidFill>
                <a:effectLst/>
                <a:latin typeface="Baskerville" panose="02020502070401020303" pitchFamily="18" charset="0"/>
                <a:ea typeface="Baskerville" panose="02020502070401020303" pitchFamily="18" charset="0"/>
              </a:rPr>
              <a:t> may be </a:t>
            </a:r>
            <a:r>
              <a:rPr lang="en-US" sz="2000" b="0" i="0" u="sng" strike="noStrike" dirty="0">
                <a:solidFill>
                  <a:srgbClr val="000000"/>
                </a:solidFill>
                <a:effectLst/>
                <a:latin typeface="Baskerville" panose="02020502070401020303" pitchFamily="18" charset="0"/>
                <a:ea typeface="Baskerville" panose="02020502070401020303" pitchFamily="18" charset="0"/>
              </a:rPr>
              <a:t>required</a:t>
            </a:r>
            <a:r>
              <a:rPr lang="en-US" sz="2000" dirty="0">
                <a:solidFill>
                  <a:srgbClr val="000000"/>
                </a:solidFill>
                <a:latin typeface="Baskerville" panose="02020502070401020303" pitchFamily="18" charset="0"/>
                <a:ea typeface="Baskerville" panose="02020502070401020303" pitchFamily="18" charset="0"/>
              </a:rPr>
              <a:t> </a:t>
            </a:r>
            <a:r>
              <a:rPr lang="en-US" sz="2000" b="0" i="0" u="none" strike="noStrike" dirty="0">
                <a:solidFill>
                  <a:srgbClr val="000000"/>
                </a:solidFill>
                <a:effectLst/>
                <a:latin typeface="Baskerville" panose="02020502070401020303" pitchFamily="18" charset="0"/>
                <a:ea typeface="Baskerville" panose="02020502070401020303" pitchFamily="18" charset="0"/>
              </a:rPr>
              <a:t>under CCP § 872.010 et seq. [Ross and Cohen (Rutter 2024 Update) </a:t>
            </a:r>
            <a:r>
              <a:rPr lang="en-US" sz="2000" b="0" i="0" u="none" strike="noStrike" dirty="0" err="1">
                <a:solidFill>
                  <a:srgbClr val="000000"/>
                </a:solidFill>
                <a:effectLst/>
                <a:latin typeface="Baskerville" panose="02020502070401020303" pitchFamily="18" charset="0"/>
                <a:ea typeface="Baskerville" panose="02020502070401020303" pitchFamily="18" charset="0"/>
              </a:rPr>
              <a:t>Cal.Prac.Guide</a:t>
            </a:r>
            <a:r>
              <a:rPr lang="en-US" sz="2000" b="0" i="0" u="none" strike="noStrike" dirty="0">
                <a:solidFill>
                  <a:srgbClr val="000000"/>
                </a:solidFill>
                <a:effectLst/>
                <a:latin typeface="Baskerville" panose="02020502070401020303" pitchFamily="18" charset="0"/>
                <a:ea typeface="Baskerville" panose="02020502070401020303" pitchFamily="18" charset="0"/>
              </a:rPr>
              <a:t>: Probate 14:226 citing </a:t>
            </a:r>
            <a:r>
              <a:rPr lang="en-US" sz="2000" b="0" i="1" u="none" strike="noStrike" dirty="0">
                <a:solidFill>
                  <a:srgbClr val="3D3D3D"/>
                </a:solidFill>
                <a:effectLst/>
                <a:latin typeface="Baskerville" panose="02020502070401020303" pitchFamily="18" charset="0"/>
                <a:ea typeface="Baskerville" panose="02020502070401020303" pitchFamily="18" charset="0"/>
              </a:rPr>
              <a:t>Dabney v. Dabney</a:t>
            </a:r>
            <a:r>
              <a:rPr lang="en-US" sz="2000" b="0" i="0" u="none" strike="noStrike" dirty="0">
                <a:solidFill>
                  <a:srgbClr val="000000"/>
                </a:solidFill>
                <a:effectLst/>
                <a:latin typeface="Baskerville" panose="02020502070401020303" pitchFamily="18" charset="0"/>
                <a:ea typeface="Baskerville" panose="02020502070401020303" pitchFamily="18" charset="0"/>
              </a:rPr>
              <a:t> (2002) 104 CA4th 379, 382-383 [probate court lacked “fundamental jurisdiction” to compel cotenant of trust who was also trust beneficiary to execute documents for lot line adjustment (</a:t>
            </a:r>
            <a:r>
              <a:rPr lang="en-US" sz="2000" b="0" i="1" u="none" strike="noStrike" dirty="0">
                <a:solidFill>
                  <a:srgbClr val="3D3D3D"/>
                </a:solidFill>
                <a:effectLst/>
                <a:latin typeface="Baskerville" panose="02020502070401020303" pitchFamily="18" charset="0"/>
                <a:ea typeface="Baskerville" panose="02020502070401020303" pitchFamily="18" charset="0"/>
              </a:rPr>
              <a:t>¶ 3:54.5</a:t>
            </a:r>
            <a:r>
              <a:rPr lang="en-US" sz="2000" b="0" i="0" u="none" strike="noStrike" dirty="0">
                <a:solidFill>
                  <a:srgbClr val="000000"/>
                </a:solidFill>
                <a:effectLst/>
                <a:latin typeface="Baskerville" panose="02020502070401020303" pitchFamily="18" charset="0"/>
                <a:ea typeface="Baskerville" panose="02020502070401020303" pitchFamily="18" charset="0"/>
              </a:rPr>
              <a:t>)—civil partition action was proper remedy]; </a:t>
            </a:r>
            <a:r>
              <a:rPr lang="en-US" sz="2000" b="0" i="1" u="none" strike="noStrike" dirty="0">
                <a:solidFill>
                  <a:srgbClr val="000000"/>
                </a:solidFill>
                <a:effectLst/>
                <a:latin typeface="Baskerville" panose="02020502070401020303" pitchFamily="18" charset="0"/>
                <a:ea typeface="Baskerville" panose="02020502070401020303" pitchFamily="18" charset="0"/>
              </a:rPr>
              <a:t>Estate of Jimenez </a:t>
            </a:r>
            <a:r>
              <a:rPr lang="en-US" sz="2000" b="0" u="none" strike="noStrike" dirty="0">
                <a:solidFill>
                  <a:srgbClr val="000000"/>
                </a:solidFill>
                <a:effectLst/>
                <a:latin typeface="Baskerville" panose="02020502070401020303" pitchFamily="18" charset="0"/>
                <a:ea typeface="Baskerville" panose="02020502070401020303" pitchFamily="18" charset="0"/>
              </a:rPr>
              <a:t>(1997) 56 Cal.App.4th 733, 740 [Probate courts may not adjudicate property that is not part of decedent’s estate].) </a:t>
            </a: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algn="just"/>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algn="just"/>
            <a:r>
              <a:rPr lang="en-US" sz="2000" b="1" dirty="0">
                <a:solidFill>
                  <a:srgbClr val="000000"/>
                </a:solidFill>
                <a:latin typeface="Baskerville" panose="02020502070401020303" pitchFamily="18" charset="0"/>
                <a:ea typeface="Baskerville" panose="02020502070401020303" pitchFamily="18" charset="0"/>
              </a:rPr>
              <a:t>2. TYPE TWO: </a:t>
            </a:r>
            <a:r>
              <a:rPr lang="en-US" sz="2000" dirty="0">
                <a:solidFill>
                  <a:srgbClr val="000000"/>
                </a:solidFill>
                <a:latin typeface="Baskerville" panose="02020502070401020303" pitchFamily="18" charset="0"/>
                <a:ea typeface="Baskerville" panose="02020502070401020303" pitchFamily="18" charset="0"/>
              </a:rPr>
              <a:t>When the decedent leaves undivided interests in property to more than one heir or beneficiary, a proceeding </a:t>
            </a:r>
            <a:r>
              <a:rPr lang="en-US" sz="2000" u="sng" dirty="0">
                <a:solidFill>
                  <a:srgbClr val="000000"/>
                </a:solidFill>
                <a:latin typeface="Baskerville" panose="02020502070401020303" pitchFamily="18" charset="0"/>
                <a:ea typeface="Baskerville" panose="02020502070401020303" pitchFamily="18" charset="0"/>
              </a:rPr>
              <a:t>in the estate administration may be commenced to partition (or divide or allot) each undivided interest before distribution</a:t>
            </a:r>
            <a:r>
              <a:rPr lang="en-US" sz="2000" dirty="0">
                <a:solidFill>
                  <a:srgbClr val="000000"/>
                </a:solidFill>
                <a:latin typeface="Baskerville" panose="02020502070401020303" pitchFamily="18" charset="0"/>
                <a:ea typeface="Baskerville" panose="02020502070401020303" pitchFamily="18" charset="0"/>
              </a:rPr>
              <a:t>. (Prob. Code </a:t>
            </a:r>
            <a:r>
              <a:rPr lang="en-US" sz="2000" b="0" i="0" u="none" strike="noStrike" dirty="0">
                <a:solidFill>
                  <a:srgbClr val="000000"/>
                </a:solidFill>
                <a:effectLst/>
                <a:latin typeface="Baskerville" panose="02020502070401020303" pitchFamily="18" charset="0"/>
                <a:ea typeface="Baskerville" panose="02020502070401020303" pitchFamily="18" charset="0"/>
              </a:rPr>
              <a:t>§ 11950 et seq [“Any of them may petition the court to make a partition…”]; </a:t>
            </a:r>
            <a:r>
              <a:rPr lang="en-US" sz="2000" b="0" i="1" u="none" strike="noStrike" dirty="0">
                <a:solidFill>
                  <a:srgbClr val="000000"/>
                </a:solidFill>
                <a:effectLst/>
                <a:latin typeface="Baskerville" panose="02020502070401020303" pitchFamily="18" charset="0"/>
                <a:ea typeface="Baskerville" panose="02020502070401020303" pitchFamily="18" charset="0"/>
              </a:rPr>
              <a:t>Estate of Canfield </a:t>
            </a:r>
            <a:r>
              <a:rPr lang="en-US" sz="2000" b="0" u="none" strike="noStrike" dirty="0">
                <a:solidFill>
                  <a:srgbClr val="000000"/>
                </a:solidFill>
                <a:effectLst/>
                <a:latin typeface="Baskerville" panose="02020502070401020303" pitchFamily="18" charset="0"/>
                <a:ea typeface="Baskerville" panose="02020502070401020303" pitchFamily="18" charset="0"/>
              </a:rPr>
              <a:t>(1951) 107 Cal.App.2d 682, 686-687.) </a:t>
            </a: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84180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C072F-9550-9AE2-5DDD-99D4B74E7AC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C0F7032-F53C-FF98-793B-9DAD099D77F0}"/>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4942873B-A64F-B2DD-D12B-2AD2FE2BF1FA}"/>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PARTITIONS IN PROBATE</a:t>
            </a:r>
          </a:p>
        </p:txBody>
      </p:sp>
      <p:sp>
        <p:nvSpPr>
          <p:cNvPr id="5" name="TextBox 4">
            <a:extLst>
              <a:ext uri="{FF2B5EF4-FFF2-40B4-BE49-F238E27FC236}">
                <a16:creationId xmlns:a16="http://schemas.microsoft.com/office/drawing/2014/main" id="{15B891B1-5F93-6FF5-12CD-010513BB3B34}"/>
              </a:ext>
            </a:extLst>
          </p:cNvPr>
          <p:cNvSpPr txBox="1"/>
          <p:nvPr/>
        </p:nvSpPr>
        <p:spPr>
          <a:xfrm>
            <a:off x="963587" y="2000926"/>
            <a:ext cx="10773005" cy="1323439"/>
          </a:xfrm>
          <a:prstGeom prst="rect">
            <a:avLst/>
          </a:prstGeom>
          <a:noFill/>
        </p:spPr>
        <p:txBody>
          <a:bodyPr wrap="square">
            <a:spAutoFit/>
          </a:bodyPr>
          <a:lstStyle/>
          <a:p>
            <a:pPr algn="just"/>
            <a:r>
              <a:rPr lang="en-US" sz="2000" b="1" dirty="0">
                <a:solidFill>
                  <a:srgbClr val="000000"/>
                </a:solidFill>
                <a:latin typeface="Baskerville" panose="02020502070401020303" pitchFamily="18" charset="0"/>
                <a:ea typeface="Baskerville" panose="02020502070401020303" pitchFamily="18" charset="0"/>
              </a:rPr>
              <a:t>3</a:t>
            </a:r>
            <a:r>
              <a:rPr lang="en-US" sz="2000" b="1" i="0" u="none" strike="noStrike" dirty="0">
                <a:solidFill>
                  <a:srgbClr val="000000"/>
                </a:solidFill>
                <a:effectLst/>
                <a:latin typeface="Baskerville" panose="02020502070401020303" pitchFamily="18" charset="0"/>
                <a:ea typeface="Baskerville" panose="02020502070401020303" pitchFamily="18" charset="0"/>
              </a:rPr>
              <a:t>. PART THREE: </a:t>
            </a:r>
            <a:r>
              <a:rPr lang="en-US" sz="2000" dirty="0">
                <a:solidFill>
                  <a:srgbClr val="000000"/>
                </a:solidFill>
                <a:latin typeface="Baskerville" panose="02020502070401020303" pitchFamily="18" charset="0"/>
                <a:ea typeface="Baskerville" panose="02020502070401020303" pitchFamily="18" charset="0"/>
              </a:rPr>
              <a:t>In lieu of normal civil proceedings or a civil “partition by appraisal,” the personal representative and third party cotenants may agree in writing to use a Probate Code </a:t>
            </a:r>
            <a:r>
              <a:rPr lang="en-US" sz="2000" u="sng" dirty="0">
                <a:solidFill>
                  <a:srgbClr val="000000"/>
                </a:solidFill>
                <a:latin typeface="Baskerville" panose="02020502070401020303" pitchFamily="18" charset="0"/>
                <a:ea typeface="Baskerville" panose="02020502070401020303" pitchFamily="18" charset="0"/>
              </a:rPr>
              <a:t>summary procedure</a:t>
            </a:r>
            <a:r>
              <a:rPr lang="en-US" sz="2000" dirty="0">
                <a:solidFill>
                  <a:srgbClr val="000000"/>
                </a:solidFill>
                <a:latin typeface="Baskerville" panose="02020502070401020303" pitchFamily="18" charset="0"/>
                <a:ea typeface="Baskerville" panose="02020502070401020303" pitchFamily="18" charset="0"/>
              </a:rPr>
              <a:t> for determination of the dispute—i.e., either under Probate Code section 9620 (submission to temporary judge) or Section 9621 (submission to arbitration). </a:t>
            </a: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58477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BDF6-586E-CE39-178B-A5B6651CB3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77E22E-79EA-109E-459D-DE62B36BFBC3}"/>
              </a:ext>
            </a:extLst>
          </p:cNvPr>
          <p:cNvSpPr>
            <a:spLocks noGrp="1"/>
          </p:cNvSpPr>
          <p:nvPr>
            <p:ph idx="1"/>
          </p:nvPr>
        </p:nvSpPr>
        <p:spPr/>
        <p:txBody>
          <a:bodyPr/>
          <a:lstStyle/>
          <a:p>
            <a:endParaRPr lang="en-US"/>
          </a:p>
        </p:txBody>
      </p:sp>
      <p:pic>
        <p:nvPicPr>
          <p:cNvPr id="4" name="Picture 3" descr="A picture containing grass, outdoor, person, tree&#10;&#10;Description automatically generated">
            <a:extLst>
              <a:ext uri="{FF2B5EF4-FFF2-40B4-BE49-F238E27FC236}">
                <a16:creationId xmlns:a16="http://schemas.microsoft.com/office/drawing/2014/main" id="{943111B6-5A73-F4F9-FED3-28482218D44D}"/>
              </a:ext>
            </a:extLst>
          </p:cNvPr>
          <p:cNvPicPr>
            <a:picLocks noChangeAspect="1"/>
          </p:cNvPicPr>
          <p:nvPr/>
        </p:nvPicPr>
        <p:blipFill rotWithShape="1">
          <a:blip r:embed="rId2"/>
          <a:srcRect t="7407"/>
          <a:stretch/>
        </p:blipFill>
        <p:spPr>
          <a:xfrm>
            <a:off x="20" y="10"/>
            <a:ext cx="12191980" cy="6857990"/>
          </a:xfrm>
          <a:prstGeom prst="rect">
            <a:avLst/>
          </a:prstGeom>
        </p:spPr>
      </p:pic>
      <p:sp>
        <p:nvSpPr>
          <p:cNvPr id="5" name="Title 1">
            <a:extLst>
              <a:ext uri="{FF2B5EF4-FFF2-40B4-BE49-F238E27FC236}">
                <a16:creationId xmlns:a16="http://schemas.microsoft.com/office/drawing/2014/main" id="{D81E88F0-9CCB-FA17-2653-B39AAD28EA34}"/>
              </a:ext>
            </a:extLst>
          </p:cNvPr>
          <p:cNvSpPr txBox="1">
            <a:spLocks/>
          </p:cNvSpPr>
          <p:nvPr/>
        </p:nvSpPr>
        <p:spPr>
          <a:xfrm>
            <a:off x="1066800" y="5202196"/>
            <a:ext cx="10058400" cy="83055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spcAft>
                <a:spcPts val="600"/>
              </a:spcAft>
            </a:pPr>
            <a:r>
              <a:rPr lang="en-US" sz="5200" b="1" dirty="0">
                <a:solidFill>
                  <a:srgbClr val="FFFFFF"/>
                </a:solidFill>
                <a:latin typeface="Baskerville" panose="02020502070401020303" pitchFamily="18" charset="0"/>
                <a:ea typeface="Baskerville" panose="02020502070401020303" pitchFamily="18" charset="0"/>
              </a:rPr>
              <a:t>a common scenario</a:t>
            </a:r>
          </a:p>
        </p:txBody>
      </p:sp>
    </p:spTree>
    <p:extLst>
      <p:ext uri="{BB962C8B-B14F-4D97-AF65-F5344CB8AC3E}">
        <p14:creationId xmlns:p14="http://schemas.microsoft.com/office/powerpoint/2010/main" val="203584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F285-29D1-E788-E774-75B62F77EC1A}"/>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6E797B-230C-4FCC-436B-6FD927D0A860}"/>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A7A3B6E-0093-D3F5-61EA-8B486F72D9C2}"/>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AN ACT IN THREE PARTS: APPRAISAL</a:t>
            </a:r>
          </a:p>
        </p:txBody>
      </p:sp>
      <p:sp>
        <p:nvSpPr>
          <p:cNvPr id="5" name="TextBox 4">
            <a:extLst>
              <a:ext uri="{FF2B5EF4-FFF2-40B4-BE49-F238E27FC236}">
                <a16:creationId xmlns:a16="http://schemas.microsoft.com/office/drawing/2014/main" id="{5DE02D87-3D5E-6A7A-85BE-1EDB1ACE7725}"/>
              </a:ext>
            </a:extLst>
          </p:cNvPr>
          <p:cNvSpPr txBox="1"/>
          <p:nvPr/>
        </p:nvSpPr>
        <p:spPr>
          <a:xfrm>
            <a:off x="963587" y="2000926"/>
            <a:ext cx="10773005" cy="4401205"/>
          </a:xfrm>
          <a:prstGeom prst="rect">
            <a:avLst/>
          </a:prstGeom>
          <a:noFill/>
        </p:spPr>
        <p:txBody>
          <a:bodyPr wrap="square">
            <a:spAutoFit/>
          </a:bodyPr>
          <a:lstStyle/>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Code of Civil Procedure section 874.316 states:</a:t>
            </a:r>
          </a:p>
          <a:p>
            <a:pPr algn="just"/>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algn="just"/>
            <a:r>
              <a:rPr lang="en-US" sz="2000" b="1" i="0" u="none" strike="noStrike" dirty="0">
                <a:solidFill>
                  <a:srgbClr val="000000"/>
                </a:solidFill>
                <a:effectLst/>
                <a:latin typeface="Baskerville" panose="02020502070401020303" pitchFamily="18" charset="0"/>
                <a:ea typeface="Baskerville" panose="02020502070401020303" pitchFamily="18" charset="0"/>
              </a:rPr>
              <a:t>a. </a:t>
            </a:r>
            <a:r>
              <a:rPr lang="en-US" sz="2000" b="0" i="0" u="none" strike="noStrike" dirty="0">
                <a:solidFill>
                  <a:srgbClr val="000000"/>
                </a:solidFill>
                <a:effectLst/>
                <a:latin typeface="Baskerville" panose="02020502070401020303" pitchFamily="18" charset="0"/>
                <a:ea typeface="Baskerville" panose="02020502070401020303" pitchFamily="18" charset="0"/>
              </a:rPr>
              <a:t>Except as otherwise provided in subdivisions (b) and (c), the court shall determine the fair market value of the property by ordering an appraisal pursuant to subdivision (d).</a:t>
            </a:r>
          </a:p>
          <a:p>
            <a:pPr algn="just"/>
            <a:r>
              <a:rPr lang="en-US" sz="2000" b="1" i="0" u="none" strike="noStrike" dirty="0">
                <a:solidFill>
                  <a:srgbClr val="000000"/>
                </a:solidFill>
                <a:effectLst/>
                <a:latin typeface="Baskerville" panose="02020502070401020303" pitchFamily="18" charset="0"/>
                <a:ea typeface="Baskerville" panose="02020502070401020303" pitchFamily="18" charset="0"/>
              </a:rPr>
              <a:t>b. </a:t>
            </a:r>
            <a:r>
              <a:rPr lang="en-US" sz="2000" b="0" i="0" u="none" strike="noStrike" dirty="0">
                <a:solidFill>
                  <a:srgbClr val="000000"/>
                </a:solidFill>
                <a:effectLst/>
                <a:latin typeface="Baskerville" panose="02020502070401020303" pitchFamily="18" charset="0"/>
                <a:ea typeface="Baskerville" panose="02020502070401020303" pitchFamily="18" charset="0"/>
              </a:rPr>
              <a:t>If all cotenants have agreed to the value of the property or to another method of valuation, the court shall adopt that value or the value produced by the agreed method of valuation.</a:t>
            </a:r>
          </a:p>
          <a:p>
            <a:pPr algn="just"/>
            <a:r>
              <a:rPr lang="en-US" sz="2000" b="1" i="0" u="none" strike="noStrike" dirty="0">
                <a:solidFill>
                  <a:srgbClr val="000000"/>
                </a:solidFill>
                <a:effectLst/>
                <a:latin typeface="Baskerville" panose="02020502070401020303" pitchFamily="18" charset="0"/>
                <a:ea typeface="Baskerville" panose="02020502070401020303" pitchFamily="18" charset="0"/>
              </a:rPr>
              <a:t>c. </a:t>
            </a:r>
            <a:r>
              <a:rPr lang="en-US" sz="2000" b="0" i="0" u="none" strike="noStrike" dirty="0">
                <a:solidFill>
                  <a:srgbClr val="000000"/>
                </a:solidFill>
                <a:effectLst/>
                <a:latin typeface="Baskerville" panose="02020502070401020303" pitchFamily="18" charset="0"/>
                <a:ea typeface="Baskerville" panose="02020502070401020303" pitchFamily="18" charset="0"/>
              </a:rPr>
              <a:t>If the court determines that the evidentiary value of an appraisal is outweighed by the cost of the appraisal, the court, after an evidentiary hearing, shall determine the fair market value of the property and send notice to the parties of the value…</a:t>
            </a:r>
            <a:endParaRPr lang="en-US" sz="2000" dirty="0">
              <a:solidFill>
                <a:srgbClr val="000000"/>
              </a:solidFill>
              <a:latin typeface="Baskerville" panose="02020502070401020303" pitchFamily="18" charset="0"/>
              <a:ea typeface="Baskerville" panose="02020502070401020303" pitchFamily="18" charset="0"/>
            </a:endParaRPr>
          </a:p>
          <a:p>
            <a:pPr algn="just"/>
            <a:r>
              <a:rPr lang="en-US" sz="2000" b="1" dirty="0">
                <a:solidFill>
                  <a:srgbClr val="000000"/>
                </a:solidFill>
                <a:latin typeface="Baskerville" panose="02020502070401020303" pitchFamily="18" charset="0"/>
                <a:ea typeface="Baskerville" panose="02020502070401020303" pitchFamily="18" charset="0"/>
              </a:rPr>
              <a:t>f. </a:t>
            </a:r>
            <a:r>
              <a:rPr lang="en-US" sz="2000" b="0" i="0" u="none" strike="noStrike" dirty="0">
                <a:solidFill>
                  <a:srgbClr val="000000"/>
                </a:solidFill>
                <a:effectLst/>
                <a:latin typeface="Baskerville" panose="02020502070401020303" pitchFamily="18" charset="0"/>
                <a:ea typeface="Baskerville" panose="02020502070401020303" pitchFamily="18" charset="0"/>
              </a:rPr>
              <a:t>If an appraisal is filed with the court pursuant to subdivision (d), the court shall conduct a hearing to determine the fair market value of the property not sooner than 30 days after a copy of the notice of the appraisal is sent to each party under subdivision (e), whether or not an objection to the appraisal is filed under paragraph (3) of subdivision (e). In addition to the court-ordered appraisal, the court may consider any other evidence of value offered by a party.</a:t>
            </a:r>
          </a:p>
        </p:txBody>
      </p:sp>
    </p:spTree>
    <p:extLst>
      <p:ext uri="{BB962C8B-B14F-4D97-AF65-F5344CB8AC3E}">
        <p14:creationId xmlns:p14="http://schemas.microsoft.com/office/powerpoint/2010/main" val="1859933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EABA8-556A-216B-AF76-D18CF96D285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0796935-9F83-ABD2-331B-D83B551C62E8}"/>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4D4A037-3DA5-0A06-C069-9F1D892A7319}"/>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QUESTIONS</a:t>
            </a:r>
          </a:p>
        </p:txBody>
      </p:sp>
      <p:sp>
        <p:nvSpPr>
          <p:cNvPr id="5" name="TextBox 4">
            <a:extLst>
              <a:ext uri="{FF2B5EF4-FFF2-40B4-BE49-F238E27FC236}">
                <a16:creationId xmlns:a16="http://schemas.microsoft.com/office/drawing/2014/main" id="{7128D69C-75F6-F621-3B7D-461CD3CD3961}"/>
              </a:ext>
            </a:extLst>
          </p:cNvPr>
          <p:cNvSpPr txBox="1"/>
          <p:nvPr/>
        </p:nvSpPr>
        <p:spPr>
          <a:xfrm>
            <a:off x="963587" y="2000926"/>
            <a:ext cx="10773005" cy="2862322"/>
          </a:xfrm>
          <a:prstGeom prst="rect">
            <a:avLst/>
          </a:prstGeom>
          <a:noFill/>
        </p:spPr>
        <p:txBody>
          <a:bodyPr wrap="square">
            <a:spAutoFit/>
          </a:bodyPr>
          <a:lstStyle/>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What does “the evidentiary value of an appraisal is outweighed by the cost of the appraisal, the court, after an evidentiary hearing, shall determine the fair market value of the property and send notice to the parties of the value…” mean?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dirty="0">
                <a:solidFill>
                  <a:srgbClr val="000000"/>
                </a:solidFill>
                <a:latin typeface="Baskerville" panose="02020502070401020303" pitchFamily="18" charset="0"/>
                <a:ea typeface="Baskerville" panose="02020502070401020303" pitchFamily="18" charset="0"/>
              </a:rPr>
              <a:t>Who bears the cost of the appraisal? </a:t>
            </a:r>
          </a:p>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What if the Defendant doesn’t pay?  </a:t>
            </a:r>
          </a:p>
          <a:p>
            <a:pPr marL="342900" indent="-342900" algn="just">
              <a:buFontTx/>
              <a:buChar char="-"/>
            </a:pP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What if the Defendant does not want it? </a:t>
            </a:r>
          </a:p>
        </p:txBody>
      </p:sp>
    </p:spTree>
    <p:extLst>
      <p:ext uri="{BB962C8B-B14F-4D97-AF65-F5344CB8AC3E}">
        <p14:creationId xmlns:p14="http://schemas.microsoft.com/office/powerpoint/2010/main" val="793068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E5F38-E712-FA3B-E8BB-8F058C988E92}"/>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DE7C489-A131-EB68-A58C-A34745D97F9F}"/>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5B44F2E-8070-E003-0331-263D27327886}"/>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 A FOURTH PART: PROCEDURE</a:t>
            </a:r>
          </a:p>
        </p:txBody>
      </p:sp>
      <p:sp>
        <p:nvSpPr>
          <p:cNvPr id="5" name="TextBox 4">
            <a:extLst>
              <a:ext uri="{FF2B5EF4-FFF2-40B4-BE49-F238E27FC236}">
                <a16:creationId xmlns:a16="http://schemas.microsoft.com/office/drawing/2014/main" id="{6E5D8B3D-DF08-F687-76BE-2DD3C2F35D41}"/>
              </a:ext>
            </a:extLst>
          </p:cNvPr>
          <p:cNvSpPr txBox="1"/>
          <p:nvPr/>
        </p:nvSpPr>
        <p:spPr>
          <a:xfrm>
            <a:off x="963587" y="2000926"/>
            <a:ext cx="10773005" cy="3477875"/>
          </a:xfrm>
          <a:prstGeom prst="rect">
            <a:avLst/>
          </a:prstGeom>
          <a:noFill/>
        </p:spPr>
        <p:txBody>
          <a:bodyPr wrap="square">
            <a:spAutoFit/>
          </a:bodyPr>
          <a:lstStyle/>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Code of Civil Procedure section 874.316 states:</a:t>
            </a:r>
          </a:p>
          <a:p>
            <a:pPr algn="just"/>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algn="just"/>
            <a:r>
              <a:rPr lang="en-US" sz="2000" b="1" dirty="0">
                <a:solidFill>
                  <a:srgbClr val="000000"/>
                </a:solidFill>
                <a:latin typeface="Baskerville" panose="02020502070401020303" pitchFamily="18" charset="0"/>
                <a:ea typeface="Baskerville" panose="02020502070401020303" pitchFamily="18" charset="0"/>
              </a:rPr>
              <a:t>f</a:t>
            </a:r>
            <a:r>
              <a:rPr lang="en-US" sz="2000" b="1" i="0" u="none" strike="noStrike" dirty="0">
                <a:solidFill>
                  <a:srgbClr val="000000"/>
                </a:solidFill>
                <a:effectLst/>
                <a:latin typeface="Baskerville" panose="02020502070401020303" pitchFamily="18" charset="0"/>
                <a:ea typeface="Baskerville" panose="02020502070401020303" pitchFamily="18" charset="0"/>
              </a:rPr>
              <a:t>. </a:t>
            </a:r>
            <a:r>
              <a:rPr lang="en-US" sz="2000" b="0" i="0" u="none" strike="noStrike" dirty="0">
                <a:solidFill>
                  <a:srgbClr val="000000"/>
                </a:solidFill>
                <a:effectLst/>
                <a:latin typeface="Baskerville" panose="02020502070401020303" pitchFamily="18" charset="0"/>
                <a:ea typeface="Baskerville" panose="02020502070401020303" pitchFamily="18" charset="0"/>
              </a:rPr>
              <a:t>If an appraisal is filed with the court pursuant to subdivision (d), the court shall conduct a hearing to determine the fair market value of the property not sooner than 30 days after a copy of the notice of the appraisal is sent to each party under subdivision (e), whether or not an objection to the appraisal is filed under paragraph (3) of subdivision (e). In addition to the court-ordered appraisal, the court may consider any other evidence of value offered by a party.</a:t>
            </a:r>
          </a:p>
          <a:p>
            <a:pPr algn="just"/>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algn="just"/>
            <a:r>
              <a:rPr lang="en-US" sz="2000" b="1" i="0" u="none" strike="noStrike" dirty="0">
                <a:solidFill>
                  <a:srgbClr val="000000"/>
                </a:solidFill>
                <a:effectLst/>
                <a:latin typeface="Baskerville" panose="02020502070401020303" pitchFamily="18" charset="0"/>
                <a:ea typeface="Baskerville" panose="02020502070401020303" pitchFamily="18" charset="0"/>
              </a:rPr>
              <a:t>g. </a:t>
            </a:r>
            <a:r>
              <a:rPr lang="en-US" sz="2000" b="0" i="0" u="none" strike="noStrike" dirty="0">
                <a:solidFill>
                  <a:srgbClr val="000000"/>
                </a:solidFill>
                <a:effectLst/>
                <a:latin typeface="Baskerville" panose="02020502070401020303" pitchFamily="18" charset="0"/>
                <a:ea typeface="Baskerville" panose="02020502070401020303" pitchFamily="18" charset="0"/>
              </a:rPr>
              <a:t>After a hearing under subdivision (f), </a:t>
            </a:r>
            <a:r>
              <a:rPr lang="en-US" sz="2000" b="0" i="0" u="sng" strike="noStrike" dirty="0">
                <a:solidFill>
                  <a:srgbClr val="000000"/>
                </a:solidFill>
                <a:effectLst/>
                <a:latin typeface="Baskerville" panose="02020502070401020303" pitchFamily="18" charset="0"/>
                <a:ea typeface="Baskerville" panose="02020502070401020303" pitchFamily="18" charset="0"/>
              </a:rPr>
              <a:t>but before considering the merits of the partition action</a:t>
            </a:r>
            <a:r>
              <a:rPr lang="en-US" sz="2000" b="0" i="0" u="none" strike="noStrike" dirty="0">
                <a:solidFill>
                  <a:srgbClr val="000000"/>
                </a:solidFill>
                <a:effectLst/>
                <a:latin typeface="Baskerville" panose="02020502070401020303" pitchFamily="18" charset="0"/>
                <a:ea typeface="Baskerville" panose="02020502070401020303" pitchFamily="18" charset="0"/>
              </a:rPr>
              <a:t>, the court shall determine the fair market value of the property and send notice to the parties of the value.</a:t>
            </a:r>
          </a:p>
          <a:p>
            <a:pPr algn="just"/>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429818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B668-012A-C96B-840B-3335C7EC1AE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8650C3-1B9E-217E-19E2-D2228C7208E9}"/>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6F2FA9-B1E0-46D1-D82C-E8267D5AF5C9}"/>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QUESTIONS</a:t>
            </a:r>
          </a:p>
        </p:txBody>
      </p:sp>
      <p:sp>
        <p:nvSpPr>
          <p:cNvPr id="5" name="TextBox 4">
            <a:extLst>
              <a:ext uri="{FF2B5EF4-FFF2-40B4-BE49-F238E27FC236}">
                <a16:creationId xmlns:a16="http://schemas.microsoft.com/office/drawing/2014/main" id="{F1164B62-5209-1F36-408E-C59C25E9F6FA}"/>
              </a:ext>
            </a:extLst>
          </p:cNvPr>
          <p:cNvSpPr txBox="1"/>
          <p:nvPr/>
        </p:nvSpPr>
        <p:spPr>
          <a:xfrm>
            <a:off x="963587" y="2000926"/>
            <a:ext cx="10773005" cy="4093428"/>
          </a:xfrm>
          <a:prstGeom prst="rect">
            <a:avLst/>
          </a:prstGeom>
          <a:noFill/>
        </p:spPr>
        <p:txBody>
          <a:bodyPr wrap="square">
            <a:spAutoFit/>
          </a:bodyPr>
          <a:lstStyle/>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Section 874.311, subdivision (a), states that </a:t>
            </a:r>
            <a:r>
              <a:rPr lang="en-US" sz="2000" dirty="0">
                <a:solidFill>
                  <a:srgbClr val="000000"/>
                </a:solidFill>
                <a:latin typeface="Baskerville" panose="02020502070401020303" pitchFamily="18" charset="0"/>
                <a:ea typeface="Baskerville" panose="02020502070401020303" pitchFamily="18" charset="0"/>
              </a:rPr>
              <a:t>t</a:t>
            </a:r>
            <a:r>
              <a:rPr lang="en-US" sz="2000" b="0" i="0" u="none" strike="noStrike" dirty="0">
                <a:solidFill>
                  <a:srgbClr val="000000"/>
                </a:solidFill>
                <a:effectLst/>
                <a:latin typeface="Baskerville" panose="02020502070401020303" pitchFamily="18" charset="0"/>
                <a:ea typeface="Baskerville" panose="02020502070401020303" pitchFamily="18" charset="0"/>
              </a:rPr>
              <a:t>he Act applies when property is held in “tenancy in common” </a:t>
            </a:r>
          </a:p>
          <a:p>
            <a:pPr marL="342900" indent="-342900" algn="just">
              <a:buFontTx/>
              <a:buChar char="-"/>
            </a:pP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What if there is a denial that other owner is not an owner?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Can the Act apply at all when title is in dispute?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dirty="0">
                <a:solidFill>
                  <a:srgbClr val="000000"/>
                </a:solidFill>
                <a:latin typeface="Baskerville" panose="02020502070401020303" pitchFamily="18" charset="0"/>
                <a:ea typeface="Baskerville" panose="02020502070401020303" pitchFamily="18" charset="0"/>
              </a:rPr>
              <a:t>Section 874.316, subdivision (g), says that it applies ”before the merits,” but don’t you need to decide who is an an owner before you can determine the buyout? </a:t>
            </a:r>
          </a:p>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Section 874.317, subdivision (f) says that the buyout price is the appraisal multiplied by the ownership interest. How does the Act apply when </a:t>
            </a:r>
            <a:r>
              <a:rPr lang="en-US" sz="2000" b="0" i="0" u="sng" strike="noStrike" dirty="0">
                <a:solidFill>
                  <a:srgbClr val="000000"/>
                </a:solidFill>
                <a:effectLst/>
                <a:latin typeface="Baskerville" panose="02020502070401020303" pitchFamily="18" charset="0"/>
                <a:ea typeface="Baskerville" panose="02020502070401020303" pitchFamily="18" charset="0"/>
              </a:rPr>
              <a:t>the amount of ownership</a:t>
            </a:r>
            <a:r>
              <a:rPr lang="en-US" sz="2000" b="0" strike="noStrike" dirty="0">
                <a:solidFill>
                  <a:srgbClr val="000000"/>
                </a:solidFill>
                <a:effectLst/>
                <a:latin typeface="Baskerville" panose="02020502070401020303" pitchFamily="18" charset="0"/>
                <a:ea typeface="Baskerville" panose="02020502070401020303" pitchFamily="18" charset="0"/>
              </a:rPr>
              <a:t> is disputed? </a:t>
            </a: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algn="just"/>
            <a:r>
              <a:rPr lang="en-US" sz="2000" dirty="0">
                <a:solidFill>
                  <a:srgbClr val="000000"/>
                </a:solidFill>
                <a:latin typeface="Baskerville" panose="02020502070401020303" pitchFamily="18" charset="0"/>
                <a:ea typeface="Baskerville" panose="02020502070401020303" pitchFamily="18" charset="0"/>
              </a:rPr>
              <a:t>  </a:t>
            </a:r>
          </a:p>
        </p:txBody>
      </p:sp>
    </p:spTree>
    <p:extLst>
      <p:ext uri="{BB962C8B-B14F-4D97-AF65-F5344CB8AC3E}">
        <p14:creationId xmlns:p14="http://schemas.microsoft.com/office/powerpoint/2010/main" val="72611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0C3B0C6-DD3C-F90F-2380-ABB073B05448}"/>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82DB11A-4FD1-7831-DBF5-CF613A87598F}"/>
              </a:ext>
            </a:extLst>
          </p:cNvPr>
          <p:cNvSpPr txBox="1">
            <a:spLocks/>
          </p:cNvSpPr>
          <p:nvPr/>
        </p:nvSpPr>
        <p:spPr>
          <a:xfrm>
            <a:off x="3225148" y="844276"/>
            <a:ext cx="5741701"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Elijah underwood</a:t>
            </a:r>
          </a:p>
        </p:txBody>
      </p:sp>
      <p:graphicFrame>
        <p:nvGraphicFramePr>
          <p:cNvPr id="2" name="Content Placeholder 2">
            <a:extLst>
              <a:ext uri="{FF2B5EF4-FFF2-40B4-BE49-F238E27FC236}">
                <a16:creationId xmlns:a16="http://schemas.microsoft.com/office/drawing/2014/main" id="{437EF116-176D-7B8C-F0E7-DE8B977BC285}"/>
              </a:ext>
            </a:extLst>
          </p:cNvPr>
          <p:cNvGraphicFramePr/>
          <p:nvPr>
            <p:extLst>
              <p:ext uri="{D42A27DB-BD31-4B8C-83A1-F6EECF244321}">
                <p14:modId xmlns:p14="http://schemas.microsoft.com/office/powerpoint/2010/main" val="2660193826"/>
              </p:ext>
            </p:extLst>
          </p:nvPr>
        </p:nvGraphicFramePr>
        <p:xfrm>
          <a:off x="507245" y="2053563"/>
          <a:ext cx="11180372" cy="4402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9444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97FB-EE5D-1208-7F65-1B3098FC514D}"/>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6CFBCF0-67B9-FB9F-2748-6908A70381D5}"/>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8FFDBE26-A1C5-D172-3D1A-9D8126E86E1C}"/>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AN ACT IN THREE PARTS: BUYOUT</a:t>
            </a:r>
          </a:p>
        </p:txBody>
      </p:sp>
      <p:sp>
        <p:nvSpPr>
          <p:cNvPr id="5" name="TextBox 4">
            <a:extLst>
              <a:ext uri="{FF2B5EF4-FFF2-40B4-BE49-F238E27FC236}">
                <a16:creationId xmlns:a16="http://schemas.microsoft.com/office/drawing/2014/main" id="{4B129D15-D93E-04E1-2F40-C050B344B672}"/>
              </a:ext>
            </a:extLst>
          </p:cNvPr>
          <p:cNvSpPr txBox="1"/>
          <p:nvPr/>
        </p:nvSpPr>
        <p:spPr>
          <a:xfrm>
            <a:off x="963587" y="2000926"/>
            <a:ext cx="10773005" cy="4401205"/>
          </a:xfrm>
          <a:prstGeom prst="rect">
            <a:avLst/>
          </a:prstGeom>
          <a:noFill/>
        </p:spPr>
        <p:txBody>
          <a:bodyPr wrap="square">
            <a:spAutoFit/>
          </a:bodyPr>
          <a:lstStyle/>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Code of Civil Procedure section 874.317 states:</a:t>
            </a:r>
          </a:p>
          <a:p>
            <a:pPr algn="just"/>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marL="457200" indent="-457200" algn="just">
              <a:buAutoNum type="alphaLcPeriod"/>
            </a:pPr>
            <a:r>
              <a:rPr lang="en-US" sz="2000" b="0" i="0" u="none" strike="noStrike" dirty="0">
                <a:solidFill>
                  <a:srgbClr val="000000"/>
                </a:solidFill>
                <a:effectLst/>
                <a:latin typeface="Baskerville" panose="02020502070401020303" pitchFamily="18" charset="0"/>
                <a:ea typeface="Baskerville" panose="02020502070401020303" pitchFamily="18" charset="0"/>
              </a:rPr>
              <a:t>Any </a:t>
            </a:r>
            <a:r>
              <a:rPr lang="en-US" sz="2000" b="0" i="0" u="sng" strike="noStrike" dirty="0">
                <a:solidFill>
                  <a:srgbClr val="000000"/>
                </a:solidFill>
                <a:effectLst/>
                <a:latin typeface="Baskerville" panose="02020502070401020303" pitchFamily="18" charset="0"/>
                <a:ea typeface="Baskerville" panose="02020502070401020303" pitchFamily="18" charset="0"/>
              </a:rPr>
              <a:t>other</a:t>
            </a:r>
            <a:r>
              <a:rPr lang="en-US" sz="2000" b="0" i="0" strike="noStrike" dirty="0">
                <a:solidFill>
                  <a:srgbClr val="000000"/>
                </a:solidFill>
                <a:effectLst/>
                <a:latin typeface="Baskerville" panose="02020502070401020303" pitchFamily="18" charset="0"/>
                <a:ea typeface="Baskerville" panose="02020502070401020303" pitchFamily="18" charset="0"/>
              </a:rPr>
              <a:t> co-tenant has a right of first refusal, and shall receive notice of that right</a:t>
            </a:r>
          </a:p>
          <a:p>
            <a:pPr marL="457200" indent="-457200" algn="just">
              <a:buAutoNum type="alphaLcPeriod"/>
            </a:pPr>
            <a:r>
              <a:rPr lang="en-US" sz="2000" u="none" dirty="0">
                <a:solidFill>
                  <a:srgbClr val="000000"/>
                </a:solidFill>
                <a:latin typeface="Baskerville" panose="02020502070401020303" pitchFamily="18" charset="0"/>
                <a:ea typeface="Baskerville" panose="02020502070401020303" pitchFamily="18" charset="0"/>
              </a:rPr>
              <a:t>Within 45 days of receiving notice, the co-tenant may exercise that right of first refusal </a:t>
            </a:r>
          </a:p>
          <a:p>
            <a:pPr marL="457200" indent="-457200" algn="just">
              <a:buAutoNum type="alphaLcPeriod"/>
            </a:pPr>
            <a:r>
              <a:rPr lang="en-US" sz="2000" b="0" i="0" strike="noStrike" dirty="0">
                <a:solidFill>
                  <a:srgbClr val="000000"/>
                </a:solidFill>
                <a:effectLst/>
                <a:latin typeface="Baskerville" panose="02020502070401020303" pitchFamily="18" charset="0"/>
                <a:ea typeface="Baskerville" panose="02020502070401020303" pitchFamily="18" charset="0"/>
              </a:rPr>
              <a:t>The purchase price is “the value of the entire parcel determined under Section 874.316</a:t>
            </a:r>
            <a:r>
              <a:rPr lang="en-US" sz="2000" dirty="0">
                <a:solidFill>
                  <a:srgbClr val="000000"/>
                </a:solidFill>
                <a:latin typeface="Baskerville" panose="02020502070401020303" pitchFamily="18" charset="0"/>
                <a:ea typeface="Baskerville" panose="02020502070401020303" pitchFamily="18" charset="0"/>
              </a:rPr>
              <a:t> </a:t>
            </a:r>
            <a:r>
              <a:rPr lang="en-US" sz="2000" u="sng" dirty="0">
                <a:solidFill>
                  <a:srgbClr val="000000"/>
                </a:solidFill>
                <a:latin typeface="Baskerville" panose="02020502070401020303" pitchFamily="18" charset="0"/>
                <a:ea typeface="Baskerville" panose="02020502070401020303" pitchFamily="18" charset="0"/>
              </a:rPr>
              <a:t>multiplied by the co-tenant’s fractional ownership of the entire parcel</a:t>
            </a:r>
            <a:r>
              <a:rPr lang="en-US" sz="2000" dirty="0">
                <a:solidFill>
                  <a:srgbClr val="000000"/>
                </a:solidFill>
                <a:latin typeface="Baskerville" panose="02020502070401020303" pitchFamily="18" charset="0"/>
                <a:ea typeface="Baskerville" panose="02020502070401020303" pitchFamily="18" charset="0"/>
              </a:rPr>
              <a:t>.” </a:t>
            </a:r>
          </a:p>
          <a:p>
            <a:pPr marL="457200" indent="-457200" algn="just">
              <a:buAutoNum type="alphaLcPeriod"/>
            </a:pPr>
            <a:r>
              <a:rPr lang="en-US" sz="2000" b="0" i="0" u="none" strike="noStrike" dirty="0">
                <a:solidFill>
                  <a:srgbClr val="000000"/>
                </a:solidFill>
                <a:effectLst/>
                <a:latin typeface="Baskerville" panose="02020502070401020303" pitchFamily="18" charset="0"/>
                <a:ea typeface="Baskerville" panose="02020502070401020303" pitchFamily="18" charset="0"/>
              </a:rPr>
              <a:t>After expiration of the period, if </a:t>
            </a:r>
          </a:p>
          <a:p>
            <a:pPr marL="914400" lvl="1" indent="-457200" algn="just">
              <a:buAutoNum type="alphaLcPeriod"/>
            </a:pPr>
            <a:r>
              <a:rPr lang="en-US" sz="2000" b="1" i="0" u="none" strike="noStrike" dirty="0">
                <a:solidFill>
                  <a:srgbClr val="000000"/>
                </a:solidFill>
                <a:effectLst/>
                <a:latin typeface="Baskerville" panose="02020502070401020303" pitchFamily="18" charset="0"/>
                <a:ea typeface="Baskerville" panose="02020502070401020303" pitchFamily="18" charset="0"/>
              </a:rPr>
              <a:t>(a) </a:t>
            </a:r>
            <a:r>
              <a:rPr lang="en-US" sz="2000" b="0" i="0" u="none" strike="noStrike" dirty="0">
                <a:solidFill>
                  <a:srgbClr val="000000"/>
                </a:solidFill>
                <a:effectLst/>
                <a:latin typeface="Baskerville" panose="02020502070401020303" pitchFamily="18" charset="0"/>
                <a:ea typeface="Baskerville" panose="02020502070401020303" pitchFamily="18" charset="0"/>
              </a:rPr>
              <a:t>one co-tenant makes the election, then the ownership shares are re-allocated. </a:t>
            </a:r>
          </a:p>
          <a:p>
            <a:pPr marL="914400" lvl="1" indent="-457200" algn="just">
              <a:buAutoNum type="alphaLcPeriod"/>
            </a:pPr>
            <a:r>
              <a:rPr lang="en-US" sz="2000" b="1" dirty="0">
                <a:solidFill>
                  <a:srgbClr val="000000"/>
                </a:solidFill>
                <a:latin typeface="Baskerville" panose="02020502070401020303" pitchFamily="18" charset="0"/>
                <a:ea typeface="Baskerville" panose="02020502070401020303" pitchFamily="18" charset="0"/>
              </a:rPr>
              <a:t>(b) </a:t>
            </a:r>
            <a:r>
              <a:rPr lang="en-US" sz="2000" u="sng" dirty="0">
                <a:solidFill>
                  <a:srgbClr val="000000"/>
                </a:solidFill>
                <a:latin typeface="Baskerville" panose="02020502070401020303" pitchFamily="18" charset="0"/>
                <a:ea typeface="Baskerville" panose="02020502070401020303" pitchFamily="18" charset="0"/>
              </a:rPr>
              <a:t>multiple</a:t>
            </a:r>
            <a:r>
              <a:rPr lang="en-US" sz="2000" dirty="0">
                <a:solidFill>
                  <a:srgbClr val="000000"/>
                </a:solidFill>
                <a:latin typeface="Baskerville" panose="02020502070401020303" pitchFamily="18" charset="0"/>
                <a:ea typeface="Baskerville" panose="02020502070401020303" pitchFamily="18" charset="0"/>
              </a:rPr>
              <a:t> co-tenants make an election, then ownership shares are re-allocated</a:t>
            </a:r>
            <a:endParaRPr lang="en-US" sz="2000" b="1" i="0" u="none" strike="noStrike" dirty="0">
              <a:solidFill>
                <a:srgbClr val="000000"/>
              </a:solidFill>
              <a:effectLst/>
              <a:latin typeface="Baskerville" panose="02020502070401020303" pitchFamily="18" charset="0"/>
              <a:ea typeface="Baskerville" panose="02020502070401020303" pitchFamily="18" charset="0"/>
            </a:endParaRPr>
          </a:p>
          <a:p>
            <a:pPr marL="914400" lvl="1" indent="-457200" algn="just">
              <a:buAutoNum type="alphaLcPeriod"/>
            </a:pPr>
            <a:r>
              <a:rPr lang="en-US" sz="2000" b="1" dirty="0">
                <a:solidFill>
                  <a:srgbClr val="000000"/>
                </a:solidFill>
                <a:latin typeface="Baskerville" panose="02020502070401020303" pitchFamily="18" charset="0"/>
                <a:ea typeface="Baskerville" panose="02020502070401020303" pitchFamily="18" charset="0"/>
              </a:rPr>
              <a:t>(c)</a:t>
            </a:r>
            <a:r>
              <a:rPr lang="en-US" sz="2000" b="0" i="0" u="none" strike="noStrike" dirty="0">
                <a:solidFill>
                  <a:srgbClr val="000000"/>
                </a:solidFill>
                <a:effectLst/>
                <a:latin typeface="Baskerville" panose="02020502070401020303" pitchFamily="18" charset="0"/>
                <a:ea typeface="Baskerville" panose="02020502070401020303" pitchFamily="18" charset="0"/>
              </a:rPr>
              <a:t>If </a:t>
            </a:r>
            <a:r>
              <a:rPr lang="en-US" sz="2000" b="0" i="0" u="sng" strike="noStrike" dirty="0">
                <a:solidFill>
                  <a:srgbClr val="000000"/>
                </a:solidFill>
                <a:effectLst/>
                <a:latin typeface="Baskerville" panose="02020502070401020303" pitchFamily="18" charset="0"/>
                <a:ea typeface="Baskerville" panose="02020502070401020303" pitchFamily="18" charset="0"/>
              </a:rPr>
              <a:t>no cotenants</a:t>
            </a:r>
            <a:r>
              <a:rPr lang="en-US" sz="2000" b="0" i="0" strike="noStrike" dirty="0">
                <a:solidFill>
                  <a:srgbClr val="000000"/>
                </a:solidFill>
                <a:effectLst/>
                <a:latin typeface="Baskerville" panose="02020502070401020303" pitchFamily="18" charset="0"/>
                <a:ea typeface="Baskerville" panose="02020502070401020303" pitchFamily="18" charset="0"/>
              </a:rPr>
              <a:t> make such an election, then the partition action shall be resolved under Section 874.318</a:t>
            </a:r>
          </a:p>
          <a:p>
            <a:pPr marL="457200" indent="-457200" algn="just">
              <a:buAutoNum type="alphaLcPeriod"/>
            </a:pPr>
            <a:r>
              <a:rPr lang="en-US" sz="2000" b="0" i="0" strike="noStrike" dirty="0">
                <a:solidFill>
                  <a:srgbClr val="000000"/>
                </a:solidFill>
                <a:effectLst/>
                <a:latin typeface="Baskerville" panose="02020502070401020303" pitchFamily="18" charset="0"/>
                <a:ea typeface="Baskerville" panose="02020502070401020303" pitchFamily="18" charset="0"/>
              </a:rPr>
              <a:t>If the court sends notice, then the court </a:t>
            </a:r>
            <a:r>
              <a:rPr lang="en-US" sz="2000" dirty="0">
                <a:solidFill>
                  <a:srgbClr val="000000"/>
                </a:solidFill>
                <a:latin typeface="Baskerville" panose="02020502070401020303" pitchFamily="18" charset="0"/>
                <a:ea typeface="Baskerville" panose="02020502070401020303" pitchFamily="18" charset="0"/>
              </a:rPr>
              <a:t>shall set a date within 60 days to pay the amounts into court</a:t>
            </a:r>
          </a:p>
          <a:p>
            <a:pPr marL="457200" indent="-457200" algn="just">
              <a:buAutoNum type="alphaLcPeriod"/>
            </a:pPr>
            <a:r>
              <a:rPr lang="en-US" sz="2000" b="0" i="0" u="none" strike="noStrike" dirty="0">
                <a:solidFill>
                  <a:srgbClr val="000000"/>
                </a:solidFill>
                <a:effectLst/>
                <a:latin typeface="Baskerville" panose="02020502070401020303" pitchFamily="18" charset="0"/>
                <a:ea typeface="Baskerville" panose="02020502070401020303" pitchFamily="18" charset="0"/>
              </a:rPr>
              <a:t>If no co-tenant pays, then the </a:t>
            </a:r>
            <a:r>
              <a:rPr lang="en-US" sz="2000" dirty="0">
                <a:solidFill>
                  <a:srgbClr val="000000"/>
                </a:solidFill>
                <a:latin typeface="Baskerville" panose="02020502070401020303" pitchFamily="18" charset="0"/>
                <a:ea typeface="Baskerville" panose="02020502070401020303" pitchFamily="18" charset="0"/>
              </a:rPr>
              <a:t>partition shall be resolved under CCP 874.318</a:t>
            </a: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787127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89E34-92EA-B4C7-F0EC-FFAE80858A5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27FAC3-B4D0-A22A-A9F2-FE8485DFA46E}"/>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08E21C1-1243-A5AF-CE76-31B15CAAB1EE}"/>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QUESTIONS</a:t>
            </a:r>
          </a:p>
        </p:txBody>
      </p:sp>
      <p:sp>
        <p:nvSpPr>
          <p:cNvPr id="5" name="TextBox 4">
            <a:extLst>
              <a:ext uri="{FF2B5EF4-FFF2-40B4-BE49-F238E27FC236}">
                <a16:creationId xmlns:a16="http://schemas.microsoft.com/office/drawing/2014/main" id="{11CCAA08-3ED1-92CA-DB9D-F036E43AAA89}"/>
              </a:ext>
            </a:extLst>
          </p:cNvPr>
          <p:cNvSpPr txBox="1"/>
          <p:nvPr/>
        </p:nvSpPr>
        <p:spPr>
          <a:xfrm>
            <a:off x="963587" y="2000926"/>
            <a:ext cx="10773005" cy="2554545"/>
          </a:xfrm>
          <a:prstGeom prst="rect">
            <a:avLst/>
          </a:prstGeom>
          <a:noFill/>
        </p:spPr>
        <p:txBody>
          <a:bodyPr wrap="square">
            <a:spAutoFit/>
          </a:bodyPr>
          <a:lstStyle/>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How does 874.317 resolve a mortgage or deed of trust on the property?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What happens to claims for contribution?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What happens if they miss the statutory deadline?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Is missing the statutory deadline subject to Section 473? </a:t>
            </a:r>
          </a:p>
          <a:p>
            <a:pPr algn="just"/>
            <a:r>
              <a:rPr lang="en-US" sz="2000" dirty="0">
                <a:solidFill>
                  <a:srgbClr val="000000"/>
                </a:solidFill>
                <a:latin typeface="Baskerville" panose="02020502070401020303" pitchFamily="18" charset="0"/>
                <a:ea typeface="Baskerville" panose="02020502070401020303" pitchFamily="18" charset="0"/>
              </a:rPr>
              <a:t> </a:t>
            </a:r>
          </a:p>
        </p:txBody>
      </p:sp>
    </p:spTree>
    <p:extLst>
      <p:ext uri="{BB962C8B-B14F-4D97-AF65-F5344CB8AC3E}">
        <p14:creationId xmlns:p14="http://schemas.microsoft.com/office/powerpoint/2010/main" val="3349973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FDAFA-C871-59E1-85C9-C2AFC8A7FA01}"/>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39B6FA8-066C-F9A9-F3E3-5ED15D84FBB3}"/>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DAFF413-B3D1-79C0-340F-08E50F581245}"/>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AN ACT IN THREE PARTS: SALE</a:t>
            </a:r>
          </a:p>
        </p:txBody>
      </p:sp>
      <p:sp>
        <p:nvSpPr>
          <p:cNvPr id="5" name="TextBox 4">
            <a:extLst>
              <a:ext uri="{FF2B5EF4-FFF2-40B4-BE49-F238E27FC236}">
                <a16:creationId xmlns:a16="http://schemas.microsoft.com/office/drawing/2014/main" id="{3A448D14-6D47-1283-AE21-28F15ACC17A2}"/>
              </a:ext>
            </a:extLst>
          </p:cNvPr>
          <p:cNvSpPr txBox="1"/>
          <p:nvPr/>
        </p:nvSpPr>
        <p:spPr>
          <a:xfrm>
            <a:off x="963587" y="2000926"/>
            <a:ext cx="10773005" cy="5324535"/>
          </a:xfrm>
          <a:prstGeom prst="rect">
            <a:avLst/>
          </a:prstGeom>
          <a:noFill/>
        </p:spPr>
        <p:txBody>
          <a:bodyPr wrap="square">
            <a:spAutoFit/>
          </a:bodyPr>
          <a:lstStyle/>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Code of Civil Procedure section 874.320 states:</a:t>
            </a:r>
          </a:p>
          <a:p>
            <a:pPr algn="just"/>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marL="457200" indent="-457200" algn="just">
              <a:buAutoNum type="alphaLcPeriod"/>
            </a:pPr>
            <a:r>
              <a:rPr lang="en-US" sz="2000" b="0" i="0" u="none" strike="noStrike" dirty="0">
                <a:solidFill>
                  <a:srgbClr val="000000"/>
                </a:solidFill>
                <a:effectLst/>
                <a:latin typeface="Baskerville" panose="02020502070401020303" pitchFamily="18" charset="0"/>
                <a:ea typeface="Baskerville" panose="02020502070401020303" pitchFamily="18" charset="0"/>
              </a:rPr>
              <a:t>If the court orders a sale, the sale “shall be an open-market sale” unless an auction or sealed bids would be more economically advantageous </a:t>
            </a:r>
          </a:p>
          <a:p>
            <a:pPr marL="457200" indent="-457200" algn="just">
              <a:buAutoNum type="alphaLcPeriod"/>
            </a:pPr>
            <a:r>
              <a:rPr lang="en-US" sz="2000" dirty="0">
                <a:solidFill>
                  <a:srgbClr val="000000"/>
                </a:solidFill>
                <a:latin typeface="Baskerville" panose="02020502070401020303" pitchFamily="18" charset="0"/>
                <a:ea typeface="Baskerville" panose="02020502070401020303" pitchFamily="18" charset="0"/>
              </a:rPr>
              <a:t>If the court orders an open-market sale, not later than 10 days after the entry of the order, the court shall “appoint a </a:t>
            </a:r>
            <a:r>
              <a:rPr lang="en-US" sz="2000" u="sng" dirty="0">
                <a:solidFill>
                  <a:srgbClr val="000000"/>
                </a:solidFill>
                <a:latin typeface="Baskerville" panose="02020502070401020303" pitchFamily="18" charset="0"/>
                <a:ea typeface="Baskerville" panose="02020502070401020303" pitchFamily="18" charset="0"/>
              </a:rPr>
              <a:t>[real estate] broker </a:t>
            </a:r>
            <a:r>
              <a:rPr lang="en-US" sz="2000" dirty="0">
                <a:solidFill>
                  <a:srgbClr val="000000"/>
                </a:solidFill>
                <a:latin typeface="Baskerville" panose="02020502070401020303" pitchFamily="18" charset="0"/>
                <a:ea typeface="Baskerville" panose="02020502070401020303" pitchFamily="18" charset="0"/>
              </a:rPr>
              <a:t>and establish a reasonable commission.”</a:t>
            </a:r>
          </a:p>
          <a:p>
            <a:pPr marL="457200" indent="-457200" algn="just">
              <a:buAutoNum type="alphaLcPeriod"/>
            </a:pPr>
            <a:r>
              <a:rPr lang="en-US" sz="2000" b="0" i="0" u="none" strike="noStrike" dirty="0">
                <a:solidFill>
                  <a:srgbClr val="000000"/>
                </a:solidFill>
                <a:effectLst/>
                <a:latin typeface="Baskerville" panose="02020502070401020303" pitchFamily="18" charset="0"/>
                <a:ea typeface="Baskerville" panose="02020502070401020303" pitchFamily="18" charset="0"/>
              </a:rPr>
              <a:t>If the broker appointed under subdivision (b) obtains within a reasonable time an offer to purchase the property for at least the determination of value, the following requirements apply: (1) The broker shall comply with the reporting requirements in </a:t>
            </a:r>
            <a:r>
              <a:rPr lang="en-US" sz="2000" b="0" i="0" u="sng" strike="noStrike" dirty="0">
                <a:solidFill>
                  <a:srgbClr val="000000"/>
                </a:solidFill>
                <a:effectLst/>
                <a:latin typeface="Baskerville" panose="02020502070401020303" pitchFamily="18" charset="0"/>
                <a:ea typeface="Baskerville" panose="02020502070401020303" pitchFamily="18" charset="0"/>
              </a:rPr>
              <a:t>Section 874.321</a:t>
            </a:r>
            <a:r>
              <a:rPr lang="en-US" sz="2000" dirty="0">
                <a:solidFill>
                  <a:srgbClr val="000000"/>
                </a:solidFill>
                <a:latin typeface="Baskerville" panose="02020502070401020303" pitchFamily="18" charset="0"/>
                <a:ea typeface="Baskerville" panose="02020502070401020303" pitchFamily="18" charset="0"/>
              </a:rPr>
              <a:t>. (2) </a:t>
            </a:r>
            <a:r>
              <a:rPr lang="en-US" sz="2000" b="0" i="0" u="none" strike="noStrike" dirty="0">
                <a:solidFill>
                  <a:srgbClr val="000000"/>
                </a:solidFill>
                <a:effectLst/>
                <a:latin typeface="Baskerville" panose="02020502070401020303" pitchFamily="18" charset="0"/>
                <a:ea typeface="Baskerville" panose="02020502070401020303" pitchFamily="18" charset="0"/>
              </a:rPr>
              <a:t>The sale shall be completed in accordance with state law.</a:t>
            </a:r>
          </a:p>
          <a:p>
            <a:pPr marL="457200" indent="-457200" algn="just">
              <a:buAutoNum type="alphaLcPeriod"/>
            </a:pPr>
            <a:r>
              <a:rPr lang="en-US" sz="2000" b="0" i="0" u="none" strike="noStrike" dirty="0">
                <a:solidFill>
                  <a:srgbClr val="000000"/>
                </a:solidFill>
                <a:effectLst/>
                <a:latin typeface="Baskerville" panose="02020502070401020303" pitchFamily="18" charset="0"/>
                <a:ea typeface="Baskerville" panose="02020502070401020303" pitchFamily="18" charset="0"/>
              </a:rPr>
              <a:t>If the broker appointed under subdivision (b) does not obtain an offer to purchase the property for at least the determination of value within a reasonable time, the court, after a hearing, may do any of the following: (1) Approve the highest outstanding offer, if any. (2) Redetermine the value of the property and order that the property continue to be offered for an additional time. (3) Order that the property be sold by sealed bids or at an auction.</a:t>
            </a:r>
          </a:p>
          <a:p>
            <a:pPr marL="457200" indent="-457200" algn="just">
              <a:buAutoNum type="alphaLcPeriod"/>
            </a:pPr>
            <a:endParaRPr lang="en-US" sz="2000" dirty="0">
              <a:solidFill>
                <a:srgbClr val="000000"/>
              </a:solidFill>
              <a:latin typeface="Baskerville" panose="02020502070401020303" pitchFamily="18" charset="0"/>
              <a:ea typeface="Baskerville" panose="02020502070401020303" pitchFamily="18" charset="0"/>
            </a:endParaRPr>
          </a:p>
          <a:p>
            <a:pPr marL="457200" indent="-457200" algn="just">
              <a:buAutoNum type="alphaLcPeriod"/>
            </a:pP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678515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BEBB7-7736-D39D-C15B-7C0E7E21CBFC}"/>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15F8BEC-5EAA-9229-F695-7AEC7A1980AE}"/>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C31CDB5-4FBB-F558-1D4A-512D0AA3857D}"/>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QUESTIONS</a:t>
            </a:r>
          </a:p>
        </p:txBody>
      </p:sp>
      <p:sp>
        <p:nvSpPr>
          <p:cNvPr id="5" name="TextBox 4">
            <a:extLst>
              <a:ext uri="{FF2B5EF4-FFF2-40B4-BE49-F238E27FC236}">
                <a16:creationId xmlns:a16="http://schemas.microsoft.com/office/drawing/2014/main" id="{28A794A8-4D92-41F2-4A44-3F723AD4814D}"/>
              </a:ext>
            </a:extLst>
          </p:cNvPr>
          <p:cNvSpPr txBox="1"/>
          <p:nvPr/>
        </p:nvSpPr>
        <p:spPr>
          <a:xfrm>
            <a:off x="963587" y="2000926"/>
            <a:ext cx="10773005" cy="2862322"/>
          </a:xfrm>
          <a:prstGeom prst="rect">
            <a:avLst/>
          </a:prstGeom>
          <a:noFill/>
        </p:spPr>
        <p:txBody>
          <a:bodyPr wrap="square">
            <a:spAutoFit/>
          </a:bodyPr>
          <a:lstStyle/>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Does this section eliminate attorney referees?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How does a referee know what to file with the Court?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Can a party still elect to buy an interest after declining the earlier right of first refusal in Section 874.317?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What about all the defenses to a partition action? </a:t>
            </a:r>
          </a:p>
          <a:p>
            <a:pPr algn="just"/>
            <a:r>
              <a:rPr lang="en-US" sz="2000" dirty="0">
                <a:solidFill>
                  <a:srgbClr val="000000"/>
                </a:solidFill>
                <a:latin typeface="Baskerville" panose="02020502070401020303" pitchFamily="18" charset="0"/>
                <a:ea typeface="Baskerville" panose="02020502070401020303" pitchFamily="18" charset="0"/>
              </a:rPr>
              <a:t> </a:t>
            </a:r>
          </a:p>
        </p:txBody>
      </p:sp>
    </p:spTree>
    <p:extLst>
      <p:ext uri="{BB962C8B-B14F-4D97-AF65-F5344CB8AC3E}">
        <p14:creationId xmlns:p14="http://schemas.microsoft.com/office/powerpoint/2010/main" val="145803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91983-F701-2070-89D0-9C815B84A936}"/>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EDCE235-0208-2206-D2D5-44B36DF6A280}"/>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968EE85A-565F-918D-E453-A2A23E07E7DA}"/>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DEATH DURING PARTITION</a:t>
            </a:r>
          </a:p>
        </p:txBody>
      </p:sp>
      <p:sp>
        <p:nvSpPr>
          <p:cNvPr id="5" name="TextBox 4">
            <a:extLst>
              <a:ext uri="{FF2B5EF4-FFF2-40B4-BE49-F238E27FC236}">
                <a16:creationId xmlns:a16="http://schemas.microsoft.com/office/drawing/2014/main" id="{997493D3-64EE-77CC-C9F6-E78A46D85461}"/>
              </a:ext>
            </a:extLst>
          </p:cNvPr>
          <p:cNvSpPr txBox="1"/>
          <p:nvPr/>
        </p:nvSpPr>
        <p:spPr>
          <a:xfrm>
            <a:off x="963587" y="2000926"/>
            <a:ext cx="10773005" cy="4401205"/>
          </a:xfrm>
          <a:prstGeom prst="rect">
            <a:avLst/>
          </a:prstGeom>
          <a:noFill/>
        </p:spPr>
        <p:txBody>
          <a:bodyPr wrap="square">
            <a:spAutoFit/>
          </a:bodyPr>
          <a:lstStyle/>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Any cause of action that the decedent possessed at death “survives” to their estate and may be maintained or continued by the personal representative. (CCP §  377.20, 377.30, 377.34.) </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Where the decedent left an undivided interest in any property, a partition action may be brought by the personal representative against the other co-tenants or by the other co-tenants against the personal representative. (Prob. Code § 9823(a)&amp;(b).</a:t>
            </a:r>
          </a:p>
          <a:p>
            <a:pPr algn="just"/>
            <a:endParaRPr lang="en-US" sz="2000" dirty="0">
              <a:solidFill>
                <a:srgbClr val="000000"/>
              </a:solidFill>
              <a:latin typeface="Baskerville" panose="02020502070401020303" pitchFamily="18" charset="0"/>
              <a:ea typeface="Baskerville" panose="02020502070401020303" pitchFamily="18" charset="0"/>
            </a:endParaRPr>
          </a:p>
          <a:p>
            <a:pPr marL="342900" indent="-342900" algn="just">
              <a:buFontTx/>
              <a:buChar char="-"/>
            </a:pPr>
            <a:r>
              <a:rPr lang="en-US" sz="2000" dirty="0">
                <a:solidFill>
                  <a:srgbClr val="000000"/>
                </a:solidFill>
                <a:latin typeface="Baskerville" panose="02020502070401020303" pitchFamily="18" charset="0"/>
                <a:ea typeface="Baskerville" panose="02020502070401020303" pitchFamily="18" charset="0"/>
              </a:rPr>
              <a:t>Court Approval Not Required: Under section 9823, the personal representative may commence a partition action and may defend a partition action by other co-tenants without prior approval of the probate court. </a:t>
            </a:r>
          </a:p>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The personal representative has explicit authority to (1) commence and maintain actions and proceedings “for the benefit of the estate;” and (2) defend actions and proceedings brought against the decedent, personal representative, or the estate. (Prob. Code §  9820.) </a:t>
            </a:r>
          </a:p>
        </p:txBody>
      </p:sp>
    </p:spTree>
    <p:extLst>
      <p:ext uri="{BB962C8B-B14F-4D97-AF65-F5344CB8AC3E}">
        <p14:creationId xmlns:p14="http://schemas.microsoft.com/office/powerpoint/2010/main" val="238661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8B6FD-E8F2-D04F-845B-19149EE08C14}"/>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4D16A3-641F-FCCC-87D1-147E9426160A}"/>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F71B4C5-CE74-7BCD-2BFE-B0C033D4013C}"/>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ESTATE PLANNING TIPS</a:t>
            </a:r>
          </a:p>
        </p:txBody>
      </p:sp>
      <p:sp>
        <p:nvSpPr>
          <p:cNvPr id="5" name="TextBox 4">
            <a:extLst>
              <a:ext uri="{FF2B5EF4-FFF2-40B4-BE49-F238E27FC236}">
                <a16:creationId xmlns:a16="http://schemas.microsoft.com/office/drawing/2014/main" id="{005B7AA4-9529-5CD1-7007-039CD32AE66D}"/>
              </a:ext>
            </a:extLst>
          </p:cNvPr>
          <p:cNvSpPr txBox="1"/>
          <p:nvPr/>
        </p:nvSpPr>
        <p:spPr>
          <a:xfrm>
            <a:off x="963587" y="2000926"/>
            <a:ext cx="10773005" cy="2554545"/>
          </a:xfrm>
          <a:prstGeom prst="rect">
            <a:avLst/>
          </a:prstGeom>
          <a:noFill/>
        </p:spPr>
        <p:txBody>
          <a:bodyPr wrap="square">
            <a:spAutoFit/>
          </a:bodyPr>
          <a:lstStyle/>
          <a:p>
            <a:pPr marL="342900" indent="-342900" algn="just">
              <a:buFontTx/>
              <a:buChar char="-"/>
            </a:pPr>
            <a:r>
              <a:rPr lang="en-US" sz="2000" dirty="0">
                <a:solidFill>
                  <a:srgbClr val="000000"/>
                </a:solidFill>
                <a:latin typeface="Baskerville" panose="02020502070401020303" pitchFamily="18" charset="0"/>
                <a:ea typeface="Baskerville" panose="02020502070401020303" pitchFamily="18" charset="0"/>
              </a:rPr>
              <a:t>Advise about risks of partition </a:t>
            </a:r>
          </a:p>
          <a:p>
            <a:pPr algn="just"/>
            <a:r>
              <a:rPr lang="en-US" sz="2000" b="0" i="0" u="none" strike="noStrike" dirty="0">
                <a:solidFill>
                  <a:srgbClr val="000000"/>
                </a:solidFill>
                <a:effectLst/>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If multiple properties, consider giving </a:t>
            </a:r>
            <a:r>
              <a:rPr lang="en-US" sz="2000" dirty="0">
                <a:solidFill>
                  <a:srgbClr val="000000"/>
                </a:solidFill>
                <a:latin typeface="Baskerville" panose="02020502070401020303" pitchFamily="18" charset="0"/>
                <a:ea typeface="Baskerville" panose="02020502070401020303" pitchFamily="18" charset="0"/>
              </a:rPr>
              <a:t>one property to each party with offsetting payments</a:t>
            </a:r>
            <a:endParaRPr lang="en-US" sz="2000" b="0" i="0" u="none" strike="noStrike" dirty="0">
              <a:solidFill>
                <a:srgbClr val="000000"/>
              </a:solidFill>
              <a:effectLst/>
              <a:latin typeface="Baskerville" panose="02020502070401020303" pitchFamily="18" charset="0"/>
              <a:ea typeface="Baskerville" panose="02020502070401020303" pitchFamily="18" charset="0"/>
            </a:endParaRPr>
          </a:p>
          <a:p>
            <a:pPr marL="342900" indent="-342900" algn="just">
              <a:buFontTx/>
              <a:buChar char="-"/>
            </a:pPr>
            <a:endParaRPr lang="en-US" sz="2000" dirty="0">
              <a:solidFill>
                <a:srgbClr val="000000"/>
              </a:solidFill>
              <a:latin typeface="Baskerville" panose="02020502070401020303" pitchFamily="18" charset="0"/>
              <a:ea typeface="Baskerville" panose="02020502070401020303" pitchFamily="18" charset="0"/>
            </a:endParaRP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If property given to multiple heirs, make a careful choice about tenant in common versus joint tenant</a:t>
            </a:r>
          </a:p>
          <a:p>
            <a:pPr algn="just"/>
            <a:r>
              <a:rPr lang="en-US" sz="2000" dirty="0">
                <a:solidFill>
                  <a:srgbClr val="000000"/>
                </a:solidFill>
                <a:latin typeface="Baskerville" panose="02020502070401020303" pitchFamily="18" charset="0"/>
                <a:ea typeface="Baskerville" panose="02020502070401020303" pitchFamily="18" charset="0"/>
              </a:rPr>
              <a:t> </a:t>
            </a:r>
          </a:p>
          <a:p>
            <a:pPr marL="342900" indent="-3429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If a single property must be given to multiple heirs, consider a buy-out provision</a:t>
            </a:r>
          </a:p>
        </p:txBody>
      </p:sp>
    </p:spTree>
    <p:extLst>
      <p:ext uri="{BB962C8B-B14F-4D97-AF65-F5344CB8AC3E}">
        <p14:creationId xmlns:p14="http://schemas.microsoft.com/office/powerpoint/2010/main" val="1761626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6B80A-9105-39CD-669A-7A75794A2F31}"/>
            </a:ext>
          </a:extLst>
        </p:cNvPr>
        <p:cNvGrpSpPr/>
        <p:nvPr/>
      </p:nvGrpSpPr>
      <p:grpSpPr>
        <a:xfrm>
          <a:off x="0" y="0"/>
          <a:ext cx="0" cy="0"/>
          <a:chOff x="0" y="0"/>
          <a:chExt cx="0" cy="0"/>
        </a:xfrm>
      </p:grpSpPr>
      <p:pic>
        <p:nvPicPr>
          <p:cNvPr id="6" name="Picture 5" descr="Triangular abstract background">
            <a:extLst>
              <a:ext uri="{FF2B5EF4-FFF2-40B4-BE49-F238E27FC236}">
                <a16:creationId xmlns:a16="http://schemas.microsoft.com/office/drawing/2014/main" id="{95ACB20D-78D4-A211-AEA8-CC1EC57AB0AD}"/>
              </a:ext>
            </a:extLst>
          </p:cNvPr>
          <p:cNvPicPr>
            <a:picLocks noChangeAspect="1"/>
          </p:cNvPicPr>
          <p:nvPr/>
        </p:nvPicPr>
        <p:blipFill rotWithShape="1">
          <a:blip r:embed="rId2"/>
          <a:srcRect t="15730"/>
          <a:stretch/>
        </p:blipFill>
        <p:spPr>
          <a:xfrm>
            <a:off x="0" y="10"/>
            <a:ext cx="12191980" cy="6857990"/>
          </a:xfrm>
          <a:prstGeom prst="rect">
            <a:avLst/>
          </a:prstGeom>
          <a:noFill/>
        </p:spPr>
      </p:pic>
      <p:sp>
        <p:nvSpPr>
          <p:cNvPr id="9" name="TextBox 8">
            <a:extLst>
              <a:ext uri="{FF2B5EF4-FFF2-40B4-BE49-F238E27FC236}">
                <a16:creationId xmlns:a16="http://schemas.microsoft.com/office/drawing/2014/main" id="{8E8E2BF6-560B-F3FE-B377-B92EA5E7945C}"/>
              </a:ext>
            </a:extLst>
          </p:cNvPr>
          <p:cNvSpPr txBox="1"/>
          <p:nvPr/>
        </p:nvSpPr>
        <p:spPr>
          <a:xfrm>
            <a:off x="10068694" y="6497727"/>
            <a:ext cx="2123285" cy="360263"/>
          </a:xfrm>
          <a:prstGeom prst="rect">
            <a:avLst/>
          </a:prstGeom>
        </p:spPr>
        <p:txBody>
          <a:bodyPr vert="horz" lIns="0" tIns="0" rIns="0" bIns="0" rtlCol="0" anchor="t" anchorCtr="0">
            <a:normAutofit fontScale="92500"/>
          </a:bodyPr>
          <a:lstStyle/>
          <a:p>
            <a:pPr>
              <a:spcBef>
                <a:spcPts val="1000"/>
              </a:spcBef>
            </a:pPr>
            <a:r>
              <a:rPr lang="en-US" b="1" i="1" kern="1200" dirty="0">
                <a:latin typeface="Baskerville" panose="02020502070401020303" pitchFamily="18" charset="0"/>
                <a:ea typeface="Baskerville" panose="02020502070401020303" pitchFamily="18" charset="0"/>
              </a:rPr>
              <a:t>Attorney Advertising</a:t>
            </a:r>
          </a:p>
        </p:txBody>
      </p:sp>
      <p:sp>
        <p:nvSpPr>
          <p:cNvPr id="2" name="Title 1">
            <a:extLst>
              <a:ext uri="{FF2B5EF4-FFF2-40B4-BE49-F238E27FC236}">
                <a16:creationId xmlns:a16="http://schemas.microsoft.com/office/drawing/2014/main" id="{F3FA6A09-5A73-8775-7378-2BC2BCD47661}"/>
              </a:ext>
            </a:extLst>
          </p:cNvPr>
          <p:cNvSpPr txBox="1">
            <a:spLocks/>
          </p:cNvSpPr>
          <p:nvPr/>
        </p:nvSpPr>
        <p:spPr>
          <a:xfrm>
            <a:off x="-139554" y="1446107"/>
            <a:ext cx="5186581" cy="15322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Baskerville" panose="02020502070401020303" pitchFamily="18" charset="0"/>
                <a:ea typeface="Baskerville" panose="02020502070401020303" pitchFamily="18" charset="0"/>
              </a:rPr>
              <a:t>9171 Wilshire Blvd, 5th Fl</a:t>
            </a:r>
          </a:p>
          <a:p>
            <a:r>
              <a:rPr lang="en-US" sz="3200" dirty="0">
                <a:latin typeface="Baskerville" panose="02020502070401020303" pitchFamily="18" charset="0"/>
                <a:ea typeface="Baskerville" panose="02020502070401020303" pitchFamily="18" charset="0"/>
              </a:rPr>
              <a:t>Beverly Hills, CA 90210</a:t>
            </a:r>
          </a:p>
          <a:p>
            <a:r>
              <a:rPr lang="en-US" sz="3200" dirty="0">
                <a:latin typeface="Baskerville" panose="02020502070401020303" pitchFamily="18" charset="0"/>
                <a:ea typeface="Baskerville" panose="02020502070401020303" pitchFamily="18" charset="0"/>
              </a:rPr>
              <a:t>213.550.5000</a:t>
            </a:r>
          </a:p>
        </p:txBody>
      </p:sp>
      <p:sp>
        <p:nvSpPr>
          <p:cNvPr id="3" name="Title 1">
            <a:extLst>
              <a:ext uri="{FF2B5EF4-FFF2-40B4-BE49-F238E27FC236}">
                <a16:creationId xmlns:a16="http://schemas.microsoft.com/office/drawing/2014/main" id="{AB0ECECE-8212-637B-96CE-7D0F1CEFECC4}"/>
              </a:ext>
            </a:extLst>
          </p:cNvPr>
          <p:cNvSpPr txBox="1">
            <a:spLocks/>
          </p:cNvSpPr>
          <p:nvPr/>
        </p:nvSpPr>
        <p:spPr>
          <a:xfrm>
            <a:off x="7080161" y="1490753"/>
            <a:ext cx="5040087" cy="15322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Baskerville" panose="02020502070401020303" pitchFamily="18" charset="0"/>
                <a:ea typeface="Baskerville" panose="02020502070401020303" pitchFamily="18" charset="0"/>
              </a:rPr>
              <a:t>5490 MacArthur Blvd., 5</a:t>
            </a:r>
            <a:r>
              <a:rPr lang="en-US" sz="3200" baseline="30000" dirty="0">
                <a:latin typeface="Baskerville" panose="02020502070401020303" pitchFamily="18" charset="0"/>
                <a:ea typeface="Baskerville" panose="02020502070401020303" pitchFamily="18" charset="0"/>
              </a:rPr>
              <a:t>th</a:t>
            </a:r>
            <a:r>
              <a:rPr lang="en-US" sz="3200" dirty="0">
                <a:latin typeface="Baskerville" panose="02020502070401020303" pitchFamily="18" charset="0"/>
                <a:ea typeface="Baskerville" panose="02020502070401020303" pitchFamily="18" charset="0"/>
              </a:rPr>
              <a:t> Fl</a:t>
            </a:r>
          </a:p>
          <a:p>
            <a:r>
              <a:rPr lang="en-US" sz="3200" dirty="0">
                <a:latin typeface="Baskerville" panose="02020502070401020303" pitchFamily="18" charset="0"/>
                <a:ea typeface="Baskerville" panose="02020502070401020303" pitchFamily="18" charset="0"/>
              </a:rPr>
              <a:t>Newport Beach, CA 92660</a:t>
            </a:r>
          </a:p>
          <a:p>
            <a:r>
              <a:rPr lang="en-US" sz="3200" dirty="0">
                <a:latin typeface="Baskerville" panose="02020502070401020303" pitchFamily="18" charset="0"/>
                <a:ea typeface="Baskerville" panose="02020502070401020303" pitchFamily="18" charset="0"/>
              </a:rPr>
              <a:t>949.347.5000</a:t>
            </a:r>
          </a:p>
        </p:txBody>
      </p:sp>
      <p:pic>
        <p:nvPicPr>
          <p:cNvPr id="4" name="Picture 3" descr="A person in a suit smiling&#10;&#10;Description automatically generated">
            <a:extLst>
              <a:ext uri="{FF2B5EF4-FFF2-40B4-BE49-F238E27FC236}">
                <a16:creationId xmlns:a16="http://schemas.microsoft.com/office/drawing/2014/main" id="{7666F699-57ED-989C-26B3-28A06EFCBE7B}"/>
              </a:ext>
            </a:extLst>
          </p:cNvPr>
          <p:cNvPicPr>
            <a:picLocks noChangeAspect="1"/>
          </p:cNvPicPr>
          <p:nvPr/>
        </p:nvPicPr>
        <p:blipFill>
          <a:blip r:embed="rId3"/>
          <a:stretch>
            <a:fillRect/>
          </a:stretch>
        </p:blipFill>
        <p:spPr>
          <a:xfrm>
            <a:off x="5111839" y="461974"/>
            <a:ext cx="1968322" cy="2952482"/>
          </a:xfrm>
          <a:prstGeom prst="rect">
            <a:avLst/>
          </a:prstGeom>
        </p:spPr>
      </p:pic>
      <p:sp>
        <p:nvSpPr>
          <p:cNvPr id="7" name="TextBox 6">
            <a:extLst>
              <a:ext uri="{FF2B5EF4-FFF2-40B4-BE49-F238E27FC236}">
                <a16:creationId xmlns:a16="http://schemas.microsoft.com/office/drawing/2014/main" id="{38A96138-8B84-0A60-92EA-A5360DA999C9}"/>
              </a:ext>
            </a:extLst>
          </p:cNvPr>
          <p:cNvSpPr txBox="1"/>
          <p:nvPr/>
        </p:nvSpPr>
        <p:spPr>
          <a:xfrm>
            <a:off x="4449869" y="-6638"/>
            <a:ext cx="3173505" cy="584775"/>
          </a:xfrm>
          <a:prstGeom prst="rect">
            <a:avLst/>
          </a:prstGeom>
          <a:noFill/>
        </p:spPr>
        <p:txBody>
          <a:bodyPr wrap="square">
            <a:spAutoFit/>
          </a:bodyPr>
          <a:lstStyle/>
          <a:p>
            <a:r>
              <a:rPr lang="en-US" sz="3200" b="1" i="1" dirty="0" err="1">
                <a:latin typeface="Baskerville" panose="02020502070401020303" pitchFamily="18" charset="0"/>
                <a:ea typeface="Baskerville" panose="02020502070401020303" pitchFamily="18" charset="0"/>
              </a:rPr>
              <a:t>underwood.law</a:t>
            </a:r>
            <a:endParaRPr lang="en-US" sz="3200" b="1" dirty="0">
              <a:latin typeface="Baskerville" panose="02020502070401020303" pitchFamily="18" charset="0"/>
              <a:ea typeface="Baskerville" panose="02020502070401020303" pitchFamily="18" charset="0"/>
            </a:endParaRPr>
          </a:p>
        </p:txBody>
      </p:sp>
      <p:sp>
        <p:nvSpPr>
          <p:cNvPr id="8" name="Title 1">
            <a:extLst>
              <a:ext uri="{FF2B5EF4-FFF2-40B4-BE49-F238E27FC236}">
                <a16:creationId xmlns:a16="http://schemas.microsoft.com/office/drawing/2014/main" id="{B200906E-5627-9E5F-3AF1-700E1BE83CE4}"/>
              </a:ext>
            </a:extLst>
          </p:cNvPr>
          <p:cNvSpPr txBox="1">
            <a:spLocks/>
          </p:cNvSpPr>
          <p:nvPr/>
        </p:nvSpPr>
        <p:spPr>
          <a:xfrm>
            <a:off x="4658654" y="3298293"/>
            <a:ext cx="3154593" cy="89608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spcAft>
                <a:spcPts val="474"/>
              </a:spcAft>
            </a:pPr>
            <a:r>
              <a:rPr lang="en-US" sz="5200" b="1" i="0" kern="1200" cap="all" dirty="0">
                <a:solidFill>
                  <a:schemeClr val="tx1"/>
                </a:solidFill>
                <a:effectLst/>
                <a:latin typeface="Baskerville" panose="02020502070401020303" pitchFamily="18" charset="0"/>
                <a:ea typeface="Baskerville" panose="02020502070401020303" pitchFamily="18" charset="0"/>
              </a:rPr>
              <a:t>The team</a:t>
            </a:r>
            <a:endParaRPr lang="en-US" sz="5200" b="1" kern="1200" dirty="0">
              <a:solidFill>
                <a:schemeClr val="tx1"/>
              </a:solidFill>
              <a:latin typeface="Baskerville" panose="02020502070401020303" pitchFamily="18" charset="0"/>
              <a:ea typeface="Baskerville" panose="02020502070401020303" pitchFamily="18" charset="0"/>
            </a:endParaRPr>
          </a:p>
        </p:txBody>
      </p:sp>
      <p:pic>
        <p:nvPicPr>
          <p:cNvPr id="11" name="Picture 10" descr="A person in a suit smiling&#10;&#10;Description automatically generated with medium confidence">
            <a:extLst>
              <a:ext uri="{FF2B5EF4-FFF2-40B4-BE49-F238E27FC236}">
                <a16:creationId xmlns:a16="http://schemas.microsoft.com/office/drawing/2014/main" id="{96211B1A-E307-2705-819D-D0965DFA34A3}"/>
              </a:ext>
            </a:extLst>
          </p:cNvPr>
          <p:cNvPicPr>
            <a:picLocks noChangeAspect="1"/>
          </p:cNvPicPr>
          <p:nvPr/>
        </p:nvPicPr>
        <p:blipFill rotWithShape="1">
          <a:blip r:embed="rId4"/>
          <a:srcRect l="5772" r="12102" b="-3"/>
          <a:stretch/>
        </p:blipFill>
        <p:spPr>
          <a:xfrm>
            <a:off x="5250607" y="3889747"/>
            <a:ext cx="1818520" cy="2952482"/>
          </a:xfrm>
          <a:prstGeom prst="rect">
            <a:avLst/>
          </a:prstGeom>
        </p:spPr>
      </p:pic>
      <p:pic>
        <p:nvPicPr>
          <p:cNvPr id="12" name="Picture 11">
            <a:extLst>
              <a:ext uri="{FF2B5EF4-FFF2-40B4-BE49-F238E27FC236}">
                <a16:creationId xmlns:a16="http://schemas.microsoft.com/office/drawing/2014/main" id="{6C6FF09C-6853-05EE-6E44-E2FD76BDE732}"/>
              </a:ext>
            </a:extLst>
          </p:cNvPr>
          <p:cNvPicPr>
            <a:picLocks noChangeAspect="1"/>
          </p:cNvPicPr>
          <p:nvPr/>
        </p:nvPicPr>
        <p:blipFill rotWithShape="1">
          <a:blip r:embed="rId5"/>
          <a:srcRect l="7292" r="8528"/>
          <a:stretch/>
        </p:blipFill>
        <p:spPr>
          <a:xfrm>
            <a:off x="230247" y="3879611"/>
            <a:ext cx="1808145" cy="2953512"/>
          </a:xfrm>
          <a:prstGeom prst="rect">
            <a:avLst/>
          </a:prstGeom>
        </p:spPr>
      </p:pic>
      <p:pic>
        <p:nvPicPr>
          <p:cNvPr id="13" name="Picture 12" descr="A person with long black hair&#10;&#10;Description automatically generated with low confidence">
            <a:extLst>
              <a:ext uri="{FF2B5EF4-FFF2-40B4-BE49-F238E27FC236}">
                <a16:creationId xmlns:a16="http://schemas.microsoft.com/office/drawing/2014/main" id="{28577F85-217F-C6F4-4B7B-2EA73999E426}"/>
              </a:ext>
            </a:extLst>
          </p:cNvPr>
          <p:cNvPicPr>
            <a:picLocks noChangeAspect="1"/>
          </p:cNvPicPr>
          <p:nvPr/>
        </p:nvPicPr>
        <p:blipFill rotWithShape="1">
          <a:blip r:embed="rId6"/>
          <a:srcRect l="9173" r="9170" b="-3"/>
          <a:stretch/>
        </p:blipFill>
        <p:spPr>
          <a:xfrm>
            <a:off x="7639090" y="3867173"/>
            <a:ext cx="1818519" cy="2952482"/>
          </a:xfrm>
          <a:prstGeom prst="rect">
            <a:avLst/>
          </a:prstGeom>
        </p:spPr>
      </p:pic>
      <p:pic>
        <p:nvPicPr>
          <p:cNvPr id="10" name="Picture 9" descr="A person with curly hair wearing a black turtleneck&#10;&#10;AI-generated content may be incorrect.">
            <a:extLst>
              <a:ext uri="{FF2B5EF4-FFF2-40B4-BE49-F238E27FC236}">
                <a16:creationId xmlns:a16="http://schemas.microsoft.com/office/drawing/2014/main" id="{30D9FF75-D563-428B-2ED8-83661CD62DB0}"/>
              </a:ext>
            </a:extLst>
          </p:cNvPr>
          <p:cNvPicPr>
            <a:picLocks noChangeAspect="1"/>
          </p:cNvPicPr>
          <p:nvPr/>
        </p:nvPicPr>
        <p:blipFill>
          <a:blip r:embed="rId7"/>
          <a:stretch>
            <a:fillRect/>
          </a:stretch>
        </p:blipFill>
        <p:spPr>
          <a:xfrm>
            <a:off x="2453736" y="3866142"/>
            <a:ext cx="2410081" cy="2953513"/>
          </a:xfrm>
          <a:prstGeom prst="rect">
            <a:avLst/>
          </a:prstGeom>
        </p:spPr>
      </p:pic>
      <p:pic>
        <p:nvPicPr>
          <p:cNvPr id="17" name="Picture 16" descr="A person smiling at camera&#10;&#10;AI-generated content may be incorrect.">
            <a:extLst>
              <a:ext uri="{FF2B5EF4-FFF2-40B4-BE49-F238E27FC236}">
                <a16:creationId xmlns:a16="http://schemas.microsoft.com/office/drawing/2014/main" id="{BA5FDFEF-F304-10C0-51D7-389B2A48F428}"/>
              </a:ext>
            </a:extLst>
          </p:cNvPr>
          <p:cNvPicPr>
            <a:picLocks noChangeAspect="1"/>
          </p:cNvPicPr>
          <p:nvPr/>
        </p:nvPicPr>
        <p:blipFill>
          <a:blip r:embed="rId8"/>
          <a:stretch>
            <a:fillRect/>
          </a:stretch>
        </p:blipFill>
        <p:spPr>
          <a:xfrm>
            <a:off x="9819498" y="3887166"/>
            <a:ext cx="2287588" cy="2874664"/>
          </a:xfrm>
          <a:prstGeom prst="rect">
            <a:avLst/>
          </a:prstGeom>
        </p:spPr>
      </p:pic>
    </p:spTree>
    <p:extLst>
      <p:ext uri="{BB962C8B-B14F-4D97-AF65-F5344CB8AC3E}">
        <p14:creationId xmlns:p14="http://schemas.microsoft.com/office/powerpoint/2010/main" val="163246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0178F-FF74-4FD0-D805-E594255318F5}"/>
            </a:ext>
          </a:extLst>
        </p:cNvPr>
        <p:cNvGrpSpPr/>
        <p:nvPr/>
      </p:nvGrpSpPr>
      <p:grpSpPr>
        <a:xfrm>
          <a:off x="0" y="0"/>
          <a:ext cx="0" cy="0"/>
          <a:chOff x="0" y="0"/>
          <a:chExt cx="0" cy="0"/>
        </a:xfrm>
      </p:grpSpPr>
      <p:pic>
        <p:nvPicPr>
          <p:cNvPr id="6" name="Picture 5" descr="Triangular abstract background">
            <a:extLst>
              <a:ext uri="{FF2B5EF4-FFF2-40B4-BE49-F238E27FC236}">
                <a16:creationId xmlns:a16="http://schemas.microsoft.com/office/drawing/2014/main" id="{58D97F20-B2A4-D788-81BC-3254B6ECAA32}"/>
              </a:ext>
            </a:extLst>
          </p:cNvPr>
          <p:cNvPicPr>
            <a:picLocks noChangeAspect="1"/>
          </p:cNvPicPr>
          <p:nvPr/>
        </p:nvPicPr>
        <p:blipFill rotWithShape="1">
          <a:blip r:embed="rId2"/>
          <a:srcRect t="15730"/>
          <a:stretch/>
        </p:blipFill>
        <p:spPr>
          <a:xfrm>
            <a:off x="0" y="10"/>
            <a:ext cx="12191980" cy="6857990"/>
          </a:xfrm>
          <a:prstGeom prst="rect">
            <a:avLst/>
          </a:prstGeom>
          <a:noFill/>
        </p:spPr>
      </p:pic>
      <p:sp>
        <p:nvSpPr>
          <p:cNvPr id="9" name="TextBox 8">
            <a:extLst>
              <a:ext uri="{FF2B5EF4-FFF2-40B4-BE49-F238E27FC236}">
                <a16:creationId xmlns:a16="http://schemas.microsoft.com/office/drawing/2014/main" id="{1A2D4448-32D8-4646-A235-7963ED2E94CD}"/>
              </a:ext>
            </a:extLst>
          </p:cNvPr>
          <p:cNvSpPr txBox="1"/>
          <p:nvPr/>
        </p:nvSpPr>
        <p:spPr>
          <a:xfrm>
            <a:off x="10068694" y="6497727"/>
            <a:ext cx="2123285" cy="360263"/>
          </a:xfrm>
          <a:prstGeom prst="rect">
            <a:avLst/>
          </a:prstGeom>
        </p:spPr>
        <p:txBody>
          <a:bodyPr vert="horz" lIns="0" tIns="0" rIns="0" bIns="0" rtlCol="0" anchor="t" anchorCtr="0">
            <a:normAutofit fontScale="92500"/>
          </a:bodyPr>
          <a:lstStyle/>
          <a:p>
            <a:pPr>
              <a:spcBef>
                <a:spcPts val="1000"/>
              </a:spcBef>
            </a:pPr>
            <a:r>
              <a:rPr lang="en-US" b="1" i="1" kern="1200" dirty="0">
                <a:latin typeface="Baskerville" panose="02020502070401020303" pitchFamily="18" charset="0"/>
                <a:ea typeface="Baskerville" panose="02020502070401020303" pitchFamily="18" charset="0"/>
              </a:rPr>
              <a:t>Attorney Advertising</a:t>
            </a:r>
          </a:p>
        </p:txBody>
      </p:sp>
      <p:sp>
        <p:nvSpPr>
          <p:cNvPr id="5" name="TextBox 4">
            <a:extLst>
              <a:ext uri="{FF2B5EF4-FFF2-40B4-BE49-F238E27FC236}">
                <a16:creationId xmlns:a16="http://schemas.microsoft.com/office/drawing/2014/main" id="{9E1B5D21-050D-0871-0944-F9D9E0BD3A12}"/>
              </a:ext>
            </a:extLst>
          </p:cNvPr>
          <p:cNvSpPr txBox="1"/>
          <p:nvPr/>
        </p:nvSpPr>
        <p:spPr>
          <a:xfrm>
            <a:off x="2549990" y="1147643"/>
            <a:ext cx="6604768" cy="5632311"/>
          </a:xfrm>
          <a:prstGeom prst="rect">
            <a:avLst/>
          </a:prstGeom>
          <a:noFill/>
        </p:spPr>
        <p:txBody>
          <a:bodyPr wrap="square">
            <a:spAutoFit/>
          </a:bodyPr>
          <a:lstStyle/>
          <a:p>
            <a:pPr marL="742950" indent="-742950">
              <a:buAutoNum type="arabicPeriod"/>
            </a:pPr>
            <a:r>
              <a:rPr lang="en-US" sz="3600" b="1" dirty="0">
                <a:latin typeface="Baskerville" panose="02020502070401020303" pitchFamily="18" charset="0"/>
                <a:ea typeface="Baskerville" panose="02020502070401020303" pitchFamily="18" charset="0"/>
              </a:rPr>
              <a:t>Background on the Act</a:t>
            </a:r>
          </a:p>
          <a:p>
            <a:pPr marL="742950" indent="-742950">
              <a:buFontTx/>
              <a:buAutoNum type="arabicPeriod"/>
            </a:pPr>
            <a:r>
              <a:rPr lang="en-US" sz="3600" b="1" dirty="0">
                <a:latin typeface="Baskerville" panose="02020502070401020303" pitchFamily="18" charset="0"/>
                <a:ea typeface="Baskerville" panose="02020502070401020303" pitchFamily="18" charset="0"/>
              </a:rPr>
              <a:t>Partitions in Probate</a:t>
            </a:r>
          </a:p>
          <a:p>
            <a:pPr marL="742950" indent="-742950">
              <a:buAutoNum type="arabicPeriod"/>
            </a:pPr>
            <a:r>
              <a:rPr lang="en-US" sz="3600" b="1" dirty="0">
                <a:latin typeface="Baskerville" panose="02020502070401020303" pitchFamily="18" charset="0"/>
                <a:ea typeface="Baskerville" panose="02020502070401020303" pitchFamily="18" charset="0"/>
              </a:rPr>
              <a:t>Statutory Provisions </a:t>
            </a:r>
          </a:p>
          <a:p>
            <a:pPr marL="742950" indent="-742950">
              <a:buAutoNum type="arabicPeriod"/>
            </a:pPr>
            <a:r>
              <a:rPr lang="en-US" sz="3600" b="1" dirty="0">
                <a:latin typeface="Baskerville" panose="02020502070401020303" pitchFamily="18" charset="0"/>
                <a:ea typeface="Baskerville" panose="02020502070401020303" pitchFamily="18" charset="0"/>
              </a:rPr>
              <a:t>Title Issues</a:t>
            </a:r>
          </a:p>
          <a:p>
            <a:pPr marL="742950" indent="-742950">
              <a:buFontTx/>
              <a:buAutoNum type="arabicPeriod"/>
            </a:pPr>
            <a:r>
              <a:rPr lang="en-US" sz="3600" b="1">
                <a:latin typeface="Baskerville" panose="02020502070401020303" pitchFamily="18" charset="0"/>
                <a:ea typeface="Baskerville" panose="02020502070401020303" pitchFamily="18" charset="0"/>
              </a:rPr>
              <a:t>Procedure</a:t>
            </a:r>
          </a:p>
          <a:p>
            <a:pPr marL="742950" indent="-742950">
              <a:buAutoNum type="arabicPeriod"/>
            </a:pPr>
            <a:r>
              <a:rPr lang="en-US" sz="3600" b="1">
                <a:latin typeface="Baskerville" panose="02020502070401020303" pitchFamily="18" charset="0"/>
                <a:ea typeface="Baskerville" panose="02020502070401020303" pitchFamily="18" charset="0"/>
              </a:rPr>
              <a:t>Mortgage</a:t>
            </a:r>
            <a:r>
              <a:rPr lang="en-US" sz="3600" b="1" dirty="0">
                <a:latin typeface="Baskerville" panose="02020502070401020303" pitchFamily="18" charset="0"/>
                <a:ea typeface="Baskerville" panose="02020502070401020303" pitchFamily="18" charset="0"/>
              </a:rPr>
              <a:t>/ Refinance</a:t>
            </a:r>
          </a:p>
          <a:p>
            <a:pPr marL="742950" indent="-742950">
              <a:buAutoNum type="arabicPeriod"/>
            </a:pPr>
            <a:r>
              <a:rPr lang="en-US" sz="3600" b="1" dirty="0">
                <a:latin typeface="Baskerville" panose="02020502070401020303" pitchFamily="18" charset="0"/>
                <a:ea typeface="Baskerville" panose="02020502070401020303" pitchFamily="18" charset="0"/>
              </a:rPr>
              <a:t>Contributions</a:t>
            </a:r>
          </a:p>
          <a:p>
            <a:pPr marL="742950" indent="-742950">
              <a:buFontTx/>
              <a:buAutoNum type="arabicPeriod"/>
            </a:pPr>
            <a:r>
              <a:rPr lang="en-US" sz="3600" b="1" dirty="0">
                <a:latin typeface="Baskerville" panose="02020502070401020303" pitchFamily="18" charset="0"/>
                <a:ea typeface="Baskerville" panose="02020502070401020303" pitchFamily="18" charset="0"/>
              </a:rPr>
              <a:t>Waiver </a:t>
            </a:r>
          </a:p>
          <a:p>
            <a:pPr marL="742950" indent="-742950">
              <a:buFontTx/>
              <a:buAutoNum type="arabicPeriod"/>
            </a:pPr>
            <a:r>
              <a:rPr lang="en-US" sz="3600" b="1" dirty="0">
                <a:latin typeface="Baskerville" panose="02020502070401020303" pitchFamily="18" charset="0"/>
                <a:ea typeface="Baskerville" panose="02020502070401020303" pitchFamily="18" charset="0"/>
              </a:rPr>
              <a:t>Death during Partition</a:t>
            </a:r>
          </a:p>
          <a:p>
            <a:pPr marL="742950" indent="-742950">
              <a:buAutoNum type="arabicPeriod"/>
            </a:pPr>
            <a:r>
              <a:rPr lang="en-US" sz="3600" b="1" dirty="0">
                <a:latin typeface="Baskerville" panose="02020502070401020303" pitchFamily="18" charset="0"/>
                <a:ea typeface="Baskerville" panose="02020502070401020303" pitchFamily="18" charset="0"/>
              </a:rPr>
              <a:t>Trust and Will Drafting</a:t>
            </a:r>
          </a:p>
        </p:txBody>
      </p:sp>
      <p:sp>
        <p:nvSpPr>
          <p:cNvPr id="10" name="Title 1">
            <a:extLst>
              <a:ext uri="{FF2B5EF4-FFF2-40B4-BE49-F238E27FC236}">
                <a16:creationId xmlns:a16="http://schemas.microsoft.com/office/drawing/2014/main" id="{ACF2E00B-EFC4-1860-AEC7-A4BABCFCA91F}"/>
              </a:ext>
            </a:extLst>
          </p:cNvPr>
          <p:cNvSpPr txBox="1">
            <a:spLocks/>
          </p:cNvSpPr>
          <p:nvPr/>
        </p:nvSpPr>
        <p:spPr>
          <a:xfrm>
            <a:off x="449450" y="422344"/>
            <a:ext cx="10680886" cy="599164"/>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u="sng" dirty="0">
                <a:latin typeface="Baskerville" panose="02020502070401020303" pitchFamily="18" charset="0"/>
                <a:ea typeface="Baskerville" panose="02020502070401020303" pitchFamily="18" charset="0"/>
              </a:rPr>
              <a:t>TOP 10 KEY PROVISIONS</a:t>
            </a:r>
          </a:p>
        </p:txBody>
      </p:sp>
    </p:spTree>
    <p:extLst>
      <p:ext uri="{BB962C8B-B14F-4D97-AF65-F5344CB8AC3E}">
        <p14:creationId xmlns:p14="http://schemas.microsoft.com/office/powerpoint/2010/main" val="1994770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47A8-4438-785E-F52F-63A37332825D}"/>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D20DDEC-0E42-8BDD-1601-E2302C5B6C57}"/>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86C70984-79DB-7038-AC29-6BA335808E2A}"/>
              </a:ext>
            </a:extLst>
          </p:cNvPr>
          <p:cNvSpPr txBox="1">
            <a:spLocks/>
          </p:cNvSpPr>
          <p:nvPr/>
        </p:nvSpPr>
        <p:spPr>
          <a:xfrm>
            <a:off x="3225148" y="844276"/>
            <a:ext cx="5741701"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Background</a:t>
            </a:r>
          </a:p>
        </p:txBody>
      </p:sp>
      <p:sp>
        <p:nvSpPr>
          <p:cNvPr id="5" name="TextBox 4">
            <a:extLst>
              <a:ext uri="{FF2B5EF4-FFF2-40B4-BE49-F238E27FC236}">
                <a16:creationId xmlns:a16="http://schemas.microsoft.com/office/drawing/2014/main" id="{0645B3AC-33B6-41F7-32D5-A066320F6ADC}"/>
              </a:ext>
            </a:extLst>
          </p:cNvPr>
          <p:cNvSpPr txBox="1"/>
          <p:nvPr/>
        </p:nvSpPr>
        <p:spPr>
          <a:xfrm>
            <a:off x="963587" y="2000926"/>
            <a:ext cx="10773005" cy="4401205"/>
          </a:xfrm>
          <a:prstGeom prst="rect">
            <a:avLst/>
          </a:prstGeom>
          <a:noFill/>
        </p:spPr>
        <p:txBody>
          <a:bodyPr wrap="square">
            <a:spAutoFit/>
          </a:bodyPr>
          <a:lstStyle/>
          <a:p>
            <a:pPr marL="571500" indent="-571500">
              <a:buFontTx/>
              <a:buChar char="-"/>
            </a:pPr>
            <a:r>
              <a:rPr lang="en-US" sz="2000" dirty="0">
                <a:latin typeface="Baskerville" panose="02020502070401020303" pitchFamily="18" charset="0"/>
                <a:ea typeface="Baskerville" panose="02020502070401020303" pitchFamily="18" charset="0"/>
              </a:rPr>
              <a:t>Questions about Intestacy Transfers in African American Communities in the South </a:t>
            </a:r>
          </a:p>
          <a:p>
            <a:pPr marL="571500" indent="-571500" algn="just">
              <a:buFontTx/>
              <a:buChar char="-"/>
            </a:pPr>
            <a:r>
              <a:rPr lang="en-US" sz="2000" b="0" i="0" u="none" strike="noStrike" dirty="0">
                <a:solidFill>
                  <a:srgbClr val="000000"/>
                </a:solidFill>
                <a:effectLst/>
                <a:latin typeface="Baskerville" panose="02020502070401020303" pitchFamily="18" charset="0"/>
                <a:ea typeface="Baskerville" panose="02020502070401020303" pitchFamily="18" charset="0"/>
              </a:rPr>
              <a:t>The Partition of Real Property Act was an outgrowth of a law review article titled </a:t>
            </a:r>
            <a:r>
              <a:rPr lang="en-US" sz="2000" b="0" i="1" u="none" strike="noStrike" dirty="0">
                <a:solidFill>
                  <a:srgbClr val="000000"/>
                </a:solidFill>
                <a:effectLst/>
                <a:latin typeface="Baskerville" panose="02020502070401020303" pitchFamily="18" charset="0"/>
                <a:ea typeface="Baskerville" panose="02020502070401020303" pitchFamily="18" charset="0"/>
              </a:rPr>
              <a:t>Historic Partition Law Reform</a:t>
            </a:r>
            <a:r>
              <a:rPr lang="en-US" sz="2000" b="0" i="0" u="none" strike="noStrike" dirty="0">
                <a:solidFill>
                  <a:srgbClr val="000000"/>
                </a:solidFill>
                <a:effectLst/>
                <a:latin typeface="Baskerville" panose="02020502070401020303" pitchFamily="18" charset="0"/>
                <a:ea typeface="Baskerville" panose="02020502070401020303" pitchFamily="18" charset="0"/>
              </a:rPr>
              <a:t> (2019) Texas A&amp;M Legal Research Paper Series No. 19-27 by Thomas W. Mitchell (“Law Reform”). (see also Thomas W. Mitchell, </a:t>
            </a:r>
            <a:r>
              <a:rPr lang="en-US" sz="2000" b="0" i="1" u="none" strike="noStrike" dirty="0">
                <a:solidFill>
                  <a:srgbClr val="000000"/>
                </a:solidFill>
                <a:effectLst/>
                <a:latin typeface="Baskerville" panose="02020502070401020303" pitchFamily="18" charset="0"/>
                <a:ea typeface="Baskerville" panose="02020502070401020303" pitchFamily="18" charset="0"/>
              </a:rPr>
              <a:t>Reforming Property Law to Address Devastating Land Loss</a:t>
            </a:r>
            <a:r>
              <a:rPr lang="en-US" sz="2000" b="0" i="0" u="none" strike="noStrike" dirty="0">
                <a:solidFill>
                  <a:srgbClr val="000000"/>
                </a:solidFill>
                <a:effectLst/>
                <a:latin typeface="Baskerville" panose="02020502070401020303" pitchFamily="18" charset="0"/>
                <a:ea typeface="Baskerville" panose="02020502070401020303" pitchFamily="18" charset="0"/>
              </a:rPr>
              <a:t>, 66 </a:t>
            </a:r>
            <a:r>
              <a:rPr lang="en-US" sz="2000" b="0" i="0" u="none" strike="noStrike" dirty="0" err="1">
                <a:solidFill>
                  <a:srgbClr val="000000"/>
                </a:solidFill>
                <a:effectLst/>
                <a:latin typeface="Baskerville" panose="02020502070401020303" pitchFamily="18" charset="0"/>
                <a:ea typeface="Baskerville" panose="02020502070401020303" pitchFamily="18" charset="0"/>
              </a:rPr>
              <a:t>Ala.L.Rev</a:t>
            </a:r>
            <a:r>
              <a:rPr lang="en-US" sz="2000" b="0" i="0" u="none" strike="noStrike" dirty="0">
                <a:solidFill>
                  <a:srgbClr val="000000"/>
                </a:solidFill>
                <a:effectLst/>
                <a:latin typeface="Baskerville" panose="02020502070401020303" pitchFamily="18" charset="0"/>
                <a:ea typeface="Baskerville" panose="02020502070401020303" pitchFamily="18" charset="0"/>
              </a:rPr>
              <a:t>. 1, 9, 29 (2014).</a:t>
            </a:r>
            <a:endParaRPr lang="en-US" sz="2000" b="1" i="0" u="none" strike="noStrike" dirty="0">
              <a:solidFill>
                <a:srgbClr val="000000"/>
              </a:solidFill>
              <a:latin typeface="Baskerville" panose="02020502070401020303" pitchFamily="18" charset="0"/>
              <a:ea typeface="Baskerville" panose="02020502070401020303" pitchFamily="18" charset="0"/>
            </a:endParaRPr>
          </a:p>
          <a:p>
            <a:pPr marL="571500" indent="-571500" algn="just">
              <a:buFontTx/>
              <a:buChar char="-"/>
            </a:pPr>
            <a:r>
              <a:rPr lang="en-US" sz="2000" i="1" dirty="0">
                <a:effectLst/>
                <a:latin typeface="Baskerville" panose="02020502070401020303" pitchFamily="18" charset="0"/>
                <a:ea typeface="Baskerville" panose="02020502070401020303" pitchFamily="18" charset="0"/>
                <a:cs typeface="Times New Roman (Body CS)"/>
              </a:rPr>
              <a:t>But see “</a:t>
            </a:r>
            <a:r>
              <a:rPr lang="en-US" sz="2000" b="0" i="0" u="none" strike="noStrike" dirty="0">
                <a:solidFill>
                  <a:srgbClr val="000000"/>
                </a:solidFill>
                <a:effectLst/>
                <a:latin typeface="Baskerville" panose="02020502070401020303" pitchFamily="18" charset="0"/>
                <a:ea typeface="Baskerville" panose="02020502070401020303" pitchFamily="18" charset="0"/>
              </a:rPr>
              <a:t>Others have claimed that low will-making rates for African-Americans represent a present day manifestation of the ways in which African Americans after the conclusion of the Civil War were deprived of access to attorneys and even to basic information about estate planning, but this theory has not been verified in any meaningful way.” (see </a:t>
            </a:r>
            <a:r>
              <a:rPr lang="en-US" sz="2000" b="0" i="1" u="none" strike="noStrike" dirty="0">
                <a:solidFill>
                  <a:srgbClr val="000000"/>
                </a:solidFill>
                <a:effectLst/>
                <a:latin typeface="Baskerville" panose="02020502070401020303" pitchFamily="18" charset="0"/>
                <a:ea typeface="Baskerville" panose="02020502070401020303" pitchFamily="18" charset="0"/>
              </a:rPr>
              <a:t>Law Reform</a:t>
            </a:r>
            <a:r>
              <a:rPr lang="en-US" sz="2000" b="0" i="0" u="none" strike="noStrike" dirty="0">
                <a:solidFill>
                  <a:srgbClr val="000000"/>
                </a:solidFill>
                <a:effectLst/>
                <a:latin typeface="Baskerville" panose="02020502070401020303" pitchFamily="18" charset="0"/>
                <a:ea typeface="Baskerville" panose="02020502070401020303" pitchFamily="18" charset="0"/>
              </a:rPr>
              <a:t> p. 68.)</a:t>
            </a:r>
            <a:endParaRPr lang="en-US" sz="2000" b="1" dirty="0">
              <a:latin typeface="Baskerville" panose="02020502070401020303" pitchFamily="18" charset="0"/>
              <a:ea typeface="Baskerville" panose="02020502070401020303" pitchFamily="18" charset="0"/>
            </a:endParaRPr>
          </a:p>
          <a:p>
            <a:pPr marL="571500" indent="-571500" algn="just">
              <a:buFontTx/>
              <a:buChar char="-"/>
            </a:pPr>
            <a:r>
              <a:rPr lang="en-US" sz="2000" i="1" dirty="0">
                <a:effectLst/>
                <a:latin typeface="Baskerville" panose="02020502070401020303" pitchFamily="18" charset="0"/>
                <a:ea typeface="Baskerville" panose="02020502070401020303" pitchFamily="18" charset="0"/>
                <a:cs typeface="Times New Roman (Body CS)"/>
              </a:rPr>
              <a:t>See also</a:t>
            </a:r>
            <a:r>
              <a:rPr lang="en-US" sz="2000" dirty="0">
                <a:effectLst/>
                <a:latin typeface="Baskerville" panose="02020502070401020303" pitchFamily="18" charset="0"/>
                <a:ea typeface="Baskerville" panose="02020502070401020303" pitchFamily="18" charset="0"/>
                <a:cs typeface="Times New Roman (Body CS)"/>
              </a:rPr>
              <a:t>,</a:t>
            </a:r>
            <a:r>
              <a:rPr lang="en-US" sz="2000" i="1" dirty="0">
                <a:effectLst/>
                <a:latin typeface="Baskerville" panose="02020502070401020303" pitchFamily="18" charset="0"/>
                <a:ea typeface="Baskerville" panose="02020502070401020303" pitchFamily="18" charset="0"/>
                <a:cs typeface="Times New Roman (Body CS)"/>
              </a:rPr>
              <a:t> </a:t>
            </a:r>
            <a:r>
              <a:rPr lang="en-US" sz="2000" dirty="0">
                <a:effectLst/>
                <a:latin typeface="Baskerville" panose="02020502070401020303" pitchFamily="18" charset="0"/>
                <a:ea typeface="Baskerville" panose="02020502070401020303" pitchFamily="18" charset="0"/>
                <a:cs typeface="Times New Roman (Body CS)"/>
              </a:rPr>
              <a:t>Thomas W. Mitchell, </a:t>
            </a:r>
            <a:r>
              <a:rPr lang="en-US" sz="2000" i="1" dirty="0">
                <a:effectLst/>
                <a:latin typeface="Baskerville" panose="02020502070401020303" pitchFamily="18" charset="0"/>
                <a:ea typeface="Baskerville" panose="02020502070401020303" pitchFamily="18" charset="0"/>
                <a:cs typeface="Times New Roman (Body CS)"/>
              </a:rPr>
              <a:t>Destabilizing the Normalization of Rural Black Land Loss,</a:t>
            </a:r>
            <a:r>
              <a:rPr lang="en-US" sz="2000" dirty="0">
                <a:effectLst/>
                <a:latin typeface="Baskerville" panose="02020502070401020303" pitchFamily="18" charset="0"/>
                <a:ea typeface="Baskerville" panose="02020502070401020303" pitchFamily="18" charset="0"/>
                <a:cs typeface="Times New Roman (Body CS)"/>
              </a:rPr>
              <a:t> 2005 Wis. L. Rev. 557, 581 (2005) [Noting that advocates “may have overestimated the degree to which partition sales have been a source of black land loss.”)]; see Faith Rivers, </a:t>
            </a:r>
            <a:r>
              <a:rPr lang="en-US" sz="2000" i="1" dirty="0">
                <a:effectLst/>
                <a:latin typeface="Baskerville" panose="02020502070401020303" pitchFamily="18" charset="0"/>
                <a:ea typeface="Baskerville" panose="02020502070401020303" pitchFamily="18" charset="0"/>
                <a:cs typeface="Times New Roman (Body CS)"/>
              </a:rPr>
              <a:t>Inequity in Equity </a:t>
            </a:r>
            <a:r>
              <a:rPr lang="en-US" sz="2000" dirty="0">
                <a:effectLst/>
                <a:latin typeface="Baskerville" panose="02020502070401020303" pitchFamily="18" charset="0"/>
                <a:ea typeface="Baskerville" panose="02020502070401020303" pitchFamily="18" charset="0"/>
                <a:cs typeface="Times New Roman (Body CS)"/>
              </a:rPr>
              <a:t>(Temp.Po.&amp;</a:t>
            </a:r>
            <a:r>
              <a:rPr lang="en-US" sz="2000" dirty="0" err="1">
                <a:effectLst/>
                <a:latin typeface="Baskerville" panose="02020502070401020303" pitchFamily="18" charset="0"/>
                <a:ea typeface="Baskerville" panose="02020502070401020303" pitchFamily="18" charset="0"/>
                <a:cs typeface="Times New Roman (Body CS)"/>
              </a:rPr>
              <a:t>Civ.Rts.L.Rev</a:t>
            </a:r>
            <a:r>
              <a:rPr lang="en-US" sz="2000" dirty="0">
                <a:effectLst/>
                <a:latin typeface="Baskerville" panose="02020502070401020303" pitchFamily="18" charset="0"/>
                <a:ea typeface="Baskerville" panose="02020502070401020303" pitchFamily="18" charset="0"/>
                <a:cs typeface="Times New Roman (Body CS)"/>
              </a:rPr>
              <a:t>. 2007) 1, 31 (“There is little empirical data documenting claims of African-American land loss” [due to partitions].)</a:t>
            </a:r>
            <a:r>
              <a:rPr lang="en-US" sz="2000" dirty="0">
                <a:effectLst/>
                <a:latin typeface="Baskerville" panose="02020502070401020303" pitchFamily="18" charset="0"/>
                <a:ea typeface="Baskerville" panose="02020502070401020303" pitchFamily="18" charset="0"/>
              </a:rPr>
              <a:t> </a:t>
            </a:r>
          </a:p>
        </p:txBody>
      </p:sp>
    </p:spTree>
    <p:extLst>
      <p:ext uri="{BB962C8B-B14F-4D97-AF65-F5344CB8AC3E}">
        <p14:creationId xmlns:p14="http://schemas.microsoft.com/office/powerpoint/2010/main" val="2237352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74114-C2B6-2476-E98A-EEE1D068FB4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9654D2-37AE-6467-28B2-EF3AD937D93C}"/>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6E9CA9D-13A3-C1DC-6B68-0CFC2903CF6B}"/>
              </a:ext>
            </a:extLst>
          </p:cNvPr>
          <p:cNvSpPr txBox="1">
            <a:spLocks/>
          </p:cNvSpPr>
          <p:nvPr/>
        </p:nvSpPr>
        <p:spPr>
          <a:xfrm>
            <a:off x="640080" y="844276"/>
            <a:ext cx="10911839"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400" b="1" dirty="0">
                <a:latin typeface="Baskerville" panose="02020502070401020303" pitchFamily="18" charset="0"/>
                <a:ea typeface="Baskerville" panose="02020502070401020303" pitchFamily="18" charset="0"/>
              </a:rPr>
              <a:t>Background—the two parts to the law</a:t>
            </a:r>
          </a:p>
        </p:txBody>
      </p:sp>
      <p:sp>
        <p:nvSpPr>
          <p:cNvPr id="5" name="TextBox 4">
            <a:extLst>
              <a:ext uri="{FF2B5EF4-FFF2-40B4-BE49-F238E27FC236}">
                <a16:creationId xmlns:a16="http://schemas.microsoft.com/office/drawing/2014/main" id="{A4610922-BE00-DB25-C3B1-8E455B011790}"/>
              </a:ext>
            </a:extLst>
          </p:cNvPr>
          <p:cNvSpPr txBox="1"/>
          <p:nvPr/>
        </p:nvSpPr>
        <p:spPr>
          <a:xfrm>
            <a:off x="963587" y="2000926"/>
            <a:ext cx="10773005" cy="4708981"/>
          </a:xfrm>
          <a:prstGeom prst="rect">
            <a:avLst/>
          </a:prstGeom>
          <a:noFill/>
        </p:spPr>
        <p:txBody>
          <a:bodyPr wrap="square">
            <a:spAutoFit/>
          </a:bodyPr>
          <a:lstStyle/>
          <a:p>
            <a:pPr marL="571500" indent="-571500">
              <a:buFontTx/>
              <a:buChar char="-"/>
            </a:pPr>
            <a:r>
              <a:rPr lang="en-US" sz="2000" dirty="0">
                <a:effectLst/>
                <a:latin typeface="Baskerville" panose="02020502070401020303" pitchFamily="18" charset="0"/>
                <a:ea typeface="Baskerville" panose="02020502070401020303" pitchFamily="18" charset="0"/>
              </a:rPr>
              <a:t>1976 Revisions: </a:t>
            </a:r>
            <a:r>
              <a:rPr lang="en-US" sz="2000" dirty="0">
                <a:latin typeface="Baskerville" panose="02020502070401020303" pitchFamily="18" charset="0"/>
                <a:ea typeface="Baskerville" panose="02020502070401020303" pitchFamily="18" charset="0"/>
              </a:rPr>
              <a:t>Code of Civil Procedure section 872.010 to 874.240</a:t>
            </a:r>
          </a:p>
          <a:p>
            <a:pPr marL="1028700" lvl="1" indent="-571500">
              <a:buFontTx/>
              <a:buChar char="-"/>
            </a:pPr>
            <a:r>
              <a:rPr lang="en-US" sz="2000" dirty="0">
                <a:effectLst/>
                <a:latin typeface="Baskerville" panose="02020502070401020303" pitchFamily="18" charset="0"/>
                <a:ea typeface="Baskerville" panose="02020502070401020303" pitchFamily="18" charset="0"/>
              </a:rPr>
              <a:t>Chapter 1 – General Provisions</a:t>
            </a:r>
          </a:p>
          <a:p>
            <a:pPr marL="1028700" lvl="1" indent="-571500">
              <a:buFontTx/>
              <a:buChar char="-"/>
            </a:pPr>
            <a:r>
              <a:rPr lang="en-US" sz="2000" dirty="0">
                <a:latin typeface="Baskerville" panose="02020502070401020303" pitchFamily="18" charset="0"/>
                <a:ea typeface="Baskerville" panose="02020502070401020303" pitchFamily="18" charset="0"/>
              </a:rPr>
              <a:t>Chapter 2 – Commencement of Action </a:t>
            </a:r>
          </a:p>
          <a:p>
            <a:pPr marL="1028700" lvl="1" indent="-571500">
              <a:buFontTx/>
              <a:buChar char="-"/>
            </a:pPr>
            <a:r>
              <a:rPr lang="en-US" sz="2000" dirty="0">
                <a:effectLst/>
                <a:latin typeface="Baskerville" panose="02020502070401020303" pitchFamily="18" charset="0"/>
                <a:ea typeface="Baskerville" panose="02020502070401020303" pitchFamily="18" charset="0"/>
              </a:rPr>
              <a:t>Chapter 3 – Trial </a:t>
            </a:r>
          </a:p>
          <a:p>
            <a:pPr marL="1028700" lvl="1" indent="-571500">
              <a:buFontTx/>
              <a:buChar char="-"/>
            </a:pPr>
            <a:r>
              <a:rPr lang="en-US" sz="2000" dirty="0">
                <a:latin typeface="Baskerville" panose="02020502070401020303" pitchFamily="18" charset="0"/>
                <a:ea typeface="Baskerville" panose="02020502070401020303" pitchFamily="18" charset="0"/>
              </a:rPr>
              <a:t>Chapter 4 – Referees </a:t>
            </a:r>
          </a:p>
          <a:p>
            <a:pPr marL="1028700" lvl="1" indent="-571500">
              <a:buFontTx/>
              <a:buChar char="-"/>
            </a:pPr>
            <a:r>
              <a:rPr lang="en-US" sz="2000" dirty="0">
                <a:effectLst/>
                <a:latin typeface="Baskerville" panose="02020502070401020303" pitchFamily="18" charset="0"/>
                <a:ea typeface="Baskerville" panose="02020502070401020303" pitchFamily="18" charset="0"/>
              </a:rPr>
              <a:t>Chapter 5 – Division of the Property </a:t>
            </a:r>
          </a:p>
          <a:p>
            <a:pPr marL="1028700" lvl="1" indent="-571500">
              <a:buFontTx/>
              <a:buChar char="-"/>
            </a:pPr>
            <a:r>
              <a:rPr lang="en-US" sz="2000" dirty="0">
                <a:latin typeface="Baskerville" panose="02020502070401020303" pitchFamily="18" charset="0"/>
                <a:ea typeface="Baskerville" panose="02020502070401020303" pitchFamily="18" charset="0"/>
              </a:rPr>
              <a:t>Chapter 6 – Sale of the Property </a:t>
            </a:r>
          </a:p>
          <a:p>
            <a:pPr marL="1028700" lvl="1" indent="-571500">
              <a:buFontTx/>
              <a:buChar char="-"/>
            </a:pPr>
            <a:r>
              <a:rPr lang="en-US" sz="2000" dirty="0">
                <a:effectLst/>
                <a:latin typeface="Baskerville" panose="02020502070401020303" pitchFamily="18" charset="0"/>
                <a:ea typeface="Baskerville" panose="02020502070401020303" pitchFamily="18" charset="0"/>
              </a:rPr>
              <a:t>Chapter 7 – Partition by Appraisal </a:t>
            </a:r>
          </a:p>
          <a:p>
            <a:pPr marL="1028700" lvl="1" indent="-571500">
              <a:buFontTx/>
              <a:buChar char="-"/>
            </a:pPr>
            <a:r>
              <a:rPr lang="en-US" sz="2000" dirty="0">
                <a:latin typeface="Baskerville" panose="02020502070401020303" pitchFamily="18" charset="0"/>
                <a:ea typeface="Baskerville" panose="02020502070401020303" pitchFamily="18" charset="0"/>
              </a:rPr>
              <a:t>Chapter 8 – Costs of Partition </a:t>
            </a:r>
          </a:p>
          <a:p>
            <a:pPr marL="1028700" lvl="1" indent="-571500">
              <a:buFontTx/>
              <a:buChar char="-"/>
            </a:pPr>
            <a:r>
              <a:rPr lang="en-US" sz="2000" dirty="0">
                <a:effectLst/>
                <a:latin typeface="Baskerville" panose="02020502070401020303" pitchFamily="18" charset="0"/>
                <a:ea typeface="Baskerville" panose="02020502070401020303" pitchFamily="18" charset="0"/>
              </a:rPr>
              <a:t>Chapter 9 – Judgment </a:t>
            </a:r>
            <a:endParaRPr lang="en-US" sz="2000" dirty="0">
              <a:latin typeface="Baskerville" panose="02020502070401020303" pitchFamily="18" charset="0"/>
              <a:ea typeface="Baskerville" panose="02020502070401020303" pitchFamily="18" charset="0"/>
            </a:endParaRPr>
          </a:p>
          <a:p>
            <a:pPr lvl="1"/>
            <a:r>
              <a:rPr lang="en-US" sz="2000" dirty="0">
                <a:latin typeface="Baskerville" panose="02020502070401020303" pitchFamily="18" charset="0"/>
                <a:ea typeface="Baskerville" panose="02020502070401020303" pitchFamily="18" charset="0"/>
              </a:rPr>
              <a:t>[</a:t>
            </a:r>
            <a:r>
              <a:rPr lang="en-US" sz="2000">
                <a:latin typeface="Baskerville" panose="02020502070401020303" pitchFamily="18" charset="0"/>
                <a:ea typeface="Baskerville" panose="02020502070401020303" pitchFamily="18" charset="0"/>
              </a:rPr>
              <a:t>Essentially 106 </a:t>
            </a:r>
            <a:r>
              <a:rPr lang="en-US" sz="2000" dirty="0">
                <a:latin typeface="Baskerville" panose="02020502070401020303" pitchFamily="18" charset="0"/>
                <a:ea typeface="Baskerville" panose="02020502070401020303" pitchFamily="18" charset="0"/>
              </a:rPr>
              <a:t>different unique and separate statutes]</a:t>
            </a:r>
          </a:p>
          <a:p>
            <a:endParaRPr lang="en-US" sz="2000" dirty="0">
              <a:effectLst/>
              <a:latin typeface="Baskerville" panose="02020502070401020303" pitchFamily="18" charset="0"/>
              <a:ea typeface="Baskerville" panose="02020502070401020303" pitchFamily="18" charset="0"/>
            </a:endParaRPr>
          </a:p>
          <a:p>
            <a:pPr marL="571500" indent="-571500">
              <a:buFontTx/>
              <a:buChar char="-"/>
            </a:pPr>
            <a:r>
              <a:rPr lang="en-US" sz="2000" dirty="0">
                <a:latin typeface="Baskerville" panose="02020502070401020303" pitchFamily="18" charset="0"/>
                <a:ea typeface="Baskerville" panose="02020502070401020303" pitchFamily="18" charset="0"/>
              </a:rPr>
              <a:t>2022 Addendum: of the Partition of Real Property Act (Chapter 10)</a:t>
            </a:r>
          </a:p>
          <a:p>
            <a:endParaRPr lang="en-US" sz="2000" dirty="0">
              <a:latin typeface="Baskerville" panose="02020502070401020303" pitchFamily="18" charset="0"/>
              <a:ea typeface="Baskerville" panose="02020502070401020303" pitchFamily="18" charset="0"/>
            </a:endParaRPr>
          </a:p>
          <a:p>
            <a:r>
              <a:rPr lang="en-US" sz="2000" dirty="0">
                <a:latin typeface="Baskerville" panose="02020502070401020303" pitchFamily="18" charset="0"/>
                <a:ea typeface="Baskerville" panose="02020502070401020303" pitchFamily="18" charset="0"/>
              </a:rPr>
              <a:t>[Basically 13 statutes that sit on top of the other 106]</a:t>
            </a:r>
            <a:endParaRPr lang="en-US" sz="2000" dirty="0">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68015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36C1-8EE9-1DDA-F5C0-2D20CFFADAD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9B3CAD9-6B1E-580E-2389-BA7D8EACCBBB}"/>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CF53A588-8FA3-B7E5-F4DC-BF30CD83D1BA}"/>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 background</a:t>
            </a:r>
          </a:p>
        </p:txBody>
      </p:sp>
      <p:sp>
        <p:nvSpPr>
          <p:cNvPr id="7" name="TextBox 6">
            <a:extLst>
              <a:ext uri="{FF2B5EF4-FFF2-40B4-BE49-F238E27FC236}">
                <a16:creationId xmlns:a16="http://schemas.microsoft.com/office/drawing/2014/main" id="{B9AC0ABA-5754-DF31-A2B1-EF292846B907}"/>
              </a:ext>
            </a:extLst>
          </p:cNvPr>
          <p:cNvSpPr txBox="1"/>
          <p:nvPr/>
        </p:nvSpPr>
        <p:spPr>
          <a:xfrm>
            <a:off x="952831" y="1979411"/>
            <a:ext cx="10773005" cy="2323713"/>
          </a:xfrm>
          <a:prstGeom prst="rect">
            <a:avLst/>
          </a:prstGeom>
          <a:noFill/>
        </p:spPr>
        <p:txBody>
          <a:bodyPr wrap="square">
            <a:spAutoFit/>
          </a:bodyPr>
          <a:lstStyle/>
          <a:p>
            <a:r>
              <a:rPr lang="en-US" sz="2500" i="0" u="none" strike="noStrike" dirty="0">
                <a:solidFill>
                  <a:srgbClr val="000000"/>
                </a:solidFill>
                <a:effectLst/>
                <a:latin typeface="Baskerville" panose="02020502070401020303" pitchFamily="18" charset="0"/>
                <a:ea typeface="Baskerville" panose="02020502070401020303" pitchFamily="18" charset="0"/>
              </a:rPr>
              <a:t>Partition is </a:t>
            </a:r>
            <a:r>
              <a:rPr lang="en-US" sz="2500" dirty="0">
                <a:solidFill>
                  <a:srgbClr val="000000"/>
                </a:solidFill>
                <a:latin typeface="Baskerville" panose="02020502070401020303" pitchFamily="18" charset="0"/>
                <a:ea typeface="Baskerville" panose="02020502070401020303" pitchFamily="18" charset="0"/>
              </a:rPr>
              <a:t>“the </a:t>
            </a:r>
            <a:r>
              <a:rPr lang="en-US" sz="2500" i="0" u="none" strike="noStrike" dirty="0">
                <a:solidFill>
                  <a:srgbClr val="000000"/>
                </a:solidFill>
                <a:effectLst/>
                <a:latin typeface="Baskerville" panose="02020502070401020303" pitchFamily="18" charset="0"/>
                <a:ea typeface="Baskerville" panose="02020502070401020303" pitchFamily="18" charset="0"/>
              </a:rPr>
              <a:t>procedure for segregating and terminating common interests in the same parcel of property.” (</a:t>
            </a:r>
            <a:r>
              <a:rPr lang="en-US" sz="2500" i="1" u="none" strike="noStrike" dirty="0">
                <a:solidFill>
                  <a:srgbClr val="000000"/>
                </a:solidFill>
                <a:effectLst/>
                <a:latin typeface="Baskerville" panose="02020502070401020303" pitchFamily="18" charset="0"/>
                <a:ea typeface="Baskerville" panose="02020502070401020303" pitchFamily="18" charset="0"/>
              </a:rPr>
              <a:t>Summers v. Superior Court </a:t>
            </a:r>
            <a:r>
              <a:rPr lang="en-US" sz="2500" u="none" strike="noStrike" dirty="0">
                <a:solidFill>
                  <a:srgbClr val="000000"/>
                </a:solidFill>
                <a:effectLst/>
                <a:latin typeface="Baskerville" panose="02020502070401020303" pitchFamily="18" charset="0"/>
                <a:ea typeface="Baskerville" panose="02020502070401020303" pitchFamily="18" charset="0"/>
              </a:rPr>
              <a:t>(2018) 24 Cal.App.5th 138.) </a:t>
            </a:r>
            <a:endParaRPr lang="en-US" sz="2500" i="0" u="none" strike="noStrike" dirty="0">
              <a:solidFill>
                <a:srgbClr val="000000"/>
              </a:solidFill>
              <a:effectLst/>
              <a:latin typeface="Baskerville" panose="02020502070401020303" pitchFamily="18" charset="0"/>
              <a:ea typeface="Baskerville" panose="02020502070401020303" pitchFamily="18" charset="0"/>
            </a:endParaRPr>
          </a:p>
          <a:p>
            <a:endParaRPr lang="en-US" sz="2500" i="0" dirty="0">
              <a:solidFill>
                <a:srgbClr val="000000"/>
              </a:solidFill>
              <a:latin typeface="Baskerville" panose="02020502070401020303" pitchFamily="18" charset="0"/>
              <a:ea typeface="Baskerville" panose="02020502070401020303" pitchFamily="18" charset="0"/>
            </a:endParaRPr>
          </a:p>
          <a:p>
            <a:r>
              <a:rPr lang="en-US" sz="2500" u="none" strike="noStrike" dirty="0">
                <a:solidFill>
                  <a:srgbClr val="000000"/>
                </a:solidFill>
                <a:effectLst/>
                <a:latin typeface="Baskerville" panose="02020502070401020303" pitchFamily="18" charset="0"/>
                <a:ea typeface="Baskerville" panose="02020502070401020303" pitchFamily="18" charset="0"/>
              </a:rPr>
              <a:t>Partition is “a </a:t>
            </a:r>
            <a:r>
              <a:rPr lang="en-US" sz="2500" u="sng" strike="noStrike" dirty="0">
                <a:solidFill>
                  <a:srgbClr val="000000"/>
                </a:solidFill>
                <a:effectLst/>
                <a:latin typeface="Baskerville" panose="02020502070401020303" pitchFamily="18" charset="0"/>
                <a:ea typeface="Baskerville" panose="02020502070401020303" pitchFamily="18" charset="0"/>
              </a:rPr>
              <a:t>remedy</a:t>
            </a:r>
            <a:r>
              <a:rPr lang="en-US" sz="2500" strike="noStrike" dirty="0">
                <a:solidFill>
                  <a:srgbClr val="000000"/>
                </a:solidFill>
                <a:effectLst/>
                <a:latin typeface="Baskerville" panose="02020502070401020303" pitchFamily="18" charset="0"/>
                <a:ea typeface="Baskerville" panose="02020502070401020303" pitchFamily="18" charset="0"/>
              </a:rPr>
              <a:t> much favored by the law.” (</a:t>
            </a:r>
            <a:r>
              <a:rPr lang="en-US" sz="2500" i="1" strike="noStrike" dirty="0">
                <a:solidFill>
                  <a:srgbClr val="000000"/>
                </a:solidFill>
                <a:effectLst/>
                <a:latin typeface="Baskerville" panose="02020502070401020303" pitchFamily="18" charset="0"/>
                <a:ea typeface="Baskerville" panose="02020502070401020303" pitchFamily="18" charset="0"/>
              </a:rPr>
              <a:t>Cummings v. Dessel </a:t>
            </a:r>
            <a:r>
              <a:rPr lang="en-US" sz="2500" strike="noStrike" dirty="0">
                <a:solidFill>
                  <a:srgbClr val="000000"/>
                </a:solidFill>
                <a:effectLst/>
                <a:latin typeface="Baskerville" panose="02020502070401020303" pitchFamily="18" charset="0"/>
                <a:ea typeface="Baskerville" panose="02020502070401020303" pitchFamily="18" charset="0"/>
              </a:rPr>
              <a:t>(2017) 13 Cal.App.5th 589, 597 (emphasis added).) </a:t>
            </a:r>
            <a:endParaRPr lang="en-US" sz="2500" i="0" u="none" strike="noStrike" dirty="0">
              <a:solidFill>
                <a:srgbClr val="000000"/>
              </a:solidFill>
              <a:effectLst/>
              <a:latin typeface="Baskerville" panose="02020502070401020303" pitchFamily="18" charset="0"/>
              <a:ea typeface="Baskerville" panose="02020502070401020303" pitchFamily="18" charset="0"/>
            </a:endParaRPr>
          </a:p>
          <a:p>
            <a:pPr algn="l"/>
            <a:endParaRPr lang="en-US" sz="2000" i="0" u="none" strike="noStrike" dirty="0">
              <a:solidFill>
                <a:srgbClr val="000000"/>
              </a:solidFill>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867698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picture containing person&#10;&#10;Description automatically generated">
            <a:extLst>
              <a:ext uri="{FF2B5EF4-FFF2-40B4-BE49-F238E27FC236}">
                <a16:creationId xmlns:a16="http://schemas.microsoft.com/office/drawing/2014/main" id="{B48B115A-98CA-9A23-5BDA-1E3935EA3683}"/>
              </a:ext>
            </a:extLst>
          </p:cNvPr>
          <p:cNvPicPr>
            <a:picLocks noGrp="1" noChangeAspect="1"/>
          </p:cNvPicPr>
          <p:nvPr>
            <p:ph idx="1"/>
          </p:nvPr>
        </p:nvPicPr>
        <p:blipFill rotWithShape="1">
          <a:blip r:embed="rId2">
            <a:alphaModFix amt="50000"/>
          </a:blip>
          <a:srcRect t="1208" b="14523"/>
          <a:stretch/>
        </p:blipFill>
        <p:spPr>
          <a:xfrm>
            <a:off x="0" y="10"/>
            <a:ext cx="12191980" cy="6857990"/>
          </a:xfrm>
          <a:prstGeom prst="rect">
            <a:avLst/>
          </a:prstGeom>
        </p:spPr>
      </p:pic>
      <p:sp>
        <p:nvSpPr>
          <p:cNvPr id="3" name="Title 1">
            <a:extLst>
              <a:ext uri="{FF2B5EF4-FFF2-40B4-BE49-F238E27FC236}">
                <a16:creationId xmlns:a16="http://schemas.microsoft.com/office/drawing/2014/main" id="{6D769DD8-00F4-C5BF-85E6-41F7BEAA4E0D}"/>
              </a:ext>
            </a:extLst>
          </p:cNvPr>
          <p:cNvSpPr txBox="1">
            <a:spLocks/>
          </p:cNvSpPr>
          <p:nvPr/>
        </p:nvSpPr>
        <p:spPr>
          <a:xfrm>
            <a:off x="569639" y="2851782"/>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u="sng" dirty="0">
                <a:latin typeface="Baskerville" panose="02020502070401020303" pitchFamily="18" charset="0"/>
                <a:ea typeface="Baskerville" panose="02020502070401020303" pitchFamily="18" charset="0"/>
              </a:rPr>
              <a:t>A COMMON SCENARIO</a:t>
            </a:r>
          </a:p>
        </p:txBody>
      </p:sp>
    </p:spTree>
    <p:extLst>
      <p:ext uri="{BB962C8B-B14F-4D97-AF65-F5344CB8AC3E}">
        <p14:creationId xmlns:p14="http://schemas.microsoft.com/office/powerpoint/2010/main" val="699418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3F66A-6659-3564-5EF1-2296621B1729}"/>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41B0F64-BA8A-9D27-0037-B2C87A554E95}"/>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901A3C0-F7F7-BF3E-2414-E179DC6FF53B}"/>
              </a:ext>
            </a:extLst>
          </p:cNvPr>
          <p:cNvSpPr txBox="1">
            <a:spLocks/>
          </p:cNvSpPr>
          <p:nvPr/>
        </p:nvSpPr>
        <p:spPr>
          <a:xfrm>
            <a:off x="785308" y="844276"/>
            <a:ext cx="10766611" cy="87694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4000" b="1" dirty="0">
                <a:latin typeface="Baskerville" panose="02020502070401020303" pitchFamily="18" charset="0"/>
                <a:ea typeface="Baskerville" panose="02020502070401020303" pitchFamily="18" charset="0"/>
              </a:rPr>
              <a:t>AN ACT IN </a:t>
            </a:r>
            <a:r>
              <a:rPr lang="en-US" sz="4000" b="1" dirty="0" err="1">
                <a:latin typeface="Baskerville" panose="02020502070401020303" pitchFamily="18" charset="0"/>
                <a:ea typeface="Baskerville" panose="02020502070401020303" pitchFamily="18" charset="0"/>
              </a:rPr>
              <a:t>ThReE</a:t>
            </a:r>
            <a:r>
              <a:rPr lang="en-US" sz="4000" b="1" dirty="0">
                <a:latin typeface="Baskerville" panose="02020502070401020303" pitchFamily="18" charset="0"/>
                <a:ea typeface="Baskerville" panose="02020502070401020303" pitchFamily="18" charset="0"/>
              </a:rPr>
              <a:t> PARTS</a:t>
            </a:r>
          </a:p>
        </p:txBody>
      </p:sp>
      <p:sp>
        <p:nvSpPr>
          <p:cNvPr id="5" name="TextBox 4">
            <a:extLst>
              <a:ext uri="{FF2B5EF4-FFF2-40B4-BE49-F238E27FC236}">
                <a16:creationId xmlns:a16="http://schemas.microsoft.com/office/drawing/2014/main" id="{5A1ACF0C-6146-10AD-5911-C30B92D764DB}"/>
              </a:ext>
            </a:extLst>
          </p:cNvPr>
          <p:cNvSpPr txBox="1"/>
          <p:nvPr/>
        </p:nvSpPr>
        <p:spPr>
          <a:xfrm>
            <a:off x="963587" y="2000926"/>
            <a:ext cx="10773005" cy="3785652"/>
          </a:xfrm>
          <a:prstGeom prst="rect">
            <a:avLst/>
          </a:prstGeom>
          <a:noFill/>
        </p:spPr>
        <p:txBody>
          <a:bodyPr wrap="square">
            <a:spAutoFit/>
          </a:bodyPr>
          <a:lstStyle/>
          <a:p>
            <a:pPr marL="457200" indent="-457200">
              <a:buAutoNum type="arabicParenBoth"/>
            </a:pPr>
            <a:endParaRPr lang="en-US" sz="4000" b="1" dirty="0">
              <a:latin typeface="Baskerville" panose="02020502070401020303" pitchFamily="18" charset="0"/>
              <a:ea typeface="Baskerville" panose="02020502070401020303" pitchFamily="18" charset="0"/>
            </a:endParaRPr>
          </a:p>
          <a:p>
            <a:pPr marL="457200" indent="-457200">
              <a:buAutoNum type="arabicParenBoth"/>
            </a:pPr>
            <a:r>
              <a:rPr lang="en-US" sz="4000" b="1" dirty="0">
                <a:latin typeface="Baskerville" panose="02020502070401020303" pitchFamily="18" charset="0"/>
                <a:ea typeface="Baskerville" panose="02020502070401020303" pitchFamily="18" charset="0"/>
              </a:rPr>
              <a:t>APPRAISAL</a:t>
            </a:r>
          </a:p>
          <a:p>
            <a:pPr marL="457200" indent="-457200">
              <a:buAutoNum type="arabicParenBoth"/>
            </a:pPr>
            <a:endParaRPr lang="en-US" sz="4000" b="1" dirty="0">
              <a:latin typeface="Baskerville" panose="02020502070401020303" pitchFamily="18" charset="0"/>
              <a:ea typeface="Baskerville" panose="02020502070401020303" pitchFamily="18" charset="0"/>
            </a:endParaRPr>
          </a:p>
          <a:p>
            <a:pPr marL="457200" indent="-457200">
              <a:buAutoNum type="arabicParenBoth"/>
            </a:pPr>
            <a:r>
              <a:rPr lang="en-US" sz="4000" b="1" dirty="0">
                <a:latin typeface="Baskerville" panose="02020502070401020303" pitchFamily="18" charset="0"/>
                <a:ea typeface="Baskerville" panose="02020502070401020303" pitchFamily="18" charset="0"/>
              </a:rPr>
              <a:t>BUYOUT</a:t>
            </a:r>
          </a:p>
          <a:p>
            <a:pPr marL="457200" indent="-457200">
              <a:buAutoNum type="arabicParenBoth"/>
            </a:pPr>
            <a:endParaRPr lang="en-US" sz="4000" b="1" dirty="0">
              <a:latin typeface="Baskerville" panose="02020502070401020303" pitchFamily="18" charset="0"/>
              <a:ea typeface="Baskerville" panose="02020502070401020303" pitchFamily="18" charset="0"/>
            </a:endParaRPr>
          </a:p>
          <a:p>
            <a:pPr marL="457200" indent="-457200">
              <a:buAutoNum type="arabicParenBoth"/>
            </a:pPr>
            <a:r>
              <a:rPr lang="en-US" sz="4000" b="1" dirty="0">
                <a:latin typeface="Baskerville" panose="02020502070401020303" pitchFamily="18" charset="0"/>
                <a:ea typeface="Baskerville" panose="02020502070401020303" pitchFamily="18" charset="0"/>
              </a:rPr>
              <a:t>SALE</a:t>
            </a:r>
          </a:p>
        </p:txBody>
      </p:sp>
    </p:spTree>
    <p:extLst>
      <p:ext uri="{BB962C8B-B14F-4D97-AF65-F5344CB8AC3E}">
        <p14:creationId xmlns:p14="http://schemas.microsoft.com/office/powerpoint/2010/main" val="4026880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B81AB-169E-7BAC-F6C9-1B9DA53F01D3}"/>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4B42B3A-D7B2-9F5F-3C11-9C21AD13AC19}"/>
              </a:ext>
            </a:extLst>
          </p:cNvPr>
          <p:cNvCxnSpPr/>
          <p:nvPr/>
        </p:nvCxnSpPr>
        <p:spPr>
          <a:xfrm>
            <a:off x="640079" y="1818640"/>
            <a:ext cx="10911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EAF0C0A-AB18-8CBC-E329-DAB4A2EC8BF2}"/>
              </a:ext>
            </a:extLst>
          </p:cNvPr>
          <p:cNvSpPr txBox="1">
            <a:spLocks/>
          </p:cNvSpPr>
          <p:nvPr/>
        </p:nvSpPr>
        <p:spPr>
          <a:xfrm>
            <a:off x="778916" y="844276"/>
            <a:ext cx="10773004" cy="577218"/>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800" b="1" dirty="0">
                <a:latin typeface="Baskerville" panose="02020502070401020303" pitchFamily="18" charset="0"/>
                <a:ea typeface="Baskerville" panose="02020502070401020303" pitchFamily="18" charset="0"/>
              </a:rPr>
              <a:t>APPLICABILITY</a:t>
            </a:r>
          </a:p>
        </p:txBody>
      </p:sp>
      <p:sp>
        <p:nvSpPr>
          <p:cNvPr id="7" name="TextBox 6">
            <a:extLst>
              <a:ext uri="{FF2B5EF4-FFF2-40B4-BE49-F238E27FC236}">
                <a16:creationId xmlns:a16="http://schemas.microsoft.com/office/drawing/2014/main" id="{5E910098-6111-0107-DA61-676025E0CC5A}"/>
              </a:ext>
            </a:extLst>
          </p:cNvPr>
          <p:cNvSpPr txBox="1"/>
          <p:nvPr/>
        </p:nvSpPr>
        <p:spPr>
          <a:xfrm>
            <a:off x="952831" y="1979411"/>
            <a:ext cx="10773005" cy="1938992"/>
          </a:xfrm>
          <a:prstGeom prst="rect">
            <a:avLst/>
          </a:prstGeom>
          <a:noFill/>
        </p:spPr>
        <p:txBody>
          <a:bodyPr wrap="square">
            <a:spAutoFit/>
          </a:bodyPr>
          <a:lstStyle/>
          <a:p>
            <a:pPr algn="l"/>
            <a:r>
              <a:rPr lang="en-US" sz="2000" i="0" u="none" strike="noStrike" dirty="0">
                <a:solidFill>
                  <a:srgbClr val="000000"/>
                </a:solidFill>
                <a:effectLst/>
                <a:latin typeface="Baskerville" panose="02020502070401020303" pitchFamily="18" charset="0"/>
                <a:ea typeface="Baskerville" panose="02020502070401020303" pitchFamily="18" charset="0"/>
              </a:rPr>
              <a:t>Code of Civil Procedure section 874.311 states:</a:t>
            </a:r>
          </a:p>
          <a:p>
            <a:pPr algn="l"/>
            <a:endParaRPr lang="en-US" sz="2000" i="0" u="none" strike="noStrike" dirty="0">
              <a:solidFill>
                <a:srgbClr val="000000"/>
              </a:solidFill>
              <a:effectLst/>
              <a:latin typeface="Baskerville" panose="02020502070401020303" pitchFamily="18" charset="0"/>
              <a:ea typeface="Baskerville" panose="02020502070401020303" pitchFamily="18" charset="0"/>
            </a:endParaRPr>
          </a:p>
          <a:p>
            <a:pPr algn="just">
              <a:buFont typeface="+mj-lt"/>
              <a:buAutoNum type="arabicPeriod"/>
            </a:pPr>
            <a:r>
              <a:rPr lang="en-US" sz="2000" i="0" u="none" strike="noStrike" dirty="0">
                <a:solidFill>
                  <a:srgbClr val="000000"/>
                </a:solidFill>
                <a:effectLst/>
                <a:latin typeface="Baskerville" panose="02020502070401020303" pitchFamily="18" charset="0"/>
                <a:ea typeface="Baskerville" panose="02020502070401020303" pitchFamily="18" charset="0"/>
              </a:rPr>
              <a:t>This act applies to real property held in </a:t>
            </a:r>
            <a:r>
              <a:rPr lang="en-US" sz="2000" i="0" u="sng" strike="noStrike" dirty="0">
                <a:solidFill>
                  <a:srgbClr val="000000"/>
                </a:solidFill>
                <a:effectLst/>
                <a:latin typeface="Baskerville" panose="02020502070401020303" pitchFamily="18" charset="0"/>
                <a:ea typeface="Baskerville" panose="02020502070401020303" pitchFamily="18" charset="0"/>
              </a:rPr>
              <a:t>tenancy in common</a:t>
            </a:r>
            <a:r>
              <a:rPr lang="en-US" sz="2000" i="0" u="none" strike="noStrike" dirty="0">
                <a:solidFill>
                  <a:srgbClr val="000000"/>
                </a:solidFill>
                <a:effectLst/>
                <a:latin typeface="Baskerville" panose="02020502070401020303" pitchFamily="18" charset="0"/>
                <a:ea typeface="Baskerville" panose="02020502070401020303" pitchFamily="18" charset="0"/>
              </a:rPr>
              <a:t> where there is no agreement in a record binding all the cotenants which governs the partition of the property.</a:t>
            </a:r>
          </a:p>
          <a:p>
            <a:pPr algn="l">
              <a:buFont typeface="+mj-lt"/>
              <a:buAutoNum type="arabicPeriod"/>
            </a:pPr>
            <a:endParaRPr lang="en-US" sz="2000" i="0" u="none" strike="noStrike" dirty="0">
              <a:solidFill>
                <a:srgbClr val="000000"/>
              </a:solidFill>
              <a:effectLst/>
              <a:latin typeface="Baskerville" panose="02020502070401020303" pitchFamily="18" charset="0"/>
              <a:ea typeface="Baskerville" panose="02020502070401020303" pitchFamily="18" charset="0"/>
            </a:endParaRPr>
          </a:p>
          <a:p>
            <a:pPr algn="l">
              <a:buFont typeface="+mj-lt"/>
              <a:buAutoNum type="arabicPeriod"/>
            </a:pPr>
            <a:r>
              <a:rPr lang="en-US" sz="2000" i="0" u="none" strike="noStrike" dirty="0">
                <a:solidFill>
                  <a:srgbClr val="000000"/>
                </a:solidFill>
                <a:effectLst/>
                <a:latin typeface="Baskerville" panose="02020502070401020303" pitchFamily="18" charset="0"/>
                <a:ea typeface="Baskerville" panose="02020502070401020303" pitchFamily="18" charset="0"/>
              </a:rPr>
              <a:t>This act applies to </a:t>
            </a:r>
            <a:r>
              <a:rPr lang="en-US" sz="2000" i="0" u="sng" strike="noStrike" dirty="0">
                <a:solidFill>
                  <a:srgbClr val="000000"/>
                </a:solidFill>
                <a:effectLst/>
                <a:latin typeface="Baskerville" panose="02020502070401020303" pitchFamily="18" charset="0"/>
                <a:ea typeface="Baskerville" panose="02020502070401020303" pitchFamily="18" charset="0"/>
              </a:rPr>
              <a:t>actions for partition</a:t>
            </a:r>
            <a:r>
              <a:rPr lang="en-US" sz="2000" i="0" strike="noStrike" dirty="0">
                <a:solidFill>
                  <a:srgbClr val="000000"/>
                </a:solidFill>
                <a:effectLst/>
                <a:latin typeface="Baskerville" panose="02020502070401020303" pitchFamily="18" charset="0"/>
                <a:ea typeface="Baskerville" panose="02020502070401020303" pitchFamily="18" charset="0"/>
              </a:rPr>
              <a:t> </a:t>
            </a:r>
            <a:r>
              <a:rPr lang="en-US" sz="2000" i="0" u="none" strike="noStrike" dirty="0">
                <a:solidFill>
                  <a:srgbClr val="000000"/>
                </a:solidFill>
                <a:effectLst/>
                <a:latin typeface="Baskerville" panose="02020502070401020303" pitchFamily="18" charset="0"/>
                <a:ea typeface="Baskerville" panose="02020502070401020303" pitchFamily="18" charset="0"/>
              </a:rPr>
              <a:t>of real property filed on or after January 1, 2023.</a:t>
            </a:r>
          </a:p>
        </p:txBody>
      </p:sp>
    </p:spTree>
    <p:extLst>
      <p:ext uri="{BB962C8B-B14F-4D97-AF65-F5344CB8AC3E}">
        <p14:creationId xmlns:p14="http://schemas.microsoft.com/office/powerpoint/2010/main" val="3019480419"/>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laxy presentation_Win32_SL_V16" id="{36B34AD0-AFC2-468E-8620-6CFD159B149F}" vid="{ACCF8893-1A0E-437D-A612-1659D305E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ABD9919-8F5A-4B99-83E1-E90FE1DCF2E1}">
  <ds:schemaRefs>
    <ds:schemaRef ds:uri="http://schemas.microsoft.com/sharepoint/v3/contenttype/forms"/>
  </ds:schemaRefs>
</ds:datastoreItem>
</file>

<file path=customXml/itemProps3.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{81D3A2DF-D2C7-415C-9231-D5CF916619E0}tf89338750_win32</Template>
  <TotalTime>1896</TotalTime>
  <Words>2496</Words>
  <Application>Microsoft Macintosh PowerPoint</Application>
  <PresentationFormat>Widescreen</PresentationFormat>
  <Paragraphs>195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Baskerville</vt:lpstr>
      <vt:lpstr>Calibri</vt:lpstr>
      <vt:lpstr>Univers</vt:lpstr>
      <vt:lpstr>GradientVTI</vt:lpstr>
      <vt:lpstr>THE PARTITION OF REAL PROPERTY ACT AND PROBATE, TRUSTS, AND ESTATE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Melissa Raneri Karlsten Aaron, Riechert, Carpol &amp; Riffle, APC www.arcr.com karlsten@arcr.com (650) 368-4662 </dc:title>
  <dc:creator>Melissa Karlsten</dc:creator>
  <cp:lastModifiedBy>Kerrin Hovarter</cp:lastModifiedBy>
  <cp:revision>281</cp:revision>
  <dcterms:created xsi:type="dcterms:W3CDTF">2024-10-04T16:08:29Z</dcterms:created>
  <dcterms:modified xsi:type="dcterms:W3CDTF">2025-06-12T16:52:58Z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