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3" r:id="rId27"/>
    <p:sldId id="282" r:id="rId28"/>
    <p:sldId id="284" r:id="rId29"/>
    <p:sldId id="302" r:id="rId30"/>
    <p:sldId id="297" r:id="rId31"/>
    <p:sldId id="299" r:id="rId32"/>
    <p:sldId id="300" r:id="rId33"/>
    <p:sldId id="287" r:id="rId34"/>
    <p:sldId id="296" r:id="rId35"/>
    <p:sldId id="288" r:id="rId36"/>
    <p:sldId id="298" r:id="rId37"/>
    <p:sldId id="289" r:id="rId38"/>
    <p:sldId id="290" r:id="rId39"/>
    <p:sldId id="301"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7"/>
  </p:normalViewPr>
  <p:slideViewPr>
    <p:cSldViewPr snapToGrid="0">
      <p:cViewPr varScale="1">
        <p:scale>
          <a:sx n="110" d="100"/>
          <a:sy n="110"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9613F-7E0F-4116-87B0-C96A199465B2}"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E7581DCD-2A2C-4511-B478-140AC1D00778}">
      <dgm:prSet/>
      <dgm:spPr/>
      <dgm:t>
        <a:bodyPr/>
        <a:lstStyle/>
        <a:p>
          <a:r>
            <a:rPr lang="en-US" dirty="0"/>
            <a:t>CRC Rules 3.850-3.860</a:t>
          </a:r>
        </a:p>
      </dgm:t>
    </dgm:pt>
    <dgm:pt modelId="{1723A476-5F6C-43F2-B083-6371A42864E0}" type="parTrans" cxnId="{85470E57-15B3-4219-853B-D4B2E28C47DF}">
      <dgm:prSet/>
      <dgm:spPr/>
      <dgm:t>
        <a:bodyPr/>
        <a:lstStyle/>
        <a:p>
          <a:endParaRPr lang="en-US"/>
        </a:p>
      </dgm:t>
    </dgm:pt>
    <dgm:pt modelId="{DACD368B-9B01-40A3-A39E-8B8E70310CA7}" type="sibTrans" cxnId="{85470E57-15B3-4219-853B-D4B2E28C47DF}">
      <dgm:prSet/>
      <dgm:spPr/>
      <dgm:t>
        <a:bodyPr/>
        <a:lstStyle/>
        <a:p>
          <a:endParaRPr lang="en-US"/>
        </a:p>
      </dgm:t>
    </dgm:pt>
    <dgm:pt modelId="{99DB138B-46C6-4F1C-894C-DED0C244BE6D}">
      <dgm:prSet/>
      <dgm:spPr/>
      <dgm:t>
        <a:bodyPr/>
        <a:lstStyle/>
        <a:p>
          <a:r>
            <a:rPr lang="en-US" dirty="0"/>
            <a:t>Business &amp; Professions Code sections 6068 and 6106</a:t>
          </a:r>
        </a:p>
      </dgm:t>
    </dgm:pt>
    <dgm:pt modelId="{9B1B9E3E-4B7C-4EA8-83B0-2A0598CC097D}" type="parTrans" cxnId="{D9F716A3-8FAA-40D9-B6B5-BF24BA39B1C5}">
      <dgm:prSet/>
      <dgm:spPr/>
      <dgm:t>
        <a:bodyPr/>
        <a:lstStyle/>
        <a:p>
          <a:endParaRPr lang="en-US"/>
        </a:p>
      </dgm:t>
    </dgm:pt>
    <dgm:pt modelId="{7CF9810C-A52E-4A4B-AB8B-D555981BC0B9}" type="sibTrans" cxnId="{D9F716A3-8FAA-40D9-B6B5-BF24BA39B1C5}">
      <dgm:prSet/>
      <dgm:spPr/>
      <dgm:t>
        <a:bodyPr/>
        <a:lstStyle/>
        <a:p>
          <a:endParaRPr lang="en-US"/>
        </a:p>
      </dgm:t>
    </dgm:pt>
    <dgm:pt modelId="{861969F6-69E8-5748-9762-EBEE03BFE403}" type="pres">
      <dgm:prSet presAssocID="{BBF9613F-7E0F-4116-87B0-C96A199465B2}" presName="hierChild1" presStyleCnt="0">
        <dgm:presLayoutVars>
          <dgm:chPref val="1"/>
          <dgm:dir/>
          <dgm:animOne val="branch"/>
          <dgm:animLvl val="lvl"/>
          <dgm:resizeHandles/>
        </dgm:presLayoutVars>
      </dgm:prSet>
      <dgm:spPr/>
    </dgm:pt>
    <dgm:pt modelId="{3159778F-AE54-E94F-A93A-23517F1EC496}" type="pres">
      <dgm:prSet presAssocID="{E7581DCD-2A2C-4511-B478-140AC1D00778}" presName="hierRoot1" presStyleCnt="0"/>
      <dgm:spPr/>
    </dgm:pt>
    <dgm:pt modelId="{EF3E9137-4170-C440-8F7E-65640AF6D5BB}" type="pres">
      <dgm:prSet presAssocID="{E7581DCD-2A2C-4511-B478-140AC1D00778}" presName="composite" presStyleCnt="0"/>
      <dgm:spPr/>
    </dgm:pt>
    <dgm:pt modelId="{3894EAE1-E0C4-804F-A0B9-A424F34077B0}" type="pres">
      <dgm:prSet presAssocID="{E7581DCD-2A2C-4511-B478-140AC1D00778}" presName="background" presStyleLbl="node0" presStyleIdx="0" presStyleCnt="2"/>
      <dgm:spPr/>
    </dgm:pt>
    <dgm:pt modelId="{73E24D38-B253-C44B-81B4-A72E389C0328}" type="pres">
      <dgm:prSet presAssocID="{E7581DCD-2A2C-4511-B478-140AC1D00778}" presName="text" presStyleLbl="fgAcc0" presStyleIdx="0" presStyleCnt="2">
        <dgm:presLayoutVars>
          <dgm:chPref val="3"/>
        </dgm:presLayoutVars>
      </dgm:prSet>
      <dgm:spPr/>
    </dgm:pt>
    <dgm:pt modelId="{7ED8BFBB-A085-3A48-8945-6AB2B6265DBE}" type="pres">
      <dgm:prSet presAssocID="{E7581DCD-2A2C-4511-B478-140AC1D00778}" presName="hierChild2" presStyleCnt="0"/>
      <dgm:spPr/>
    </dgm:pt>
    <dgm:pt modelId="{FFC7DAD3-2EA8-4743-8439-D688FED2F16C}" type="pres">
      <dgm:prSet presAssocID="{99DB138B-46C6-4F1C-894C-DED0C244BE6D}" presName="hierRoot1" presStyleCnt="0"/>
      <dgm:spPr/>
    </dgm:pt>
    <dgm:pt modelId="{9818EBF8-FFBC-FF42-BDBD-3B8D412D03AE}" type="pres">
      <dgm:prSet presAssocID="{99DB138B-46C6-4F1C-894C-DED0C244BE6D}" presName="composite" presStyleCnt="0"/>
      <dgm:spPr/>
    </dgm:pt>
    <dgm:pt modelId="{34A66346-AB38-6342-A115-FCE52B2769C3}" type="pres">
      <dgm:prSet presAssocID="{99DB138B-46C6-4F1C-894C-DED0C244BE6D}" presName="background" presStyleLbl="node0" presStyleIdx="1" presStyleCnt="2"/>
      <dgm:spPr/>
    </dgm:pt>
    <dgm:pt modelId="{74476DAF-DDDB-304E-86EA-5F993C8D335F}" type="pres">
      <dgm:prSet presAssocID="{99DB138B-46C6-4F1C-894C-DED0C244BE6D}" presName="text" presStyleLbl="fgAcc0" presStyleIdx="1" presStyleCnt="2">
        <dgm:presLayoutVars>
          <dgm:chPref val="3"/>
        </dgm:presLayoutVars>
      </dgm:prSet>
      <dgm:spPr/>
    </dgm:pt>
    <dgm:pt modelId="{1A226124-1730-4E46-849A-7CF7AE706DB6}" type="pres">
      <dgm:prSet presAssocID="{99DB138B-46C6-4F1C-894C-DED0C244BE6D}" presName="hierChild2" presStyleCnt="0"/>
      <dgm:spPr/>
    </dgm:pt>
  </dgm:ptLst>
  <dgm:cxnLst>
    <dgm:cxn modelId="{3044F90C-70E7-E148-AEA4-ABF0E84D6926}" type="presOf" srcId="{BBF9613F-7E0F-4116-87B0-C96A199465B2}" destId="{861969F6-69E8-5748-9762-EBEE03BFE403}" srcOrd="0" destOrd="0" presId="urn:microsoft.com/office/officeart/2005/8/layout/hierarchy1"/>
    <dgm:cxn modelId="{A0968B47-0329-3949-81B5-0F102FEC0703}" type="presOf" srcId="{E7581DCD-2A2C-4511-B478-140AC1D00778}" destId="{73E24D38-B253-C44B-81B4-A72E389C0328}" srcOrd="0" destOrd="0" presId="urn:microsoft.com/office/officeart/2005/8/layout/hierarchy1"/>
    <dgm:cxn modelId="{85470E57-15B3-4219-853B-D4B2E28C47DF}" srcId="{BBF9613F-7E0F-4116-87B0-C96A199465B2}" destId="{E7581DCD-2A2C-4511-B478-140AC1D00778}" srcOrd="0" destOrd="0" parTransId="{1723A476-5F6C-43F2-B083-6371A42864E0}" sibTransId="{DACD368B-9B01-40A3-A39E-8B8E70310CA7}"/>
    <dgm:cxn modelId="{D9F716A3-8FAA-40D9-B6B5-BF24BA39B1C5}" srcId="{BBF9613F-7E0F-4116-87B0-C96A199465B2}" destId="{99DB138B-46C6-4F1C-894C-DED0C244BE6D}" srcOrd="1" destOrd="0" parTransId="{9B1B9E3E-4B7C-4EA8-83B0-2A0598CC097D}" sibTransId="{7CF9810C-A52E-4A4B-AB8B-D555981BC0B9}"/>
    <dgm:cxn modelId="{79CD5DF9-CD65-3345-9215-33966723848A}" type="presOf" srcId="{99DB138B-46C6-4F1C-894C-DED0C244BE6D}" destId="{74476DAF-DDDB-304E-86EA-5F993C8D335F}" srcOrd="0" destOrd="0" presId="urn:microsoft.com/office/officeart/2005/8/layout/hierarchy1"/>
    <dgm:cxn modelId="{042754B0-DD3A-8B4E-98EE-23932ABD1AA9}" type="presParOf" srcId="{861969F6-69E8-5748-9762-EBEE03BFE403}" destId="{3159778F-AE54-E94F-A93A-23517F1EC496}" srcOrd="0" destOrd="0" presId="urn:microsoft.com/office/officeart/2005/8/layout/hierarchy1"/>
    <dgm:cxn modelId="{AC3F7E2F-DE84-1446-BC7A-584ED36A910D}" type="presParOf" srcId="{3159778F-AE54-E94F-A93A-23517F1EC496}" destId="{EF3E9137-4170-C440-8F7E-65640AF6D5BB}" srcOrd="0" destOrd="0" presId="urn:microsoft.com/office/officeart/2005/8/layout/hierarchy1"/>
    <dgm:cxn modelId="{01BE7D46-42CA-834B-AA8C-694A5EF5E5EE}" type="presParOf" srcId="{EF3E9137-4170-C440-8F7E-65640AF6D5BB}" destId="{3894EAE1-E0C4-804F-A0B9-A424F34077B0}" srcOrd="0" destOrd="0" presId="urn:microsoft.com/office/officeart/2005/8/layout/hierarchy1"/>
    <dgm:cxn modelId="{5D3F1DB0-FAAF-5F44-A503-2CDA27127F9E}" type="presParOf" srcId="{EF3E9137-4170-C440-8F7E-65640AF6D5BB}" destId="{73E24D38-B253-C44B-81B4-A72E389C0328}" srcOrd="1" destOrd="0" presId="urn:microsoft.com/office/officeart/2005/8/layout/hierarchy1"/>
    <dgm:cxn modelId="{1C12A030-2141-9D4F-AF16-9738C189A8D7}" type="presParOf" srcId="{3159778F-AE54-E94F-A93A-23517F1EC496}" destId="{7ED8BFBB-A085-3A48-8945-6AB2B6265DBE}" srcOrd="1" destOrd="0" presId="urn:microsoft.com/office/officeart/2005/8/layout/hierarchy1"/>
    <dgm:cxn modelId="{8A3889AF-477C-FC4C-90D6-CF495728A2D3}" type="presParOf" srcId="{861969F6-69E8-5748-9762-EBEE03BFE403}" destId="{FFC7DAD3-2EA8-4743-8439-D688FED2F16C}" srcOrd="1" destOrd="0" presId="urn:microsoft.com/office/officeart/2005/8/layout/hierarchy1"/>
    <dgm:cxn modelId="{B8C21D2B-32AC-2740-A03A-C973D963479E}" type="presParOf" srcId="{FFC7DAD3-2EA8-4743-8439-D688FED2F16C}" destId="{9818EBF8-FFBC-FF42-BDBD-3B8D412D03AE}" srcOrd="0" destOrd="0" presId="urn:microsoft.com/office/officeart/2005/8/layout/hierarchy1"/>
    <dgm:cxn modelId="{6F7ED221-5B9B-E94B-B7FA-02C6178CF03A}" type="presParOf" srcId="{9818EBF8-FFBC-FF42-BDBD-3B8D412D03AE}" destId="{34A66346-AB38-6342-A115-FCE52B2769C3}" srcOrd="0" destOrd="0" presId="urn:microsoft.com/office/officeart/2005/8/layout/hierarchy1"/>
    <dgm:cxn modelId="{E85A52D4-688E-F840-8F40-C13EA2F8C922}" type="presParOf" srcId="{9818EBF8-FFBC-FF42-BDBD-3B8D412D03AE}" destId="{74476DAF-DDDB-304E-86EA-5F993C8D335F}" srcOrd="1" destOrd="0" presId="urn:microsoft.com/office/officeart/2005/8/layout/hierarchy1"/>
    <dgm:cxn modelId="{89736F3E-892E-224D-AA59-9C3CB8CA805E}" type="presParOf" srcId="{FFC7DAD3-2EA8-4743-8439-D688FED2F16C}" destId="{1A226124-1730-4E46-849A-7CF7AE706D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D4811A-8537-4CD9-97D0-0F4B7114ECE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E47D9662-8C28-4774-8074-12AADF4EDAE5}">
      <dgm:prSet/>
      <dgm:spPr/>
      <dgm:t>
        <a:bodyPr/>
        <a:lstStyle/>
        <a:p>
          <a:r>
            <a:rPr lang="en-US" dirty="0"/>
            <a:t>No. Mediators are not competent to testify in any subsequent civil proceeding as to any statement, conduct, decision or ruling occurring at or in conjunction with the mediation</a:t>
          </a:r>
        </a:p>
      </dgm:t>
    </dgm:pt>
    <dgm:pt modelId="{5D793DA7-1B12-438F-BAAE-1ECBAE5DA5F4}" type="parTrans" cxnId="{84A7ADD7-BE58-476D-8FBC-2775B19133D1}">
      <dgm:prSet/>
      <dgm:spPr/>
      <dgm:t>
        <a:bodyPr/>
        <a:lstStyle/>
        <a:p>
          <a:endParaRPr lang="en-US"/>
        </a:p>
      </dgm:t>
    </dgm:pt>
    <dgm:pt modelId="{BE6043BF-995D-44BA-9CAE-A1CC50AD82F7}" type="sibTrans" cxnId="{84A7ADD7-BE58-476D-8FBC-2775B19133D1}">
      <dgm:prSet/>
      <dgm:spPr/>
      <dgm:t>
        <a:bodyPr/>
        <a:lstStyle/>
        <a:p>
          <a:endParaRPr lang="en-US"/>
        </a:p>
      </dgm:t>
    </dgm:pt>
    <dgm:pt modelId="{29F8FB07-C8EE-40AB-8FE3-E63710DAC968}">
      <dgm:prSet/>
      <dgm:spPr/>
      <dgm:t>
        <a:bodyPr/>
        <a:lstStyle/>
        <a:p>
          <a:r>
            <a:rPr lang="en-US" dirty="0"/>
            <a:t>Three exceptions: 1) unless the conduct or statement could give rise to a civil or criminal contempt; 2) would constitute a crime; 3) be the subject of a State Bar Investigation or Commission on Judicial Performance; or 4) give rise to disqualification proceedings under CCP 170.1</a:t>
          </a:r>
        </a:p>
        <a:p>
          <a:r>
            <a:rPr lang="en-US" dirty="0"/>
            <a:t>Evidence Code section 703.5</a:t>
          </a:r>
        </a:p>
      </dgm:t>
    </dgm:pt>
    <dgm:pt modelId="{1B1CA5AF-37FD-4A67-81A4-9E1149369276}" type="parTrans" cxnId="{2A47DFE1-24C1-483B-A4A5-19655A343F94}">
      <dgm:prSet/>
      <dgm:spPr/>
      <dgm:t>
        <a:bodyPr/>
        <a:lstStyle/>
        <a:p>
          <a:endParaRPr lang="en-US"/>
        </a:p>
      </dgm:t>
    </dgm:pt>
    <dgm:pt modelId="{6E06FA76-4642-4B01-BCC6-070C2C836A67}" type="sibTrans" cxnId="{2A47DFE1-24C1-483B-A4A5-19655A343F94}">
      <dgm:prSet/>
      <dgm:spPr/>
      <dgm:t>
        <a:bodyPr/>
        <a:lstStyle/>
        <a:p>
          <a:endParaRPr lang="en-US"/>
        </a:p>
      </dgm:t>
    </dgm:pt>
    <dgm:pt modelId="{05EBDC4E-7BA8-A348-B891-0CD8DB9AB62A}" type="pres">
      <dgm:prSet presAssocID="{BDD4811A-8537-4CD9-97D0-0F4B7114ECE5}" presName="hierChild1" presStyleCnt="0">
        <dgm:presLayoutVars>
          <dgm:chPref val="1"/>
          <dgm:dir/>
          <dgm:animOne val="branch"/>
          <dgm:animLvl val="lvl"/>
          <dgm:resizeHandles/>
        </dgm:presLayoutVars>
      </dgm:prSet>
      <dgm:spPr/>
    </dgm:pt>
    <dgm:pt modelId="{48B5F787-BD95-1046-9B82-D7AD4B3F54D7}" type="pres">
      <dgm:prSet presAssocID="{E47D9662-8C28-4774-8074-12AADF4EDAE5}" presName="hierRoot1" presStyleCnt="0"/>
      <dgm:spPr/>
    </dgm:pt>
    <dgm:pt modelId="{93DF0154-09C3-F048-8C86-532B7D9D4D38}" type="pres">
      <dgm:prSet presAssocID="{E47D9662-8C28-4774-8074-12AADF4EDAE5}" presName="composite" presStyleCnt="0"/>
      <dgm:spPr/>
    </dgm:pt>
    <dgm:pt modelId="{C9EF339D-03F7-4049-A4F4-1C251E82DD86}" type="pres">
      <dgm:prSet presAssocID="{E47D9662-8C28-4774-8074-12AADF4EDAE5}" presName="background" presStyleLbl="node0" presStyleIdx="0" presStyleCnt="2"/>
      <dgm:spPr/>
    </dgm:pt>
    <dgm:pt modelId="{70CA5998-282C-C749-B7EB-ECA3446462D8}" type="pres">
      <dgm:prSet presAssocID="{E47D9662-8C28-4774-8074-12AADF4EDAE5}" presName="text" presStyleLbl="fgAcc0" presStyleIdx="0" presStyleCnt="2">
        <dgm:presLayoutVars>
          <dgm:chPref val="3"/>
        </dgm:presLayoutVars>
      </dgm:prSet>
      <dgm:spPr/>
    </dgm:pt>
    <dgm:pt modelId="{A69A238E-DA6B-0E4A-BE5C-DC662D2516A2}" type="pres">
      <dgm:prSet presAssocID="{E47D9662-8C28-4774-8074-12AADF4EDAE5}" presName="hierChild2" presStyleCnt="0"/>
      <dgm:spPr/>
    </dgm:pt>
    <dgm:pt modelId="{2265BABE-296E-5847-B9CC-9012C16E1C37}" type="pres">
      <dgm:prSet presAssocID="{29F8FB07-C8EE-40AB-8FE3-E63710DAC968}" presName="hierRoot1" presStyleCnt="0"/>
      <dgm:spPr/>
    </dgm:pt>
    <dgm:pt modelId="{23A24DFA-7510-0B4A-A682-2010F17607D1}" type="pres">
      <dgm:prSet presAssocID="{29F8FB07-C8EE-40AB-8FE3-E63710DAC968}" presName="composite" presStyleCnt="0"/>
      <dgm:spPr/>
    </dgm:pt>
    <dgm:pt modelId="{3826641A-82F0-2148-90BD-B29A66975E78}" type="pres">
      <dgm:prSet presAssocID="{29F8FB07-C8EE-40AB-8FE3-E63710DAC968}" presName="background" presStyleLbl="node0" presStyleIdx="1" presStyleCnt="2"/>
      <dgm:spPr/>
    </dgm:pt>
    <dgm:pt modelId="{688216E7-410E-8446-B15A-51CF03518DE2}" type="pres">
      <dgm:prSet presAssocID="{29F8FB07-C8EE-40AB-8FE3-E63710DAC968}" presName="text" presStyleLbl="fgAcc0" presStyleIdx="1" presStyleCnt="2">
        <dgm:presLayoutVars>
          <dgm:chPref val="3"/>
        </dgm:presLayoutVars>
      </dgm:prSet>
      <dgm:spPr/>
    </dgm:pt>
    <dgm:pt modelId="{CFEE7114-053D-C74E-BAF8-6640DF1B9BFE}" type="pres">
      <dgm:prSet presAssocID="{29F8FB07-C8EE-40AB-8FE3-E63710DAC968}" presName="hierChild2" presStyleCnt="0"/>
      <dgm:spPr/>
    </dgm:pt>
  </dgm:ptLst>
  <dgm:cxnLst>
    <dgm:cxn modelId="{0AF88F87-68D4-004F-A5E1-C2EE7D10531B}" type="presOf" srcId="{BDD4811A-8537-4CD9-97D0-0F4B7114ECE5}" destId="{05EBDC4E-7BA8-A348-B891-0CD8DB9AB62A}" srcOrd="0" destOrd="0" presId="urn:microsoft.com/office/officeart/2005/8/layout/hierarchy1"/>
    <dgm:cxn modelId="{200E77C0-B53E-F542-AEDF-C67721E7FE65}" type="presOf" srcId="{E47D9662-8C28-4774-8074-12AADF4EDAE5}" destId="{70CA5998-282C-C749-B7EB-ECA3446462D8}" srcOrd="0" destOrd="0" presId="urn:microsoft.com/office/officeart/2005/8/layout/hierarchy1"/>
    <dgm:cxn modelId="{84A7ADD7-BE58-476D-8FBC-2775B19133D1}" srcId="{BDD4811A-8537-4CD9-97D0-0F4B7114ECE5}" destId="{E47D9662-8C28-4774-8074-12AADF4EDAE5}" srcOrd="0" destOrd="0" parTransId="{5D793DA7-1B12-438F-BAAE-1ECBAE5DA5F4}" sibTransId="{BE6043BF-995D-44BA-9CAE-A1CC50AD82F7}"/>
    <dgm:cxn modelId="{2A47DFE1-24C1-483B-A4A5-19655A343F94}" srcId="{BDD4811A-8537-4CD9-97D0-0F4B7114ECE5}" destId="{29F8FB07-C8EE-40AB-8FE3-E63710DAC968}" srcOrd="1" destOrd="0" parTransId="{1B1CA5AF-37FD-4A67-81A4-9E1149369276}" sibTransId="{6E06FA76-4642-4B01-BCC6-070C2C836A67}"/>
    <dgm:cxn modelId="{A1A76EE6-54BA-2E45-9130-4E5EDDB613FC}" type="presOf" srcId="{29F8FB07-C8EE-40AB-8FE3-E63710DAC968}" destId="{688216E7-410E-8446-B15A-51CF03518DE2}" srcOrd="0" destOrd="0" presId="urn:microsoft.com/office/officeart/2005/8/layout/hierarchy1"/>
    <dgm:cxn modelId="{91C8444D-6256-5346-BC86-7935CF6C158B}" type="presParOf" srcId="{05EBDC4E-7BA8-A348-B891-0CD8DB9AB62A}" destId="{48B5F787-BD95-1046-9B82-D7AD4B3F54D7}" srcOrd="0" destOrd="0" presId="urn:microsoft.com/office/officeart/2005/8/layout/hierarchy1"/>
    <dgm:cxn modelId="{91DC5F54-D0F6-0F4C-BEED-CBD4083FE81C}" type="presParOf" srcId="{48B5F787-BD95-1046-9B82-D7AD4B3F54D7}" destId="{93DF0154-09C3-F048-8C86-532B7D9D4D38}" srcOrd="0" destOrd="0" presId="urn:microsoft.com/office/officeart/2005/8/layout/hierarchy1"/>
    <dgm:cxn modelId="{0BAA0D18-7433-3A49-862F-0EF741BD586F}" type="presParOf" srcId="{93DF0154-09C3-F048-8C86-532B7D9D4D38}" destId="{C9EF339D-03F7-4049-A4F4-1C251E82DD86}" srcOrd="0" destOrd="0" presId="urn:microsoft.com/office/officeart/2005/8/layout/hierarchy1"/>
    <dgm:cxn modelId="{5D6FDD46-98C1-F542-AFA1-6FBA19DDC667}" type="presParOf" srcId="{93DF0154-09C3-F048-8C86-532B7D9D4D38}" destId="{70CA5998-282C-C749-B7EB-ECA3446462D8}" srcOrd="1" destOrd="0" presId="urn:microsoft.com/office/officeart/2005/8/layout/hierarchy1"/>
    <dgm:cxn modelId="{763B4608-1FE0-A549-8426-F7324D13D6EA}" type="presParOf" srcId="{48B5F787-BD95-1046-9B82-D7AD4B3F54D7}" destId="{A69A238E-DA6B-0E4A-BE5C-DC662D2516A2}" srcOrd="1" destOrd="0" presId="urn:microsoft.com/office/officeart/2005/8/layout/hierarchy1"/>
    <dgm:cxn modelId="{34C11B14-F01A-8F47-A3CE-201447201AA3}" type="presParOf" srcId="{05EBDC4E-7BA8-A348-B891-0CD8DB9AB62A}" destId="{2265BABE-296E-5847-B9CC-9012C16E1C37}" srcOrd="1" destOrd="0" presId="urn:microsoft.com/office/officeart/2005/8/layout/hierarchy1"/>
    <dgm:cxn modelId="{A0D51624-084E-464C-9B09-232009808069}" type="presParOf" srcId="{2265BABE-296E-5847-B9CC-9012C16E1C37}" destId="{23A24DFA-7510-0B4A-A682-2010F17607D1}" srcOrd="0" destOrd="0" presId="urn:microsoft.com/office/officeart/2005/8/layout/hierarchy1"/>
    <dgm:cxn modelId="{3D1013C8-54A0-DC48-9E27-F4CA70EA41F1}" type="presParOf" srcId="{23A24DFA-7510-0B4A-A682-2010F17607D1}" destId="{3826641A-82F0-2148-90BD-B29A66975E78}" srcOrd="0" destOrd="0" presId="urn:microsoft.com/office/officeart/2005/8/layout/hierarchy1"/>
    <dgm:cxn modelId="{4C6D679D-D3E5-C24F-8D67-1744091907E7}" type="presParOf" srcId="{23A24DFA-7510-0B4A-A682-2010F17607D1}" destId="{688216E7-410E-8446-B15A-51CF03518DE2}" srcOrd="1" destOrd="0" presId="urn:microsoft.com/office/officeart/2005/8/layout/hierarchy1"/>
    <dgm:cxn modelId="{C38D3319-BF82-2B4A-9C10-43521812E927}" type="presParOf" srcId="{2265BABE-296E-5847-B9CC-9012C16E1C37}" destId="{CFEE7114-053D-C74E-BAF8-6640DF1B9B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2FDC73-C9CA-4CE3-9A23-BDBB868AD30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2F3F3F4-3FE5-4A99-8080-7E244989352B}">
      <dgm:prSet/>
      <dgm:spPr/>
      <dgm:t>
        <a:bodyPr/>
        <a:lstStyle/>
        <a:p>
          <a:r>
            <a:rPr lang="en-US" dirty="0"/>
            <a:t>No. Although a party may report obstructive conduct to the court, none of the confidentiality statutes currently makes an exception for reporting bad faith conduct or for the imposition of sanctions</a:t>
          </a:r>
          <a:br>
            <a:rPr lang="en-US" dirty="0"/>
          </a:br>
          <a:br>
            <a:rPr lang="en-US" dirty="0"/>
          </a:br>
          <a:endParaRPr lang="en-US" dirty="0"/>
        </a:p>
      </dgm:t>
    </dgm:pt>
    <dgm:pt modelId="{11FC512D-11FE-474D-B650-6D9C25F897A8}" type="parTrans" cxnId="{07984681-42F2-400C-BC2C-49879CF56E6A}">
      <dgm:prSet/>
      <dgm:spPr/>
      <dgm:t>
        <a:bodyPr/>
        <a:lstStyle/>
        <a:p>
          <a:endParaRPr lang="en-US"/>
        </a:p>
      </dgm:t>
    </dgm:pt>
    <dgm:pt modelId="{9E5491EF-2C8F-4428-8530-2206D566B205}" type="sibTrans" cxnId="{07984681-42F2-400C-BC2C-49879CF56E6A}">
      <dgm:prSet/>
      <dgm:spPr/>
      <dgm:t>
        <a:bodyPr/>
        <a:lstStyle/>
        <a:p>
          <a:endParaRPr lang="en-US"/>
        </a:p>
      </dgm:t>
    </dgm:pt>
    <dgm:pt modelId="{745EB567-55BF-435D-A70C-739F6283116E}">
      <dgm:prSet/>
      <dgm:spPr/>
      <dgm:t>
        <a:bodyPr/>
        <a:lstStyle/>
        <a:p>
          <a:r>
            <a:rPr lang="en-US" u="none" dirty="0"/>
            <a:t>Foxgate Homeowners' Ass'n, Inc. v. Bramalea California, Inc., </a:t>
          </a:r>
          <a:r>
            <a:rPr lang="en-US" dirty="0"/>
            <a:t>(2001) 26 Cal. 4th 1, 4 </a:t>
          </a:r>
        </a:p>
      </dgm:t>
    </dgm:pt>
    <dgm:pt modelId="{C9C06E6D-296B-411C-BD04-F2551EA70BF5}" type="parTrans" cxnId="{6A556D19-DF22-4DA8-BCB9-C1F8DA69BEE1}">
      <dgm:prSet/>
      <dgm:spPr/>
      <dgm:t>
        <a:bodyPr/>
        <a:lstStyle/>
        <a:p>
          <a:endParaRPr lang="en-US"/>
        </a:p>
      </dgm:t>
    </dgm:pt>
    <dgm:pt modelId="{FEBE8421-AC50-4C27-AFE2-0567904A4EAD}" type="sibTrans" cxnId="{6A556D19-DF22-4DA8-BCB9-C1F8DA69BEE1}">
      <dgm:prSet/>
      <dgm:spPr/>
      <dgm:t>
        <a:bodyPr/>
        <a:lstStyle/>
        <a:p>
          <a:endParaRPr lang="en-US"/>
        </a:p>
      </dgm:t>
    </dgm:pt>
    <dgm:pt modelId="{BC6B8A5C-9EF4-0045-955B-013535B7DBC8}" type="pres">
      <dgm:prSet presAssocID="{B42FDC73-C9CA-4CE3-9A23-BDBB868AD30E}" presName="hierChild1" presStyleCnt="0">
        <dgm:presLayoutVars>
          <dgm:chPref val="1"/>
          <dgm:dir/>
          <dgm:animOne val="branch"/>
          <dgm:animLvl val="lvl"/>
          <dgm:resizeHandles/>
        </dgm:presLayoutVars>
      </dgm:prSet>
      <dgm:spPr/>
    </dgm:pt>
    <dgm:pt modelId="{F3EC41EA-D485-AA4A-BDCD-26333B57BE92}" type="pres">
      <dgm:prSet presAssocID="{B2F3F3F4-3FE5-4A99-8080-7E244989352B}" presName="hierRoot1" presStyleCnt="0"/>
      <dgm:spPr/>
    </dgm:pt>
    <dgm:pt modelId="{B1A020CE-23B3-A441-99D7-8F8F590469B4}" type="pres">
      <dgm:prSet presAssocID="{B2F3F3F4-3FE5-4A99-8080-7E244989352B}" presName="composite" presStyleCnt="0"/>
      <dgm:spPr/>
    </dgm:pt>
    <dgm:pt modelId="{638C66A6-C0A3-6D4C-8FA7-8F692A7F9554}" type="pres">
      <dgm:prSet presAssocID="{B2F3F3F4-3FE5-4A99-8080-7E244989352B}" presName="background" presStyleLbl="node0" presStyleIdx="0" presStyleCnt="2"/>
      <dgm:spPr/>
    </dgm:pt>
    <dgm:pt modelId="{12D56B1B-07CD-9D42-859F-7DEE1700DB6E}" type="pres">
      <dgm:prSet presAssocID="{B2F3F3F4-3FE5-4A99-8080-7E244989352B}" presName="text" presStyleLbl="fgAcc0" presStyleIdx="0" presStyleCnt="2">
        <dgm:presLayoutVars>
          <dgm:chPref val="3"/>
        </dgm:presLayoutVars>
      </dgm:prSet>
      <dgm:spPr/>
    </dgm:pt>
    <dgm:pt modelId="{42C22A46-0C4E-C84C-B9ED-58C192F49A1B}" type="pres">
      <dgm:prSet presAssocID="{B2F3F3F4-3FE5-4A99-8080-7E244989352B}" presName="hierChild2" presStyleCnt="0"/>
      <dgm:spPr/>
    </dgm:pt>
    <dgm:pt modelId="{A18E2081-9E85-2C46-938F-2DB7B42F76FD}" type="pres">
      <dgm:prSet presAssocID="{745EB567-55BF-435D-A70C-739F6283116E}" presName="hierRoot1" presStyleCnt="0"/>
      <dgm:spPr/>
    </dgm:pt>
    <dgm:pt modelId="{0F0ED8D9-6FDE-1740-8A1C-84A0C6FFCF98}" type="pres">
      <dgm:prSet presAssocID="{745EB567-55BF-435D-A70C-739F6283116E}" presName="composite" presStyleCnt="0"/>
      <dgm:spPr/>
    </dgm:pt>
    <dgm:pt modelId="{591E433A-57F6-1949-A151-8FBA5BE0281F}" type="pres">
      <dgm:prSet presAssocID="{745EB567-55BF-435D-A70C-739F6283116E}" presName="background" presStyleLbl="node0" presStyleIdx="1" presStyleCnt="2"/>
      <dgm:spPr/>
    </dgm:pt>
    <dgm:pt modelId="{88044D46-2069-C342-83EF-3210D94297D0}" type="pres">
      <dgm:prSet presAssocID="{745EB567-55BF-435D-A70C-739F6283116E}" presName="text" presStyleLbl="fgAcc0" presStyleIdx="1" presStyleCnt="2">
        <dgm:presLayoutVars>
          <dgm:chPref val="3"/>
        </dgm:presLayoutVars>
      </dgm:prSet>
      <dgm:spPr/>
    </dgm:pt>
    <dgm:pt modelId="{D5526065-370B-A24A-859D-21E38D36D9CD}" type="pres">
      <dgm:prSet presAssocID="{745EB567-55BF-435D-A70C-739F6283116E}" presName="hierChild2" presStyleCnt="0"/>
      <dgm:spPr/>
    </dgm:pt>
  </dgm:ptLst>
  <dgm:cxnLst>
    <dgm:cxn modelId="{6A556D19-DF22-4DA8-BCB9-C1F8DA69BEE1}" srcId="{B42FDC73-C9CA-4CE3-9A23-BDBB868AD30E}" destId="{745EB567-55BF-435D-A70C-739F6283116E}" srcOrd="1" destOrd="0" parTransId="{C9C06E6D-296B-411C-BD04-F2551EA70BF5}" sibTransId="{FEBE8421-AC50-4C27-AFE2-0567904A4EAD}"/>
    <dgm:cxn modelId="{08CE931B-554F-D646-9A95-9E7569F3BC29}" type="presOf" srcId="{745EB567-55BF-435D-A70C-739F6283116E}" destId="{88044D46-2069-C342-83EF-3210D94297D0}" srcOrd="0" destOrd="0" presId="urn:microsoft.com/office/officeart/2005/8/layout/hierarchy1"/>
    <dgm:cxn modelId="{07984681-42F2-400C-BC2C-49879CF56E6A}" srcId="{B42FDC73-C9CA-4CE3-9A23-BDBB868AD30E}" destId="{B2F3F3F4-3FE5-4A99-8080-7E244989352B}" srcOrd="0" destOrd="0" parTransId="{11FC512D-11FE-474D-B650-6D9C25F897A8}" sibTransId="{9E5491EF-2C8F-4428-8530-2206D566B205}"/>
    <dgm:cxn modelId="{6BBE8EE0-6860-4740-8304-3E2CBC45C9BB}" type="presOf" srcId="{B2F3F3F4-3FE5-4A99-8080-7E244989352B}" destId="{12D56B1B-07CD-9D42-859F-7DEE1700DB6E}" srcOrd="0" destOrd="0" presId="urn:microsoft.com/office/officeart/2005/8/layout/hierarchy1"/>
    <dgm:cxn modelId="{A5DCF9F3-2F73-EF4C-9D1B-C74B8A87A00D}" type="presOf" srcId="{B42FDC73-C9CA-4CE3-9A23-BDBB868AD30E}" destId="{BC6B8A5C-9EF4-0045-955B-013535B7DBC8}" srcOrd="0" destOrd="0" presId="urn:microsoft.com/office/officeart/2005/8/layout/hierarchy1"/>
    <dgm:cxn modelId="{0D98B45C-E9A8-5D4C-9DAB-3E638BA7BBA6}" type="presParOf" srcId="{BC6B8A5C-9EF4-0045-955B-013535B7DBC8}" destId="{F3EC41EA-D485-AA4A-BDCD-26333B57BE92}" srcOrd="0" destOrd="0" presId="urn:microsoft.com/office/officeart/2005/8/layout/hierarchy1"/>
    <dgm:cxn modelId="{A6523007-B117-E44E-B74D-73100173F404}" type="presParOf" srcId="{F3EC41EA-D485-AA4A-BDCD-26333B57BE92}" destId="{B1A020CE-23B3-A441-99D7-8F8F590469B4}" srcOrd="0" destOrd="0" presId="urn:microsoft.com/office/officeart/2005/8/layout/hierarchy1"/>
    <dgm:cxn modelId="{7726B08C-F680-BB45-9355-D3D8D1FCD76D}" type="presParOf" srcId="{B1A020CE-23B3-A441-99D7-8F8F590469B4}" destId="{638C66A6-C0A3-6D4C-8FA7-8F692A7F9554}" srcOrd="0" destOrd="0" presId="urn:microsoft.com/office/officeart/2005/8/layout/hierarchy1"/>
    <dgm:cxn modelId="{3D25C5A4-F0FE-A14A-AE26-280995EFEFA0}" type="presParOf" srcId="{B1A020CE-23B3-A441-99D7-8F8F590469B4}" destId="{12D56B1B-07CD-9D42-859F-7DEE1700DB6E}" srcOrd="1" destOrd="0" presId="urn:microsoft.com/office/officeart/2005/8/layout/hierarchy1"/>
    <dgm:cxn modelId="{33E8CA42-F988-8440-A146-1FCA25C53369}" type="presParOf" srcId="{F3EC41EA-D485-AA4A-BDCD-26333B57BE92}" destId="{42C22A46-0C4E-C84C-B9ED-58C192F49A1B}" srcOrd="1" destOrd="0" presId="urn:microsoft.com/office/officeart/2005/8/layout/hierarchy1"/>
    <dgm:cxn modelId="{89118551-7541-6048-B9FB-67D6EA304C75}" type="presParOf" srcId="{BC6B8A5C-9EF4-0045-955B-013535B7DBC8}" destId="{A18E2081-9E85-2C46-938F-2DB7B42F76FD}" srcOrd="1" destOrd="0" presId="urn:microsoft.com/office/officeart/2005/8/layout/hierarchy1"/>
    <dgm:cxn modelId="{2FAD2C7A-0459-B442-92CF-406C46BF79E0}" type="presParOf" srcId="{A18E2081-9E85-2C46-938F-2DB7B42F76FD}" destId="{0F0ED8D9-6FDE-1740-8A1C-84A0C6FFCF98}" srcOrd="0" destOrd="0" presId="urn:microsoft.com/office/officeart/2005/8/layout/hierarchy1"/>
    <dgm:cxn modelId="{4C9CAED7-DA64-134E-A5BB-28BC0B474631}" type="presParOf" srcId="{0F0ED8D9-6FDE-1740-8A1C-84A0C6FFCF98}" destId="{591E433A-57F6-1949-A151-8FBA5BE0281F}" srcOrd="0" destOrd="0" presId="urn:microsoft.com/office/officeart/2005/8/layout/hierarchy1"/>
    <dgm:cxn modelId="{763232B1-07EF-5246-8EB1-51CB6373E36D}" type="presParOf" srcId="{0F0ED8D9-6FDE-1740-8A1C-84A0C6FFCF98}" destId="{88044D46-2069-C342-83EF-3210D94297D0}" srcOrd="1" destOrd="0" presId="urn:microsoft.com/office/officeart/2005/8/layout/hierarchy1"/>
    <dgm:cxn modelId="{9FF24081-00E4-2E48-A262-AFAC0FE3F6BB}" type="presParOf" srcId="{A18E2081-9E85-2C46-938F-2DB7B42F76FD}" destId="{D5526065-370B-A24A-859D-21E38D36D9C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1D2669-1B44-4085-8362-B0AEB981F590}"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6D25114C-609E-4407-98B0-F8B151348F4C}">
      <dgm:prSet/>
      <dgm:spPr/>
      <dgm:t>
        <a:bodyPr/>
        <a:lstStyle/>
        <a:p>
          <a:r>
            <a:rPr lang="en-US" dirty="0"/>
            <a:t>No.  Settlements agreements must be in writing signed by the parties to be enforceable unless the parties otherwise agree that an oral agreement reached at mediation can be disclosed</a:t>
          </a:r>
        </a:p>
      </dgm:t>
    </dgm:pt>
    <dgm:pt modelId="{9F5D731B-962B-4833-8127-F3B8BAD27A26}" type="parTrans" cxnId="{EF364B1D-2FD3-46E2-AA80-6E66F75DD17F}">
      <dgm:prSet/>
      <dgm:spPr/>
      <dgm:t>
        <a:bodyPr/>
        <a:lstStyle/>
        <a:p>
          <a:endParaRPr lang="en-US"/>
        </a:p>
      </dgm:t>
    </dgm:pt>
    <dgm:pt modelId="{7C0FD8BC-C16C-4618-B9FA-837FDF9CD18F}" type="sibTrans" cxnId="{EF364B1D-2FD3-46E2-AA80-6E66F75DD17F}">
      <dgm:prSet/>
      <dgm:spPr/>
      <dgm:t>
        <a:bodyPr/>
        <a:lstStyle/>
        <a:p>
          <a:endParaRPr lang="en-US"/>
        </a:p>
      </dgm:t>
    </dgm:pt>
    <dgm:pt modelId="{B665D6EC-5C78-42CA-A32C-3291946DDAE3}">
      <dgm:prSet/>
      <dgm:spPr/>
      <dgm:t>
        <a:bodyPr/>
        <a:lstStyle/>
        <a:p>
          <a:r>
            <a:rPr lang="en-US" dirty="0"/>
            <a:t>Evidence Code sections 1122 and 1123</a:t>
          </a:r>
        </a:p>
      </dgm:t>
    </dgm:pt>
    <dgm:pt modelId="{C982F07A-C8B1-42B0-A140-2BC33172C932}" type="parTrans" cxnId="{22BFB67D-C7D8-4053-A67B-E8B8DBB4A593}">
      <dgm:prSet/>
      <dgm:spPr/>
      <dgm:t>
        <a:bodyPr/>
        <a:lstStyle/>
        <a:p>
          <a:endParaRPr lang="en-US"/>
        </a:p>
      </dgm:t>
    </dgm:pt>
    <dgm:pt modelId="{C9A87D3D-CAEE-4431-A550-C248195BEC59}" type="sibTrans" cxnId="{22BFB67D-C7D8-4053-A67B-E8B8DBB4A593}">
      <dgm:prSet/>
      <dgm:spPr/>
      <dgm:t>
        <a:bodyPr/>
        <a:lstStyle/>
        <a:p>
          <a:endParaRPr lang="en-US"/>
        </a:p>
      </dgm:t>
    </dgm:pt>
    <dgm:pt modelId="{9935AE65-ADA1-7044-9E22-9C7B7B328A3D}" type="pres">
      <dgm:prSet presAssocID="{651D2669-1B44-4085-8362-B0AEB981F590}" presName="hierChild1" presStyleCnt="0">
        <dgm:presLayoutVars>
          <dgm:chPref val="1"/>
          <dgm:dir/>
          <dgm:animOne val="branch"/>
          <dgm:animLvl val="lvl"/>
          <dgm:resizeHandles/>
        </dgm:presLayoutVars>
      </dgm:prSet>
      <dgm:spPr/>
    </dgm:pt>
    <dgm:pt modelId="{77B5F96D-DBA2-EE49-A485-AF27BF1D27E1}" type="pres">
      <dgm:prSet presAssocID="{6D25114C-609E-4407-98B0-F8B151348F4C}" presName="hierRoot1" presStyleCnt="0"/>
      <dgm:spPr/>
    </dgm:pt>
    <dgm:pt modelId="{778AC0FA-519D-0345-B68A-58EC5CF8DAA5}" type="pres">
      <dgm:prSet presAssocID="{6D25114C-609E-4407-98B0-F8B151348F4C}" presName="composite" presStyleCnt="0"/>
      <dgm:spPr/>
    </dgm:pt>
    <dgm:pt modelId="{E34A75F6-CA3B-B940-ADB8-4DF431A5D995}" type="pres">
      <dgm:prSet presAssocID="{6D25114C-609E-4407-98B0-F8B151348F4C}" presName="background" presStyleLbl="node0" presStyleIdx="0" presStyleCnt="2"/>
      <dgm:spPr/>
    </dgm:pt>
    <dgm:pt modelId="{7C7BE539-5B66-0B42-A64E-FA764B0105CF}" type="pres">
      <dgm:prSet presAssocID="{6D25114C-609E-4407-98B0-F8B151348F4C}" presName="text" presStyleLbl="fgAcc0" presStyleIdx="0" presStyleCnt="2">
        <dgm:presLayoutVars>
          <dgm:chPref val="3"/>
        </dgm:presLayoutVars>
      </dgm:prSet>
      <dgm:spPr/>
    </dgm:pt>
    <dgm:pt modelId="{030A1745-63D8-E34E-BC87-82C107A2AA7C}" type="pres">
      <dgm:prSet presAssocID="{6D25114C-609E-4407-98B0-F8B151348F4C}" presName="hierChild2" presStyleCnt="0"/>
      <dgm:spPr/>
    </dgm:pt>
    <dgm:pt modelId="{8B49860E-0382-3841-93AA-1ADAE9669A00}" type="pres">
      <dgm:prSet presAssocID="{B665D6EC-5C78-42CA-A32C-3291946DDAE3}" presName="hierRoot1" presStyleCnt="0"/>
      <dgm:spPr/>
    </dgm:pt>
    <dgm:pt modelId="{AC125F64-7724-CC4D-BC30-B40D692878E3}" type="pres">
      <dgm:prSet presAssocID="{B665D6EC-5C78-42CA-A32C-3291946DDAE3}" presName="composite" presStyleCnt="0"/>
      <dgm:spPr/>
    </dgm:pt>
    <dgm:pt modelId="{530329EF-52B4-2C48-A45A-22C852BFF6D5}" type="pres">
      <dgm:prSet presAssocID="{B665D6EC-5C78-42CA-A32C-3291946DDAE3}" presName="background" presStyleLbl="node0" presStyleIdx="1" presStyleCnt="2"/>
      <dgm:spPr/>
    </dgm:pt>
    <dgm:pt modelId="{553D72FE-EE32-A44A-9134-A075043CE888}" type="pres">
      <dgm:prSet presAssocID="{B665D6EC-5C78-42CA-A32C-3291946DDAE3}" presName="text" presStyleLbl="fgAcc0" presStyleIdx="1" presStyleCnt="2">
        <dgm:presLayoutVars>
          <dgm:chPref val="3"/>
        </dgm:presLayoutVars>
      </dgm:prSet>
      <dgm:spPr/>
    </dgm:pt>
    <dgm:pt modelId="{CC129E99-D4C3-CB49-A04F-47FF30047E2A}" type="pres">
      <dgm:prSet presAssocID="{B665D6EC-5C78-42CA-A32C-3291946DDAE3}" presName="hierChild2" presStyleCnt="0"/>
      <dgm:spPr/>
    </dgm:pt>
  </dgm:ptLst>
  <dgm:cxnLst>
    <dgm:cxn modelId="{EF364B1D-2FD3-46E2-AA80-6E66F75DD17F}" srcId="{651D2669-1B44-4085-8362-B0AEB981F590}" destId="{6D25114C-609E-4407-98B0-F8B151348F4C}" srcOrd="0" destOrd="0" parTransId="{9F5D731B-962B-4833-8127-F3B8BAD27A26}" sibTransId="{7C0FD8BC-C16C-4618-B9FA-837FDF9CD18F}"/>
    <dgm:cxn modelId="{1960D642-A26C-004C-AA48-AA2AE15717C7}" type="presOf" srcId="{651D2669-1B44-4085-8362-B0AEB981F590}" destId="{9935AE65-ADA1-7044-9E22-9C7B7B328A3D}" srcOrd="0" destOrd="0" presId="urn:microsoft.com/office/officeart/2005/8/layout/hierarchy1"/>
    <dgm:cxn modelId="{22BFB67D-C7D8-4053-A67B-E8B8DBB4A593}" srcId="{651D2669-1B44-4085-8362-B0AEB981F590}" destId="{B665D6EC-5C78-42CA-A32C-3291946DDAE3}" srcOrd="1" destOrd="0" parTransId="{C982F07A-C8B1-42B0-A140-2BC33172C932}" sibTransId="{C9A87D3D-CAEE-4431-A550-C248195BEC59}"/>
    <dgm:cxn modelId="{0A5A54E2-3635-634D-AD0C-EEF05FA9AE62}" type="presOf" srcId="{6D25114C-609E-4407-98B0-F8B151348F4C}" destId="{7C7BE539-5B66-0B42-A64E-FA764B0105CF}" srcOrd="0" destOrd="0" presId="urn:microsoft.com/office/officeart/2005/8/layout/hierarchy1"/>
    <dgm:cxn modelId="{34F53EE8-AC7E-514B-B565-F37EFF0F6A73}" type="presOf" srcId="{B665D6EC-5C78-42CA-A32C-3291946DDAE3}" destId="{553D72FE-EE32-A44A-9134-A075043CE888}" srcOrd="0" destOrd="0" presId="urn:microsoft.com/office/officeart/2005/8/layout/hierarchy1"/>
    <dgm:cxn modelId="{93E222F0-6B37-E140-9727-F09146539DBC}" type="presParOf" srcId="{9935AE65-ADA1-7044-9E22-9C7B7B328A3D}" destId="{77B5F96D-DBA2-EE49-A485-AF27BF1D27E1}" srcOrd="0" destOrd="0" presId="urn:microsoft.com/office/officeart/2005/8/layout/hierarchy1"/>
    <dgm:cxn modelId="{1A3B58DA-B901-9248-A62C-081203616EB6}" type="presParOf" srcId="{77B5F96D-DBA2-EE49-A485-AF27BF1D27E1}" destId="{778AC0FA-519D-0345-B68A-58EC5CF8DAA5}" srcOrd="0" destOrd="0" presId="urn:microsoft.com/office/officeart/2005/8/layout/hierarchy1"/>
    <dgm:cxn modelId="{FFBE97CE-5EA3-0347-9FC7-C6D5E8EA44A4}" type="presParOf" srcId="{778AC0FA-519D-0345-B68A-58EC5CF8DAA5}" destId="{E34A75F6-CA3B-B940-ADB8-4DF431A5D995}" srcOrd="0" destOrd="0" presId="urn:microsoft.com/office/officeart/2005/8/layout/hierarchy1"/>
    <dgm:cxn modelId="{C19BDE57-7C32-F448-83D5-E6FC35174CE8}" type="presParOf" srcId="{778AC0FA-519D-0345-B68A-58EC5CF8DAA5}" destId="{7C7BE539-5B66-0B42-A64E-FA764B0105CF}" srcOrd="1" destOrd="0" presId="urn:microsoft.com/office/officeart/2005/8/layout/hierarchy1"/>
    <dgm:cxn modelId="{01A1F5AE-8AFF-6F4A-B26D-D9A413236CCD}" type="presParOf" srcId="{77B5F96D-DBA2-EE49-A485-AF27BF1D27E1}" destId="{030A1745-63D8-E34E-BC87-82C107A2AA7C}" srcOrd="1" destOrd="0" presId="urn:microsoft.com/office/officeart/2005/8/layout/hierarchy1"/>
    <dgm:cxn modelId="{4C785D90-53EC-5041-9033-EEF850FC42D7}" type="presParOf" srcId="{9935AE65-ADA1-7044-9E22-9C7B7B328A3D}" destId="{8B49860E-0382-3841-93AA-1ADAE9669A00}" srcOrd="1" destOrd="0" presId="urn:microsoft.com/office/officeart/2005/8/layout/hierarchy1"/>
    <dgm:cxn modelId="{8C8A7BCD-A2EB-FA46-A6CB-7495EF4470D1}" type="presParOf" srcId="{8B49860E-0382-3841-93AA-1ADAE9669A00}" destId="{AC125F64-7724-CC4D-BC30-B40D692878E3}" srcOrd="0" destOrd="0" presId="urn:microsoft.com/office/officeart/2005/8/layout/hierarchy1"/>
    <dgm:cxn modelId="{DB38D1F4-85BE-CF41-8C22-8F53DFFF3DB2}" type="presParOf" srcId="{AC125F64-7724-CC4D-BC30-B40D692878E3}" destId="{530329EF-52B4-2C48-A45A-22C852BFF6D5}" srcOrd="0" destOrd="0" presId="urn:microsoft.com/office/officeart/2005/8/layout/hierarchy1"/>
    <dgm:cxn modelId="{E1ACBC96-5CFF-6544-9176-24F58A4D1F32}" type="presParOf" srcId="{AC125F64-7724-CC4D-BC30-B40D692878E3}" destId="{553D72FE-EE32-A44A-9134-A075043CE888}" srcOrd="1" destOrd="0" presId="urn:microsoft.com/office/officeart/2005/8/layout/hierarchy1"/>
    <dgm:cxn modelId="{4310CEFC-0772-EF43-8414-A4FA3646EB7A}" type="presParOf" srcId="{8B49860E-0382-3841-93AA-1ADAE9669A00}" destId="{CC129E99-D4C3-CB49-A04F-47FF30047E2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62E5C2-4E3F-4944-8E6F-3572164462E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93B8DFD-20B7-4BC6-BD5B-34A2A12188AD}">
      <dgm:prSet/>
      <dgm:spPr/>
      <dgm:t>
        <a:bodyPr/>
        <a:lstStyle/>
        <a:p>
          <a:r>
            <a:rPr lang="en-US" dirty="0"/>
            <a:t>No. Confidentiality covers mediation-related contacts before and after mediation</a:t>
          </a:r>
        </a:p>
      </dgm:t>
    </dgm:pt>
    <dgm:pt modelId="{F605D3CE-438F-4A12-B544-8FD8BB9CA388}" type="parTrans" cxnId="{D141073A-1EB6-440E-96EF-380ABD003ECD}">
      <dgm:prSet/>
      <dgm:spPr/>
      <dgm:t>
        <a:bodyPr/>
        <a:lstStyle/>
        <a:p>
          <a:endParaRPr lang="en-US"/>
        </a:p>
      </dgm:t>
    </dgm:pt>
    <dgm:pt modelId="{6302FAED-A9B2-465A-BF64-B2731AD35354}" type="sibTrans" cxnId="{D141073A-1EB6-440E-96EF-380ABD003ECD}">
      <dgm:prSet/>
      <dgm:spPr/>
      <dgm:t>
        <a:bodyPr/>
        <a:lstStyle/>
        <a:p>
          <a:endParaRPr lang="en-US"/>
        </a:p>
      </dgm:t>
    </dgm:pt>
    <dgm:pt modelId="{838216F2-D411-45F9-93E1-F31C0CDECFB7}">
      <dgm:prSet/>
      <dgm:spPr/>
      <dgm:t>
        <a:bodyPr/>
        <a:lstStyle/>
        <a:p>
          <a:r>
            <a:rPr lang="en-US" dirty="0"/>
            <a:t>Evidence Code section 1116</a:t>
          </a:r>
        </a:p>
      </dgm:t>
    </dgm:pt>
    <dgm:pt modelId="{5DAD4966-40E2-42B7-88B7-98C30111876D}" type="parTrans" cxnId="{02ACEFA2-0658-4AF1-8771-4FBD6EC79DB4}">
      <dgm:prSet/>
      <dgm:spPr/>
      <dgm:t>
        <a:bodyPr/>
        <a:lstStyle/>
        <a:p>
          <a:endParaRPr lang="en-US"/>
        </a:p>
      </dgm:t>
    </dgm:pt>
    <dgm:pt modelId="{0BFB838D-DD85-4FF1-B022-6E933BE32640}" type="sibTrans" cxnId="{02ACEFA2-0658-4AF1-8771-4FBD6EC79DB4}">
      <dgm:prSet/>
      <dgm:spPr/>
      <dgm:t>
        <a:bodyPr/>
        <a:lstStyle/>
        <a:p>
          <a:endParaRPr lang="en-US"/>
        </a:p>
      </dgm:t>
    </dgm:pt>
    <dgm:pt modelId="{B8BCDDA3-526B-2140-B3C0-2A50A462463C}" type="pres">
      <dgm:prSet presAssocID="{5B62E5C2-4E3F-4944-8E6F-3572164462E1}" presName="linear" presStyleCnt="0">
        <dgm:presLayoutVars>
          <dgm:animLvl val="lvl"/>
          <dgm:resizeHandles val="exact"/>
        </dgm:presLayoutVars>
      </dgm:prSet>
      <dgm:spPr/>
    </dgm:pt>
    <dgm:pt modelId="{D0F7C172-8F59-7F4A-98EE-9F9B54E40EAB}" type="pres">
      <dgm:prSet presAssocID="{993B8DFD-20B7-4BC6-BD5B-34A2A12188AD}" presName="parentText" presStyleLbl="node1" presStyleIdx="0" presStyleCnt="2">
        <dgm:presLayoutVars>
          <dgm:chMax val="0"/>
          <dgm:bulletEnabled val="1"/>
        </dgm:presLayoutVars>
      </dgm:prSet>
      <dgm:spPr/>
    </dgm:pt>
    <dgm:pt modelId="{F371AED2-8C52-9946-8AAF-F196128A3D32}" type="pres">
      <dgm:prSet presAssocID="{6302FAED-A9B2-465A-BF64-B2731AD35354}" presName="spacer" presStyleCnt="0"/>
      <dgm:spPr/>
    </dgm:pt>
    <dgm:pt modelId="{224F9893-1528-F941-B5AC-6E0BF678D2FC}" type="pres">
      <dgm:prSet presAssocID="{838216F2-D411-45F9-93E1-F31C0CDECFB7}" presName="parentText" presStyleLbl="node1" presStyleIdx="1" presStyleCnt="2">
        <dgm:presLayoutVars>
          <dgm:chMax val="0"/>
          <dgm:bulletEnabled val="1"/>
        </dgm:presLayoutVars>
      </dgm:prSet>
      <dgm:spPr/>
    </dgm:pt>
  </dgm:ptLst>
  <dgm:cxnLst>
    <dgm:cxn modelId="{C5FFEF19-6BD2-F745-B03E-6F3C4C2DC33C}" type="presOf" srcId="{5B62E5C2-4E3F-4944-8E6F-3572164462E1}" destId="{B8BCDDA3-526B-2140-B3C0-2A50A462463C}" srcOrd="0" destOrd="0" presId="urn:microsoft.com/office/officeart/2005/8/layout/vList2"/>
    <dgm:cxn modelId="{D141073A-1EB6-440E-96EF-380ABD003ECD}" srcId="{5B62E5C2-4E3F-4944-8E6F-3572164462E1}" destId="{993B8DFD-20B7-4BC6-BD5B-34A2A12188AD}" srcOrd="0" destOrd="0" parTransId="{F605D3CE-438F-4A12-B544-8FD8BB9CA388}" sibTransId="{6302FAED-A9B2-465A-BF64-B2731AD35354}"/>
    <dgm:cxn modelId="{4067AA72-1662-F04E-AFF4-7DD6EE2540D8}" type="presOf" srcId="{838216F2-D411-45F9-93E1-F31C0CDECFB7}" destId="{224F9893-1528-F941-B5AC-6E0BF678D2FC}" srcOrd="0" destOrd="0" presId="urn:microsoft.com/office/officeart/2005/8/layout/vList2"/>
    <dgm:cxn modelId="{02ACEFA2-0658-4AF1-8771-4FBD6EC79DB4}" srcId="{5B62E5C2-4E3F-4944-8E6F-3572164462E1}" destId="{838216F2-D411-45F9-93E1-F31C0CDECFB7}" srcOrd="1" destOrd="0" parTransId="{5DAD4966-40E2-42B7-88B7-98C30111876D}" sibTransId="{0BFB838D-DD85-4FF1-B022-6E933BE32640}"/>
    <dgm:cxn modelId="{C9E9DFCE-0444-7246-9398-6ADB7CCDE75B}" type="presOf" srcId="{993B8DFD-20B7-4BC6-BD5B-34A2A12188AD}" destId="{D0F7C172-8F59-7F4A-98EE-9F9B54E40EAB}" srcOrd="0" destOrd="0" presId="urn:microsoft.com/office/officeart/2005/8/layout/vList2"/>
    <dgm:cxn modelId="{AF4189D6-4856-A04E-B6C8-89723B78A6CF}" type="presParOf" srcId="{B8BCDDA3-526B-2140-B3C0-2A50A462463C}" destId="{D0F7C172-8F59-7F4A-98EE-9F9B54E40EAB}" srcOrd="0" destOrd="0" presId="urn:microsoft.com/office/officeart/2005/8/layout/vList2"/>
    <dgm:cxn modelId="{8FEBF0CA-D5F2-5046-8FDE-10D913479578}" type="presParOf" srcId="{B8BCDDA3-526B-2140-B3C0-2A50A462463C}" destId="{F371AED2-8C52-9946-8AAF-F196128A3D32}" srcOrd="1" destOrd="0" presId="urn:microsoft.com/office/officeart/2005/8/layout/vList2"/>
    <dgm:cxn modelId="{D1C98FF6-4A83-4B45-82AB-DDF5B75DB8C9}" type="presParOf" srcId="{B8BCDDA3-526B-2140-B3C0-2A50A462463C}" destId="{224F9893-1528-F941-B5AC-6E0BF678D2F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31740-13A9-4E23-B800-9A75B38226A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1CA1449-2CB0-4F5B-8CF3-3691892B071C}">
      <dgm:prSet/>
      <dgm:spPr/>
      <dgm:t>
        <a:bodyPr/>
        <a:lstStyle/>
        <a:p>
          <a:r>
            <a:rPr lang="en-US" dirty="0"/>
            <a:t>A mediator cannot favor one side over the other</a:t>
          </a:r>
        </a:p>
      </dgm:t>
    </dgm:pt>
    <dgm:pt modelId="{BDEAD065-0E76-4159-BA5F-89D83DD59724}" type="parTrans" cxnId="{719D0F04-0A6E-476D-AEFB-E93F1BCF5EA7}">
      <dgm:prSet/>
      <dgm:spPr/>
      <dgm:t>
        <a:bodyPr/>
        <a:lstStyle/>
        <a:p>
          <a:endParaRPr lang="en-US"/>
        </a:p>
      </dgm:t>
    </dgm:pt>
    <dgm:pt modelId="{CC159F94-CF99-4508-A4AB-5D4A49822DB6}" type="sibTrans" cxnId="{719D0F04-0A6E-476D-AEFB-E93F1BCF5EA7}">
      <dgm:prSet/>
      <dgm:spPr/>
      <dgm:t>
        <a:bodyPr/>
        <a:lstStyle/>
        <a:p>
          <a:endParaRPr lang="en-US"/>
        </a:p>
      </dgm:t>
    </dgm:pt>
    <dgm:pt modelId="{AEFAC0ED-CF63-49B1-9B43-20D01209762E}">
      <dgm:prSet/>
      <dgm:spPr/>
      <dgm:t>
        <a:bodyPr/>
        <a:lstStyle/>
        <a:p>
          <a:r>
            <a:rPr lang="en-US" dirty="0"/>
            <a:t>A mediator must withdraw if their impartiality is impaired</a:t>
          </a:r>
        </a:p>
      </dgm:t>
    </dgm:pt>
    <dgm:pt modelId="{D17CA49A-3744-4A7D-86F0-C5029FBEC1FA}" type="parTrans" cxnId="{2AC67473-E131-443B-A074-13F4217980F5}">
      <dgm:prSet/>
      <dgm:spPr/>
      <dgm:t>
        <a:bodyPr/>
        <a:lstStyle/>
        <a:p>
          <a:endParaRPr lang="en-US"/>
        </a:p>
      </dgm:t>
    </dgm:pt>
    <dgm:pt modelId="{DA3A623B-602E-4C43-AF59-417988EAB093}" type="sibTrans" cxnId="{2AC67473-E131-443B-A074-13F4217980F5}">
      <dgm:prSet/>
      <dgm:spPr/>
      <dgm:t>
        <a:bodyPr/>
        <a:lstStyle/>
        <a:p>
          <a:endParaRPr lang="en-US"/>
        </a:p>
      </dgm:t>
    </dgm:pt>
    <dgm:pt modelId="{45F613D6-E5A2-4E0D-84DD-F0EA91B1211C}">
      <dgm:prSet/>
      <dgm:spPr/>
      <dgm:t>
        <a:bodyPr/>
        <a:lstStyle/>
        <a:p>
          <a:r>
            <a:rPr lang="en-US" dirty="0"/>
            <a:t>CRC 3.855</a:t>
          </a:r>
        </a:p>
      </dgm:t>
    </dgm:pt>
    <dgm:pt modelId="{596920EA-2125-457F-B798-775D0CDF56F9}" type="parTrans" cxnId="{A4F86677-C55D-464B-B7EA-346E4E1743FF}">
      <dgm:prSet/>
      <dgm:spPr/>
      <dgm:t>
        <a:bodyPr/>
        <a:lstStyle/>
        <a:p>
          <a:endParaRPr lang="en-US"/>
        </a:p>
      </dgm:t>
    </dgm:pt>
    <dgm:pt modelId="{8CA7846D-07AC-41B1-9E24-15A0F7D81DEA}" type="sibTrans" cxnId="{A4F86677-C55D-464B-B7EA-346E4E1743FF}">
      <dgm:prSet/>
      <dgm:spPr/>
      <dgm:t>
        <a:bodyPr/>
        <a:lstStyle/>
        <a:p>
          <a:endParaRPr lang="en-US"/>
        </a:p>
      </dgm:t>
    </dgm:pt>
    <dgm:pt modelId="{DD5902F4-8B82-EF4D-A4C7-0E493D598B1A}" type="pres">
      <dgm:prSet presAssocID="{F7531740-13A9-4E23-B800-9A75B38226AB}" presName="hierChild1" presStyleCnt="0">
        <dgm:presLayoutVars>
          <dgm:chPref val="1"/>
          <dgm:dir/>
          <dgm:animOne val="branch"/>
          <dgm:animLvl val="lvl"/>
          <dgm:resizeHandles/>
        </dgm:presLayoutVars>
      </dgm:prSet>
      <dgm:spPr/>
    </dgm:pt>
    <dgm:pt modelId="{452676ED-30F5-1548-A055-937EE5810578}" type="pres">
      <dgm:prSet presAssocID="{61CA1449-2CB0-4F5B-8CF3-3691892B071C}" presName="hierRoot1" presStyleCnt="0"/>
      <dgm:spPr/>
    </dgm:pt>
    <dgm:pt modelId="{DE822FE8-DE10-1E4A-9842-7158E4EF01EE}" type="pres">
      <dgm:prSet presAssocID="{61CA1449-2CB0-4F5B-8CF3-3691892B071C}" presName="composite" presStyleCnt="0"/>
      <dgm:spPr/>
    </dgm:pt>
    <dgm:pt modelId="{C9118737-433D-9743-96A0-7E3E329D036F}" type="pres">
      <dgm:prSet presAssocID="{61CA1449-2CB0-4F5B-8CF3-3691892B071C}" presName="background" presStyleLbl="node0" presStyleIdx="0" presStyleCnt="3"/>
      <dgm:spPr/>
    </dgm:pt>
    <dgm:pt modelId="{41497073-4880-6240-B144-A12855CE03C9}" type="pres">
      <dgm:prSet presAssocID="{61CA1449-2CB0-4F5B-8CF3-3691892B071C}" presName="text" presStyleLbl="fgAcc0" presStyleIdx="0" presStyleCnt="3">
        <dgm:presLayoutVars>
          <dgm:chPref val="3"/>
        </dgm:presLayoutVars>
      </dgm:prSet>
      <dgm:spPr/>
    </dgm:pt>
    <dgm:pt modelId="{A3E5DA6F-4EBA-1549-9A2D-A85D8D4ACAC4}" type="pres">
      <dgm:prSet presAssocID="{61CA1449-2CB0-4F5B-8CF3-3691892B071C}" presName="hierChild2" presStyleCnt="0"/>
      <dgm:spPr/>
    </dgm:pt>
    <dgm:pt modelId="{6312D39E-DC15-1943-8DB8-B73FCA95AD7C}" type="pres">
      <dgm:prSet presAssocID="{AEFAC0ED-CF63-49B1-9B43-20D01209762E}" presName="hierRoot1" presStyleCnt="0"/>
      <dgm:spPr/>
    </dgm:pt>
    <dgm:pt modelId="{437B68A8-C296-7F44-8B15-BB16C997C938}" type="pres">
      <dgm:prSet presAssocID="{AEFAC0ED-CF63-49B1-9B43-20D01209762E}" presName="composite" presStyleCnt="0"/>
      <dgm:spPr/>
    </dgm:pt>
    <dgm:pt modelId="{CE13A6D5-8505-5F4D-A4CC-EA7B14B3D383}" type="pres">
      <dgm:prSet presAssocID="{AEFAC0ED-CF63-49B1-9B43-20D01209762E}" presName="background" presStyleLbl="node0" presStyleIdx="1" presStyleCnt="3"/>
      <dgm:spPr/>
    </dgm:pt>
    <dgm:pt modelId="{872491DD-74A0-0B48-B586-EC7CDB23F349}" type="pres">
      <dgm:prSet presAssocID="{AEFAC0ED-CF63-49B1-9B43-20D01209762E}" presName="text" presStyleLbl="fgAcc0" presStyleIdx="1" presStyleCnt="3">
        <dgm:presLayoutVars>
          <dgm:chPref val="3"/>
        </dgm:presLayoutVars>
      </dgm:prSet>
      <dgm:spPr/>
    </dgm:pt>
    <dgm:pt modelId="{E35E921D-9CB7-0F4E-AA95-E4FC1A763ADD}" type="pres">
      <dgm:prSet presAssocID="{AEFAC0ED-CF63-49B1-9B43-20D01209762E}" presName="hierChild2" presStyleCnt="0"/>
      <dgm:spPr/>
    </dgm:pt>
    <dgm:pt modelId="{4574F841-919B-464D-8CEE-0DDB30D653CF}" type="pres">
      <dgm:prSet presAssocID="{45F613D6-E5A2-4E0D-84DD-F0EA91B1211C}" presName="hierRoot1" presStyleCnt="0"/>
      <dgm:spPr/>
    </dgm:pt>
    <dgm:pt modelId="{701313B0-AEA6-894E-9346-01347D5E0725}" type="pres">
      <dgm:prSet presAssocID="{45F613D6-E5A2-4E0D-84DD-F0EA91B1211C}" presName="composite" presStyleCnt="0"/>
      <dgm:spPr/>
    </dgm:pt>
    <dgm:pt modelId="{D07DCDCA-DB6E-EC4F-84E6-F22CCD3DAE33}" type="pres">
      <dgm:prSet presAssocID="{45F613D6-E5A2-4E0D-84DD-F0EA91B1211C}" presName="background" presStyleLbl="node0" presStyleIdx="2" presStyleCnt="3"/>
      <dgm:spPr/>
    </dgm:pt>
    <dgm:pt modelId="{B8E57072-B17A-8946-938D-893AA1F221A2}" type="pres">
      <dgm:prSet presAssocID="{45F613D6-E5A2-4E0D-84DD-F0EA91B1211C}" presName="text" presStyleLbl="fgAcc0" presStyleIdx="2" presStyleCnt="3">
        <dgm:presLayoutVars>
          <dgm:chPref val="3"/>
        </dgm:presLayoutVars>
      </dgm:prSet>
      <dgm:spPr/>
    </dgm:pt>
    <dgm:pt modelId="{BA175BB8-749E-F64F-AC53-10C1F991ABD5}" type="pres">
      <dgm:prSet presAssocID="{45F613D6-E5A2-4E0D-84DD-F0EA91B1211C}" presName="hierChild2" presStyleCnt="0"/>
      <dgm:spPr/>
    </dgm:pt>
  </dgm:ptLst>
  <dgm:cxnLst>
    <dgm:cxn modelId="{719D0F04-0A6E-476D-AEFB-E93F1BCF5EA7}" srcId="{F7531740-13A9-4E23-B800-9A75B38226AB}" destId="{61CA1449-2CB0-4F5B-8CF3-3691892B071C}" srcOrd="0" destOrd="0" parTransId="{BDEAD065-0E76-4159-BA5F-89D83DD59724}" sibTransId="{CC159F94-CF99-4508-A4AB-5D4A49822DB6}"/>
    <dgm:cxn modelId="{087E980F-AEC2-7C4A-802E-6DD93CA83E98}" type="presOf" srcId="{61CA1449-2CB0-4F5B-8CF3-3691892B071C}" destId="{41497073-4880-6240-B144-A12855CE03C9}" srcOrd="0" destOrd="0" presId="urn:microsoft.com/office/officeart/2005/8/layout/hierarchy1"/>
    <dgm:cxn modelId="{2AC67473-E131-443B-A074-13F4217980F5}" srcId="{F7531740-13A9-4E23-B800-9A75B38226AB}" destId="{AEFAC0ED-CF63-49B1-9B43-20D01209762E}" srcOrd="1" destOrd="0" parTransId="{D17CA49A-3744-4A7D-86F0-C5029FBEC1FA}" sibTransId="{DA3A623B-602E-4C43-AF59-417988EAB093}"/>
    <dgm:cxn modelId="{A4F86677-C55D-464B-B7EA-346E4E1743FF}" srcId="{F7531740-13A9-4E23-B800-9A75B38226AB}" destId="{45F613D6-E5A2-4E0D-84DD-F0EA91B1211C}" srcOrd="2" destOrd="0" parTransId="{596920EA-2125-457F-B798-775D0CDF56F9}" sibTransId="{8CA7846D-07AC-41B1-9E24-15A0F7D81DEA}"/>
    <dgm:cxn modelId="{0E9A37A8-9F94-7544-96A3-A674298BAE7C}" type="presOf" srcId="{45F613D6-E5A2-4E0D-84DD-F0EA91B1211C}" destId="{B8E57072-B17A-8946-938D-893AA1F221A2}" srcOrd="0" destOrd="0" presId="urn:microsoft.com/office/officeart/2005/8/layout/hierarchy1"/>
    <dgm:cxn modelId="{A07409CF-4EF5-CB47-AE28-6D453E237911}" type="presOf" srcId="{AEFAC0ED-CF63-49B1-9B43-20D01209762E}" destId="{872491DD-74A0-0B48-B586-EC7CDB23F349}" srcOrd="0" destOrd="0" presId="urn:microsoft.com/office/officeart/2005/8/layout/hierarchy1"/>
    <dgm:cxn modelId="{C7F6E5E1-71B4-E04F-B69B-3B94B31BA21B}" type="presOf" srcId="{F7531740-13A9-4E23-B800-9A75B38226AB}" destId="{DD5902F4-8B82-EF4D-A4C7-0E493D598B1A}" srcOrd="0" destOrd="0" presId="urn:microsoft.com/office/officeart/2005/8/layout/hierarchy1"/>
    <dgm:cxn modelId="{411033C5-0198-BA46-A3F3-7B7AB82F0792}" type="presParOf" srcId="{DD5902F4-8B82-EF4D-A4C7-0E493D598B1A}" destId="{452676ED-30F5-1548-A055-937EE5810578}" srcOrd="0" destOrd="0" presId="urn:microsoft.com/office/officeart/2005/8/layout/hierarchy1"/>
    <dgm:cxn modelId="{70D58307-7470-E347-8F2A-4AFDDE191CBC}" type="presParOf" srcId="{452676ED-30F5-1548-A055-937EE5810578}" destId="{DE822FE8-DE10-1E4A-9842-7158E4EF01EE}" srcOrd="0" destOrd="0" presId="urn:microsoft.com/office/officeart/2005/8/layout/hierarchy1"/>
    <dgm:cxn modelId="{04F16639-3B25-FF45-A2C1-CF8D5D328D2C}" type="presParOf" srcId="{DE822FE8-DE10-1E4A-9842-7158E4EF01EE}" destId="{C9118737-433D-9743-96A0-7E3E329D036F}" srcOrd="0" destOrd="0" presId="urn:microsoft.com/office/officeart/2005/8/layout/hierarchy1"/>
    <dgm:cxn modelId="{803866C2-1537-AB4A-AA20-DF026AB98107}" type="presParOf" srcId="{DE822FE8-DE10-1E4A-9842-7158E4EF01EE}" destId="{41497073-4880-6240-B144-A12855CE03C9}" srcOrd="1" destOrd="0" presId="urn:microsoft.com/office/officeart/2005/8/layout/hierarchy1"/>
    <dgm:cxn modelId="{15488FA4-7D5B-2A46-B5AC-AA3F514BEF3B}" type="presParOf" srcId="{452676ED-30F5-1548-A055-937EE5810578}" destId="{A3E5DA6F-4EBA-1549-9A2D-A85D8D4ACAC4}" srcOrd="1" destOrd="0" presId="urn:microsoft.com/office/officeart/2005/8/layout/hierarchy1"/>
    <dgm:cxn modelId="{51371DCB-1EC7-C349-8F10-B8A384D1DF16}" type="presParOf" srcId="{DD5902F4-8B82-EF4D-A4C7-0E493D598B1A}" destId="{6312D39E-DC15-1943-8DB8-B73FCA95AD7C}" srcOrd="1" destOrd="0" presId="urn:microsoft.com/office/officeart/2005/8/layout/hierarchy1"/>
    <dgm:cxn modelId="{B13D557B-8973-F740-B71E-F5BF460E4D2A}" type="presParOf" srcId="{6312D39E-DC15-1943-8DB8-B73FCA95AD7C}" destId="{437B68A8-C296-7F44-8B15-BB16C997C938}" srcOrd="0" destOrd="0" presId="urn:microsoft.com/office/officeart/2005/8/layout/hierarchy1"/>
    <dgm:cxn modelId="{89047A7F-DA20-3C4D-9E2B-274AD4B45F25}" type="presParOf" srcId="{437B68A8-C296-7F44-8B15-BB16C997C938}" destId="{CE13A6D5-8505-5F4D-A4CC-EA7B14B3D383}" srcOrd="0" destOrd="0" presId="urn:microsoft.com/office/officeart/2005/8/layout/hierarchy1"/>
    <dgm:cxn modelId="{584CC278-C252-0B4A-981D-A0460BF50C55}" type="presParOf" srcId="{437B68A8-C296-7F44-8B15-BB16C997C938}" destId="{872491DD-74A0-0B48-B586-EC7CDB23F349}" srcOrd="1" destOrd="0" presId="urn:microsoft.com/office/officeart/2005/8/layout/hierarchy1"/>
    <dgm:cxn modelId="{7522D24D-F358-5C47-B345-126F45C2BCCA}" type="presParOf" srcId="{6312D39E-DC15-1943-8DB8-B73FCA95AD7C}" destId="{E35E921D-9CB7-0F4E-AA95-E4FC1A763ADD}" srcOrd="1" destOrd="0" presId="urn:microsoft.com/office/officeart/2005/8/layout/hierarchy1"/>
    <dgm:cxn modelId="{11EE4184-4933-C140-82C8-4EC19E0D7D58}" type="presParOf" srcId="{DD5902F4-8B82-EF4D-A4C7-0E493D598B1A}" destId="{4574F841-919B-464D-8CEE-0DDB30D653CF}" srcOrd="2" destOrd="0" presId="urn:microsoft.com/office/officeart/2005/8/layout/hierarchy1"/>
    <dgm:cxn modelId="{F1B7F870-ABC3-4C45-AF63-BA105350D9A1}" type="presParOf" srcId="{4574F841-919B-464D-8CEE-0DDB30D653CF}" destId="{701313B0-AEA6-894E-9346-01347D5E0725}" srcOrd="0" destOrd="0" presId="urn:microsoft.com/office/officeart/2005/8/layout/hierarchy1"/>
    <dgm:cxn modelId="{ED735F6D-8F1C-6B40-BCC7-5C3E195C1D79}" type="presParOf" srcId="{701313B0-AEA6-894E-9346-01347D5E0725}" destId="{D07DCDCA-DB6E-EC4F-84E6-F22CCD3DAE33}" srcOrd="0" destOrd="0" presId="urn:microsoft.com/office/officeart/2005/8/layout/hierarchy1"/>
    <dgm:cxn modelId="{AFA50014-5250-2D49-B24A-B0FE4EA5835A}" type="presParOf" srcId="{701313B0-AEA6-894E-9346-01347D5E0725}" destId="{B8E57072-B17A-8946-938D-893AA1F221A2}" srcOrd="1" destOrd="0" presId="urn:microsoft.com/office/officeart/2005/8/layout/hierarchy1"/>
    <dgm:cxn modelId="{50AB577C-AEFD-9A42-9AC9-E22A9F9673AF}" type="presParOf" srcId="{4574F841-919B-464D-8CEE-0DDB30D653CF}" destId="{BA175BB8-749E-F64F-AC53-10C1F991AB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5C61ED-14D7-4248-AC83-1EE9A24221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ABB3EA6-250C-43F8-9BFD-E7067A88F663}">
      <dgm:prSet/>
      <dgm:spPr/>
      <dgm:t>
        <a:bodyPr/>
        <a:lstStyle/>
        <a:p>
          <a:pPr>
            <a:lnSpc>
              <a:spcPct val="100000"/>
            </a:lnSpc>
          </a:pPr>
          <a:r>
            <a:rPr lang="en-US" dirty="0"/>
            <a:t>A mediator must truthfully represent their background to the court and participants and upon request must provide truthful information regarding their experience, training and education</a:t>
          </a:r>
        </a:p>
      </dgm:t>
    </dgm:pt>
    <dgm:pt modelId="{98B2287D-220E-4DF6-8E45-D87C0C035CD8}" type="parTrans" cxnId="{BCB24BC8-424C-434C-8FD9-00BDD5498305}">
      <dgm:prSet/>
      <dgm:spPr/>
      <dgm:t>
        <a:bodyPr/>
        <a:lstStyle/>
        <a:p>
          <a:endParaRPr lang="en-US"/>
        </a:p>
      </dgm:t>
    </dgm:pt>
    <dgm:pt modelId="{6C1AB01B-EE6F-43FE-A3CC-67EE265169DC}" type="sibTrans" cxnId="{BCB24BC8-424C-434C-8FD9-00BDD5498305}">
      <dgm:prSet/>
      <dgm:spPr/>
      <dgm:t>
        <a:bodyPr/>
        <a:lstStyle/>
        <a:p>
          <a:endParaRPr lang="en-US"/>
        </a:p>
      </dgm:t>
    </dgm:pt>
    <dgm:pt modelId="{8CE76A0A-A35C-4AAA-8935-54DEB7C87D34}">
      <dgm:prSet/>
      <dgm:spPr/>
      <dgm:t>
        <a:bodyPr/>
        <a:lstStyle/>
        <a:p>
          <a:pPr>
            <a:lnSpc>
              <a:spcPct val="100000"/>
            </a:lnSpc>
          </a:pPr>
          <a:r>
            <a:rPr lang="en-US" dirty="0"/>
            <a:t>The obligation to disclose this information is continuing throughout the mediation and if the mediator determines that they do not have the level, knowledge or ability necessary to conduct the mediation, the mediator must decline or withdraw from the mediation</a:t>
          </a:r>
        </a:p>
      </dgm:t>
    </dgm:pt>
    <dgm:pt modelId="{3C8907A7-4000-4193-B2BC-4E730ACC05F9}" type="parTrans" cxnId="{3EBA4E48-4CEA-475F-A676-2F419198CF66}">
      <dgm:prSet/>
      <dgm:spPr/>
      <dgm:t>
        <a:bodyPr/>
        <a:lstStyle/>
        <a:p>
          <a:endParaRPr lang="en-US"/>
        </a:p>
      </dgm:t>
    </dgm:pt>
    <dgm:pt modelId="{F92527CA-1653-478A-8688-E81000CE5800}" type="sibTrans" cxnId="{3EBA4E48-4CEA-475F-A676-2F419198CF66}">
      <dgm:prSet/>
      <dgm:spPr/>
      <dgm:t>
        <a:bodyPr/>
        <a:lstStyle/>
        <a:p>
          <a:endParaRPr lang="en-US"/>
        </a:p>
      </dgm:t>
    </dgm:pt>
    <dgm:pt modelId="{710BF235-D216-41A9-B0C9-24844589A941}">
      <dgm:prSet/>
      <dgm:spPr/>
      <dgm:t>
        <a:bodyPr/>
        <a:lstStyle/>
        <a:p>
          <a:pPr>
            <a:lnSpc>
              <a:spcPct val="100000"/>
            </a:lnSpc>
          </a:pPr>
          <a:r>
            <a:rPr lang="en-US" dirty="0"/>
            <a:t>CRC Rule 3.856</a:t>
          </a:r>
        </a:p>
      </dgm:t>
    </dgm:pt>
    <dgm:pt modelId="{C379ACF5-4761-4796-86A9-2E08247F727A}" type="parTrans" cxnId="{88209CB5-F941-40A2-901E-93CDA1A5A7B3}">
      <dgm:prSet/>
      <dgm:spPr/>
      <dgm:t>
        <a:bodyPr/>
        <a:lstStyle/>
        <a:p>
          <a:endParaRPr lang="en-US"/>
        </a:p>
      </dgm:t>
    </dgm:pt>
    <dgm:pt modelId="{230BD065-A8ED-4993-9E30-660DA8C9BD1E}" type="sibTrans" cxnId="{88209CB5-F941-40A2-901E-93CDA1A5A7B3}">
      <dgm:prSet/>
      <dgm:spPr/>
      <dgm:t>
        <a:bodyPr/>
        <a:lstStyle/>
        <a:p>
          <a:endParaRPr lang="en-US"/>
        </a:p>
      </dgm:t>
    </dgm:pt>
    <dgm:pt modelId="{F0655DE1-75C5-4077-9C9C-52B7D3490670}" type="pres">
      <dgm:prSet presAssocID="{3B5C61ED-14D7-4248-AC83-1EE9A2422158}" presName="root" presStyleCnt="0">
        <dgm:presLayoutVars>
          <dgm:dir/>
          <dgm:resizeHandles val="exact"/>
        </dgm:presLayoutVars>
      </dgm:prSet>
      <dgm:spPr/>
    </dgm:pt>
    <dgm:pt modelId="{4F47574A-9350-4986-9FD7-C2672E4E9A39}" type="pres">
      <dgm:prSet presAssocID="{AABB3EA6-250C-43F8-9BFD-E7067A88F663}" presName="compNode" presStyleCnt="0"/>
      <dgm:spPr/>
    </dgm:pt>
    <dgm:pt modelId="{84E62A75-1F10-4A39-9CA1-1981E7927A16}" type="pres">
      <dgm:prSet presAssocID="{AABB3EA6-250C-43F8-9BFD-E7067A88F663}" presName="bgRect" presStyleLbl="bgShp" presStyleIdx="0" presStyleCnt="3"/>
      <dgm:spPr/>
    </dgm:pt>
    <dgm:pt modelId="{F90BD5AF-9A05-40F6-B6BA-72B3D86A609E}" type="pres">
      <dgm:prSet presAssocID="{AABB3EA6-250C-43F8-9BFD-E7067A88F6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7BA744DC-7E55-4286-8487-49C8E187D92E}" type="pres">
      <dgm:prSet presAssocID="{AABB3EA6-250C-43F8-9BFD-E7067A88F663}" presName="spaceRect" presStyleCnt="0"/>
      <dgm:spPr/>
    </dgm:pt>
    <dgm:pt modelId="{25087188-04A4-4A20-9976-2E0BB7C25FF6}" type="pres">
      <dgm:prSet presAssocID="{AABB3EA6-250C-43F8-9BFD-E7067A88F663}" presName="parTx" presStyleLbl="revTx" presStyleIdx="0" presStyleCnt="3">
        <dgm:presLayoutVars>
          <dgm:chMax val="0"/>
          <dgm:chPref val="0"/>
        </dgm:presLayoutVars>
      </dgm:prSet>
      <dgm:spPr/>
    </dgm:pt>
    <dgm:pt modelId="{0A7934CB-A28A-4F94-A2A5-09968E0A0D2C}" type="pres">
      <dgm:prSet presAssocID="{6C1AB01B-EE6F-43FE-A3CC-67EE265169DC}" presName="sibTrans" presStyleCnt="0"/>
      <dgm:spPr/>
    </dgm:pt>
    <dgm:pt modelId="{A68FA479-DBF3-42C1-9B2F-208281654D70}" type="pres">
      <dgm:prSet presAssocID="{8CE76A0A-A35C-4AAA-8935-54DEB7C87D34}" presName="compNode" presStyleCnt="0"/>
      <dgm:spPr/>
    </dgm:pt>
    <dgm:pt modelId="{15D9A0E0-6337-4D30-9364-BF2788CED934}" type="pres">
      <dgm:prSet presAssocID="{8CE76A0A-A35C-4AAA-8935-54DEB7C87D34}" presName="bgRect" presStyleLbl="bgShp" presStyleIdx="1" presStyleCnt="3"/>
      <dgm:spPr/>
    </dgm:pt>
    <dgm:pt modelId="{883E3E95-82C9-4663-841D-8119CDDBDB8C}" type="pres">
      <dgm:prSet presAssocID="{8CE76A0A-A35C-4AAA-8935-54DEB7C87D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75AC7F6C-2678-4A0C-95AA-1FA32CAF633E}" type="pres">
      <dgm:prSet presAssocID="{8CE76A0A-A35C-4AAA-8935-54DEB7C87D34}" presName="spaceRect" presStyleCnt="0"/>
      <dgm:spPr/>
    </dgm:pt>
    <dgm:pt modelId="{62775980-164F-4606-90A1-70F99BF1EDB2}" type="pres">
      <dgm:prSet presAssocID="{8CE76A0A-A35C-4AAA-8935-54DEB7C87D34}" presName="parTx" presStyleLbl="revTx" presStyleIdx="1" presStyleCnt="3">
        <dgm:presLayoutVars>
          <dgm:chMax val="0"/>
          <dgm:chPref val="0"/>
        </dgm:presLayoutVars>
      </dgm:prSet>
      <dgm:spPr/>
    </dgm:pt>
    <dgm:pt modelId="{F5D92FA6-577F-44F4-BF59-3BEA95263412}" type="pres">
      <dgm:prSet presAssocID="{F92527CA-1653-478A-8688-E81000CE5800}" presName="sibTrans" presStyleCnt="0"/>
      <dgm:spPr/>
    </dgm:pt>
    <dgm:pt modelId="{98360987-038B-460A-9826-D80BF756C329}" type="pres">
      <dgm:prSet presAssocID="{710BF235-D216-41A9-B0C9-24844589A941}" presName="compNode" presStyleCnt="0"/>
      <dgm:spPr/>
    </dgm:pt>
    <dgm:pt modelId="{7886C953-DA70-4256-8E30-E9B9EBDEE2B9}" type="pres">
      <dgm:prSet presAssocID="{710BF235-D216-41A9-B0C9-24844589A941}" presName="bgRect" presStyleLbl="bgShp" presStyleIdx="2" presStyleCnt="3"/>
      <dgm:spPr/>
    </dgm:pt>
    <dgm:pt modelId="{05369D33-9E34-4216-AEF9-0806B20DDCB2}" type="pres">
      <dgm:prSet presAssocID="{710BF235-D216-41A9-B0C9-24844589A9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147B026D-CDDD-44B2-A184-74E78700836A}" type="pres">
      <dgm:prSet presAssocID="{710BF235-D216-41A9-B0C9-24844589A941}" presName="spaceRect" presStyleCnt="0"/>
      <dgm:spPr/>
    </dgm:pt>
    <dgm:pt modelId="{DF3C5D4B-6539-43B1-A27B-DA0EDB95175B}" type="pres">
      <dgm:prSet presAssocID="{710BF235-D216-41A9-B0C9-24844589A941}" presName="parTx" presStyleLbl="revTx" presStyleIdx="2" presStyleCnt="3">
        <dgm:presLayoutVars>
          <dgm:chMax val="0"/>
          <dgm:chPref val="0"/>
        </dgm:presLayoutVars>
      </dgm:prSet>
      <dgm:spPr/>
    </dgm:pt>
  </dgm:ptLst>
  <dgm:cxnLst>
    <dgm:cxn modelId="{3EBA4E48-4CEA-475F-A676-2F419198CF66}" srcId="{3B5C61ED-14D7-4248-AC83-1EE9A2422158}" destId="{8CE76A0A-A35C-4AAA-8935-54DEB7C87D34}" srcOrd="1" destOrd="0" parTransId="{3C8907A7-4000-4193-B2BC-4E730ACC05F9}" sibTransId="{F92527CA-1653-478A-8688-E81000CE5800}"/>
    <dgm:cxn modelId="{88270A65-B47D-4144-9F31-08DDE55FCC42}" type="presOf" srcId="{AABB3EA6-250C-43F8-9BFD-E7067A88F663}" destId="{25087188-04A4-4A20-9976-2E0BB7C25FF6}" srcOrd="0" destOrd="0" presId="urn:microsoft.com/office/officeart/2018/2/layout/IconVerticalSolidList"/>
    <dgm:cxn modelId="{0D512AA0-A898-4E54-9257-85031709B7C0}" type="presOf" srcId="{8CE76A0A-A35C-4AAA-8935-54DEB7C87D34}" destId="{62775980-164F-4606-90A1-70F99BF1EDB2}" srcOrd="0" destOrd="0" presId="urn:microsoft.com/office/officeart/2018/2/layout/IconVerticalSolidList"/>
    <dgm:cxn modelId="{E9E320AF-54B1-4785-9069-910A05B4FAA2}" type="presOf" srcId="{3B5C61ED-14D7-4248-AC83-1EE9A2422158}" destId="{F0655DE1-75C5-4077-9C9C-52B7D3490670}" srcOrd="0" destOrd="0" presId="urn:microsoft.com/office/officeart/2018/2/layout/IconVerticalSolidList"/>
    <dgm:cxn modelId="{88209CB5-F941-40A2-901E-93CDA1A5A7B3}" srcId="{3B5C61ED-14D7-4248-AC83-1EE9A2422158}" destId="{710BF235-D216-41A9-B0C9-24844589A941}" srcOrd="2" destOrd="0" parTransId="{C379ACF5-4761-4796-86A9-2E08247F727A}" sibTransId="{230BD065-A8ED-4993-9E30-660DA8C9BD1E}"/>
    <dgm:cxn modelId="{BCB24BC8-424C-434C-8FD9-00BDD5498305}" srcId="{3B5C61ED-14D7-4248-AC83-1EE9A2422158}" destId="{AABB3EA6-250C-43F8-9BFD-E7067A88F663}" srcOrd="0" destOrd="0" parTransId="{98B2287D-220E-4DF6-8E45-D87C0C035CD8}" sibTransId="{6C1AB01B-EE6F-43FE-A3CC-67EE265169DC}"/>
    <dgm:cxn modelId="{7102F1F3-7E7C-4CFC-9710-12727269D93B}" type="presOf" srcId="{710BF235-D216-41A9-B0C9-24844589A941}" destId="{DF3C5D4B-6539-43B1-A27B-DA0EDB95175B}" srcOrd="0" destOrd="0" presId="urn:microsoft.com/office/officeart/2018/2/layout/IconVerticalSolidList"/>
    <dgm:cxn modelId="{9DD1DF03-1C8F-4767-B4BF-BF1229C82CCE}" type="presParOf" srcId="{F0655DE1-75C5-4077-9C9C-52B7D3490670}" destId="{4F47574A-9350-4986-9FD7-C2672E4E9A39}" srcOrd="0" destOrd="0" presId="urn:microsoft.com/office/officeart/2018/2/layout/IconVerticalSolidList"/>
    <dgm:cxn modelId="{581B4E52-47BA-42C4-AC5F-915946C40650}" type="presParOf" srcId="{4F47574A-9350-4986-9FD7-C2672E4E9A39}" destId="{84E62A75-1F10-4A39-9CA1-1981E7927A16}" srcOrd="0" destOrd="0" presId="urn:microsoft.com/office/officeart/2018/2/layout/IconVerticalSolidList"/>
    <dgm:cxn modelId="{5D539DE6-4DDC-4154-A522-F14631D23559}" type="presParOf" srcId="{4F47574A-9350-4986-9FD7-C2672E4E9A39}" destId="{F90BD5AF-9A05-40F6-B6BA-72B3D86A609E}" srcOrd="1" destOrd="0" presId="urn:microsoft.com/office/officeart/2018/2/layout/IconVerticalSolidList"/>
    <dgm:cxn modelId="{38B707F4-BA02-4E4A-A438-B9FF9B5CB784}" type="presParOf" srcId="{4F47574A-9350-4986-9FD7-C2672E4E9A39}" destId="{7BA744DC-7E55-4286-8487-49C8E187D92E}" srcOrd="2" destOrd="0" presId="urn:microsoft.com/office/officeart/2018/2/layout/IconVerticalSolidList"/>
    <dgm:cxn modelId="{CD931113-F966-4359-BD3C-99F6C402295B}" type="presParOf" srcId="{4F47574A-9350-4986-9FD7-C2672E4E9A39}" destId="{25087188-04A4-4A20-9976-2E0BB7C25FF6}" srcOrd="3" destOrd="0" presId="urn:microsoft.com/office/officeart/2018/2/layout/IconVerticalSolidList"/>
    <dgm:cxn modelId="{AEFA5804-C832-4973-B084-ED40335CEDCE}" type="presParOf" srcId="{F0655DE1-75C5-4077-9C9C-52B7D3490670}" destId="{0A7934CB-A28A-4F94-A2A5-09968E0A0D2C}" srcOrd="1" destOrd="0" presId="urn:microsoft.com/office/officeart/2018/2/layout/IconVerticalSolidList"/>
    <dgm:cxn modelId="{E4774A30-8EF9-4C95-9FDD-5797C96359F6}" type="presParOf" srcId="{F0655DE1-75C5-4077-9C9C-52B7D3490670}" destId="{A68FA479-DBF3-42C1-9B2F-208281654D70}" srcOrd="2" destOrd="0" presId="urn:microsoft.com/office/officeart/2018/2/layout/IconVerticalSolidList"/>
    <dgm:cxn modelId="{3ACDF400-1ADE-455E-82C8-26CCEF4BEAF1}" type="presParOf" srcId="{A68FA479-DBF3-42C1-9B2F-208281654D70}" destId="{15D9A0E0-6337-4D30-9364-BF2788CED934}" srcOrd="0" destOrd="0" presId="urn:microsoft.com/office/officeart/2018/2/layout/IconVerticalSolidList"/>
    <dgm:cxn modelId="{257B8357-A05C-4B03-9320-2EB9EA54F5AD}" type="presParOf" srcId="{A68FA479-DBF3-42C1-9B2F-208281654D70}" destId="{883E3E95-82C9-4663-841D-8119CDDBDB8C}" srcOrd="1" destOrd="0" presId="urn:microsoft.com/office/officeart/2018/2/layout/IconVerticalSolidList"/>
    <dgm:cxn modelId="{DFA56C25-1AE0-4FEB-B5DC-26B29A4C82C4}" type="presParOf" srcId="{A68FA479-DBF3-42C1-9B2F-208281654D70}" destId="{75AC7F6C-2678-4A0C-95AA-1FA32CAF633E}" srcOrd="2" destOrd="0" presId="urn:microsoft.com/office/officeart/2018/2/layout/IconVerticalSolidList"/>
    <dgm:cxn modelId="{0A1E7B89-3B68-4522-B80B-14B6B5DF9EF9}" type="presParOf" srcId="{A68FA479-DBF3-42C1-9B2F-208281654D70}" destId="{62775980-164F-4606-90A1-70F99BF1EDB2}" srcOrd="3" destOrd="0" presId="urn:microsoft.com/office/officeart/2018/2/layout/IconVerticalSolidList"/>
    <dgm:cxn modelId="{CFEE8BFC-378A-497F-B941-0BD01557874B}" type="presParOf" srcId="{F0655DE1-75C5-4077-9C9C-52B7D3490670}" destId="{F5D92FA6-577F-44F4-BF59-3BEA95263412}" srcOrd="3" destOrd="0" presId="urn:microsoft.com/office/officeart/2018/2/layout/IconVerticalSolidList"/>
    <dgm:cxn modelId="{4283AE91-B737-44E9-8435-CB0D8432AE5C}" type="presParOf" srcId="{F0655DE1-75C5-4077-9C9C-52B7D3490670}" destId="{98360987-038B-460A-9826-D80BF756C329}" srcOrd="4" destOrd="0" presId="urn:microsoft.com/office/officeart/2018/2/layout/IconVerticalSolidList"/>
    <dgm:cxn modelId="{C031BFA7-C88B-4502-8537-6869189DD133}" type="presParOf" srcId="{98360987-038B-460A-9826-D80BF756C329}" destId="{7886C953-DA70-4256-8E30-E9B9EBDEE2B9}" srcOrd="0" destOrd="0" presId="urn:microsoft.com/office/officeart/2018/2/layout/IconVerticalSolidList"/>
    <dgm:cxn modelId="{B3F291C8-7664-4F47-B8FA-0DFA64CA2FC7}" type="presParOf" srcId="{98360987-038B-460A-9826-D80BF756C329}" destId="{05369D33-9E34-4216-AEF9-0806B20DDCB2}" srcOrd="1" destOrd="0" presId="urn:microsoft.com/office/officeart/2018/2/layout/IconVerticalSolidList"/>
    <dgm:cxn modelId="{9C215679-6608-4EEC-ADAA-5248FEB236A4}" type="presParOf" srcId="{98360987-038B-460A-9826-D80BF756C329}" destId="{147B026D-CDDD-44B2-A184-74E78700836A}" srcOrd="2" destOrd="0" presId="urn:microsoft.com/office/officeart/2018/2/layout/IconVerticalSolidList"/>
    <dgm:cxn modelId="{83D1BF1B-4CAA-44F7-A6AE-B18E8305843C}" type="presParOf" srcId="{98360987-038B-460A-9826-D80BF756C329}" destId="{DF3C5D4B-6539-43B1-A27B-DA0EDB9517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F0F893-016A-468E-8408-F2B0DD362ECA}"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8954DB1C-2DC1-4323-9C7A-48BC0DB6A4C2}">
      <dgm:prSet/>
      <dgm:spPr/>
      <dgm:t>
        <a:bodyPr/>
        <a:lstStyle/>
        <a:p>
          <a:r>
            <a:rPr lang="en-US" dirty="0"/>
            <a:t>A mediator must inform the parties at the outset of the first mediation that any resolution of the dispute requires the voluntary participation of the parties</a:t>
          </a:r>
        </a:p>
      </dgm:t>
    </dgm:pt>
    <dgm:pt modelId="{0E737F62-2C03-4E86-96FB-0ADE504B5369}" type="parTrans" cxnId="{A250673D-3BF1-42EE-A3A6-29A7F47FF10D}">
      <dgm:prSet/>
      <dgm:spPr/>
      <dgm:t>
        <a:bodyPr/>
        <a:lstStyle/>
        <a:p>
          <a:endParaRPr lang="en-US"/>
        </a:p>
      </dgm:t>
    </dgm:pt>
    <dgm:pt modelId="{E70A05C7-422F-4F30-9C5E-FEB3840F3765}" type="sibTrans" cxnId="{A250673D-3BF1-42EE-A3A6-29A7F47FF10D}">
      <dgm:prSet/>
      <dgm:spPr/>
      <dgm:t>
        <a:bodyPr/>
        <a:lstStyle/>
        <a:p>
          <a:endParaRPr lang="en-US"/>
        </a:p>
      </dgm:t>
    </dgm:pt>
    <dgm:pt modelId="{86101CA4-4EF4-4F8F-BD05-61CA34C60F66}">
      <dgm:prSet/>
      <dgm:spPr/>
      <dgm:t>
        <a:bodyPr/>
        <a:lstStyle/>
        <a:p>
          <a:r>
            <a:rPr lang="en-US" dirty="0"/>
            <a:t>A mediator must respect the right of any participant the extent to which they decide to participate in the mediation including the right to withdraw at any time</a:t>
          </a:r>
        </a:p>
      </dgm:t>
    </dgm:pt>
    <dgm:pt modelId="{838F3C07-12D9-4D32-B43C-B1FD87D8A7E2}" type="parTrans" cxnId="{8113EA17-7390-4987-B93E-C3AFF90A48C4}">
      <dgm:prSet/>
      <dgm:spPr/>
      <dgm:t>
        <a:bodyPr/>
        <a:lstStyle/>
        <a:p>
          <a:endParaRPr lang="en-US"/>
        </a:p>
      </dgm:t>
    </dgm:pt>
    <dgm:pt modelId="{0580D520-C2BF-420F-A742-865E0A6B5E1F}" type="sibTrans" cxnId="{8113EA17-7390-4987-B93E-C3AFF90A48C4}">
      <dgm:prSet/>
      <dgm:spPr/>
      <dgm:t>
        <a:bodyPr/>
        <a:lstStyle/>
        <a:p>
          <a:endParaRPr lang="en-US"/>
        </a:p>
      </dgm:t>
    </dgm:pt>
    <dgm:pt modelId="{453432E7-1EDC-4B7E-9E8B-925B216A941C}">
      <dgm:prSet/>
      <dgm:spPr/>
      <dgm:t>
        <a:bodyPr/>
        <a:lstStyle/>
        <a:p>
          <a:r>
            <a:rPr lang="en-US" dirty="0"/>
            <a:t>A mediator must refrain from coercing any party to make a decision or to continue to participate in the mediation</a:t>
          </a:r>
        </a:p>
      </dgm:t>
    </dgm:pt>
    <dgm:pt modelId="{A037A691-0D2C-4869-9A80-8B5FD371DD20}" type="parTrans" cxnId="{439FFEBA-7BA5-444B-AA6A-31297057FF79}">
      <dgm:prSet/>
      <dgm:spPr/>
      <dgm:t>
        <a:bodyPr/>
        <a:lstStyle/>
        <a:p>
          <a:endParaRPr lang="en-US"/>
        </a:p>
      </dgm:t>
    </dgm:pt>
    <dgm:pt modelId="{F9F8EF2B-A79D-44C1-AC71-968B88B5A213}" type="sibTrans" cxnId="{439FFEBA-7BA5-444B-AA6A-31297057FF79}">
      <dgm:prSet/>
      <dgm:spPr/>
      <dgm:t>
        <a:bodyPr/>
        <a:lstStyle/>
        <a:p>
          <a:endParaRPr lang="en-US"/>
        </a:p>
      </dgm:t>
    </dgm:pt>
    <dgm:pt modelId="{1E97C6AB-CEA9-4D97-99A5-3DDCE6298BB6}">
      <dgm:prSet/>
      <dgm:spPr/>
      <dgm:t>
        <a:bodyPr/>
        <a:lstStyle/>
        <a:p>
          <a:r>
            <a:rPr lang="en-US" dirty="0"/>
            <a:t>CRC Rule 3.853</a:t>
          </a:r>
        </a:p>
      </dgm:t>
    </dgm:pt>
    <dgm:pt modelId="{341DF78E-74E3-41F8-8F0F-97907124F44B}" type="parTrans" cxnId="{18ED5FD5-020C-4E24-BED8-ADE55A060DB5}">
      <dgm:prSet/>
      <dgm:spPr/>
      <dgm:t>
        <a:bodyPr/>
        <a:lstStyle/>
        <a:p>
          <a:endParaRPr lang="en-US"/>
        </a:p>
      </dgm:t>
    </dgm:pt>
    <dgm:pt modelId="{DB4535FA-E9A1-4406-9F6D-D4D17F1D7312}" type="sibTrans" cxnId="{18ED5FD5-020C-4E24-BED8-ADE55A060DB5}">
      <dgm:prSet/>
      <dgm:spPr/>
      <dgm:t>
        <a:bodyPr/>
        <a:lstStyle/>
        <a:p>
          <a:endParaRPr lang="en-US"/>
        </a:p>
      </dgm:t>
    </dgm:pt>
    <dgm:pt modelId="{5B14B52B-7165-CB4E-A6AB-CDE490192FEC}" type="pres">
      <dgm:prSet presAssocID="{74F0F893-016A-468E-8408-F2B0DD362ECA}" presName="vert0" presStyleCnt="0">
        <dgm:presLayoutVars>
          <dgm:dir/>
          <dgm:animOne val="branch"/>
          <dgm:animLvl val="lvl"/>
        </dgm:presLayoutVars>
      </dgm:prSet>
      <dgm:spPr/>
    </dgm:pt>
    <dgm:pt modelId="{A423A772-CFEF-4946-9789-F12CA31DB766}" type="pres">
      <dgm:prSet presAssocID="{8954DB1C-2DC1-4323-9C7A-48BC0DB6A4C2}" presName="thickLine" presStyleLbl="alignNode1" presStyleIdx="0" presStyleCnt="4"/>
      <dgm:spPr/>
    </dgm:pt>
    <dgm:pt modelId="{BBB9CDA6-844C-5B46-935B-82670998240A}" type="pres">
      <dgm:prSet presAssocID="{8954DB1C-2DC1-4323-9C7A-48BC0DB6A4C2}" presName="horz1" presStyleCnt="0"/>
      <dgm:spPr/>
    </dgm:pt>
    <dgm:pt modelId="{5B57B9D3-C24E-314C-9652-5A4DFB4887D0}" type="pres">
      <dgm:prSet presAssocID="{8954DB1C-2DC1-4323-9C7A-48BC0DB6A4C2}" presName="tx1" presStyleLbl="revTx" presStyleIdx="0" presStyleCnt="4"/>
      <dgm:spPr/>
    </dgm:pt>
    <dgm:pt modelId="{10CAED04-CA56-B948-B060-2C09EB22DFB0}" type="pres">
      <dgm:prSet presAssocID="{8954DB1C-2DC1-4323-9C7A-48BC0DB6A4C2}" presName="vert1" presStyleCnt="0"/>
      <dgm:spPr/>
    </dgm:pt>
    <dgm:pt modelId="{4C341B62-939D-A744-8B60-5E57E3C968B6}" type="pres">
      <dgm:prSet presAssocID="{86101CA4-4EF4-4F8F-BD05-61CA34C60F66}" presName="thickLine" presStyleLbl="alignNode1" presStyleIdx="1" presStyleCnt="4"/>
      <dgm:spPr/>
    </dgm:pt>
    <dgm:pt modelId="{D794AAAE-770A-8C42-AB8B-17836A8EC89C}" type="pres">
      <dgm:prSet presAssocID="{86101CA4-4EF4-4F8F-BD05-61CA34C60F66}" presName="horz1" presStyleCnt="0"/>
      <dgm:spPr/>
    </dgm:pt>
    <dgm:pt modelId="{BF167007-225F-C342-B969-5DD3B0D54AF0}" type="pres">
      <dgm:prSet presAssocID="{86101CA4-4EF4-4F8F-BD05-61CA34C60F66}" presName="tx1" presStyleLbl="revTx" presStyleIdx="1" presStyleCnt="4"/>
      <dgm:spPr/>
    </dgm:pt>
    <dgm:pt modelId="{0D37EC54-20B5-3B4D-9542-882A67DD808C}" type="pres">
      <dgm:prSet presAssocID="{86101CA4-4EF4-4F8F-BD05-61CA34C60F66}" presName="vert1" presStyleCnt="0"/>
      <dgm:spPr/>
    </dgm:pt>
    <dgm:pt modelId="{7494DC64-5C17-F946-B904-C32FF6239587}" type="pres">
      <dgm:prSet presAssocID="{453432E7-1EDC-4B7E-9E8B-925B216A941C}" presName="thickLine" presStyleLbl="alignNode1" presStyleIdx="2" presStyleCnt="4"/>
      <dgm:spPr/>
    </dgm:pt>
    <dgm:pt modelId="{A23C66BC-6C0D-714A-BBC4-AFAF6E9AB0ED}" type="pres">
      <dgm:prSet presAssocID="{453432E7-1EDC-4B7E-9E8B-925B216A941C}" presName="horz1" presStyleCnt="0"/>
      <dgm:spPr/>
    </dgm:pt>
    <dgm:pt modelId="{43B35E02-471C-8B4A-84B1-A6368A52B83C}" type="pres">
      <dgm:prSet presAssocID="{453432E7-1EDC-4B7E-9E8B-925B216A941C}" presName="tx1" presStyleLbl="revTx" presStyleIdx="2" presStyleCnt="4"/>
      <dgm:spPr/>
    </dgm:pt>
    <dgm:pt modelId="{F5E7B8BD-6413-114D-969B-90D3E8A0C942}" type="pres">
      <dgm:prSet presAssocID="{453432E7-1EDC-4B7E-9E8B-925B216A941C}" presName="vert1" presStyleCnt="0"/>
      <dgm:spPr/>
    </dgm:pt>
    <dgm:pt modelId="{90646C93-28C1-EB43-B3E6-5F124BD060DF}" type="pres">
      <dgm:prSet presAssocID="{1E97C6AB-CEA9-4D97-99A5-3DDCE6298BB6}" presName="thickLine" presStyleLbl="alignNode1" presStyleIdx="3" presStyleCnt="4"/>
      <dgm:spPr/>
    </dgm:pt>
    <dgm:pt modelId="{63E4D240-67B3-0A48-9E44-1240805EAA96}" type="pres">
      <dgm:prSet presAssocID="{1E97C6AB-CEA9-4D97-99A5-3DDCE6298BB6}" presName="horz1" presStyleCnt="0"/>
      <dgm:spPr/>
    </dgm:pt>
    <dgm:pt modelId="{DB0D2ECB-AEE2-4748-A28E-BD79BFC5C874}" type="pres">
      <dgm:prSet presAssocID="{1E97C6AB-CEA9-4D97-99A5-3DDCE6298BB6}" presName="tx1" presStyleLbl="revTx" presStyleIdx="3" presStyleCnt="4"/>
      <dgm:spPr/>
    </dgm:pt>
    <dgm:pt modelId="{28F66275-49E9-2846-991D-955172B6E375}" type="pres">
      <dgm:prSet presAssocID="{1E97C6AB-CEA9-4D97-99A5-3DDCE6298BB6}" presName="vert1" presStyleCnt="0"/>
      <dgm:spPr/>
    </dgm:pt>
  </dgm:ptLst>
  <dgm:cxnLst>
    <dgm:cxn modelId="{26C44A17-91AF-8042-AE20-392090E7C4E9}" type="presOf" srcId="{453432E7-1EDC-4B7E-9E8B-925B216A941C}" destId="{43B35E02-471C-8B4A-84B1-A6368A52B83C}" srcOrd="0" destOrd="0" presId="urn:microsoft.com/office/officeart/2008/layout/LinedList"/>
    <dgm:cxn modelId="{8113EA17-7390-4987-B93E-C3AFF90A48C4}" srcId="{74F0F893-016A-468E-8408-F2B0DD362ECA}" destId="{86101CA4-4EF4-4F8F-BD05-61CA34C60F66}" srcOrd="1" destOrd="0" parTransId="{838F3C07-12D9-4D32-B43C-B1FD87D8A7E2}" sibTransId="{0580D520-C2BF-420F-A742-865E0A6B5E1F}"/>
    <dgm:cxn modelId="{6A10721C-3196-4444-B3AE-3AD8DF2D4BAF}" type="presOf" srcId="{8954DB1C-2DC1-4323-9C7A-48BC0DB6A4C2}" destId="{5B57B9D3-C24E-314C-9652-5A4DFB4887D0}" srcOrd="0" destOrd="0" presId="urn:microsoft.com/office/officeart/2008/layout/LinedList"/>
    <dgm:cxn modelId="{A250673D-3BF1-42EE-A3A6-29A7F47FF10D}" srcId="{74F0F893-016A-468E-8408-F2B0DD362ECA}" destId="{8954DB1C-2DC1-4323-9C7A-48BC0DB6A4C2}" srcOrd="0" destOrd="0" parTransId="{0E737F62-2C03-4E86-96FB-0ADE504B5369}" sibTransId="{E70A05C7-422F-4F30-9C5E-FEB3840F3765}"/>
    <dgm:cxn modelId="{439FFEBA-7BA5-444B-AA6A-31297057FF79}" srcId="{74F0F893-016A-468E-8408-F2B0DD362ECA}" destId="{453432E7-1EDC-4B7E-9E8B-925B216A941C}" srcOrd="2" destOrd="0" parTransId="{A037A691-0D2C-4869-9A80-8B5FD371DD20}" sibTransId="{F9F8EF2B-A79D-44C1-AC71-968B88B5A213}"/>
    <dgm:cxn modelId="{D8AC80C8-A527-DE41-BD51-8456A85D03DE}" type="presOf" srcId="{1E97C6AB-CEA9-4D97-99A5-3DDCE6298BB6}" destId="{DB0D2ECB-AEE2-4748-A28E-BD79BFC5C874}" srcOrd="0" destOrd="0" presId="urn:microsoft.com/office/officeart/2008/layout/LinedList"/>
    <dgm:cxn modelId="{18ED5FD5-020C-4E24-BED8-ADE55A060DB5}" srcId="{74F0F893-016A-468E-8408-F2B0DD362ECA}" destId="{1E97C6AB-CEA9-4D97-99A5-3DDCE6298BB6}" srcOrd="3" destOrd="0" parTransId="{341DF78E-74E3-41F8-8F0F-97907124F44B}" sibTransId="{DB4535FA-E9A1-4406-9F6D-D4D17F1D7312}"/>
    <dgm:cxn modelId="{98A58FDD-DAB3-2F4F-9C0A-EDA0A86510C6}" type="presOf" srcId="{74F0F893-016A-468E-8408-F2B0DD362ECA}" destId="{5B14B52B-7165-CB4E-A6AB-CDE490192FEC}" srcOrd="0" destOrd="0" presId="urn:microsoft.com/office/officeart/2008/layout/LinedList"/>
    <dgm:cxn modelId="{87E32FEC-4C8B-5F4D-BA99-C0D425A19EBB}" type="presOf" srcId="{86101CA4-4EF4-4F8F-BD05-61CA34C60F66}" destId="{BF167007-225F-C342-B969-5DD3B0D54AF0}" srcOrd="0" destOrd="0" presId="urn:microsoft.com/office/officeart/2008/layout/LinedList"/>
    <dgm:cxn modelId="{BDC77C49-BFFC-B648-94CA-B7B74716BA7D}" type="presParOf" srcId="{5B14B52B-7165-CB4E-A6AB-CDE490192FEC}" destId="{A423A772-CFEF-4946-9789-F12CA31DB766}" srcOrd="0" destOrd="0" presId="urn:microsoft.com/office/officeart/2008/layout/LinedList"/>
    <dgm:cxn modelId="{3C4EA950-5864-2C40-9758-7D42024FBE2B}" type="presParOf" srcId="{5B14B52B-7165-CB4E-A6AB-CDE490192FEC}" destId="{BBB9CDA6-844C-5B46-935B-82670998240A}" srcOrd="1" destOrd="0" presId="urn:microsoft.com/office/officeart/2008/layout/LinedList"/>
    <dgm:cxn modelId="{E817F410-CED3-1E44-8141-9EC2F3FC6819}" type="presParOf" srcId="{BBB9CDA6-844C-5B46-935B-82670998240A}" destId="{5B57B9D3-C24E-314C-9652-5A4DFB4887D0}" srcOrd="0" destOrd="0" presId="urn:microsoft.com/office/officeart/2008/layout/LinedList"/>
    <dgm:cxn modelId="{D16EB41D-7502-3545-AD73-DF04B0D051F2}" type="presParOf" srcId="{BBB9CDA6-844C-5B46-935B-82670998240A}" destId="{10CAED04-CA56-B948-B060-2C09EB22DFB0}" srcOrd="1" destOrd="0" presId="urn:microsoft.com/office/officeart/2008/layout/LinedList"/>
    <dgm:cxn modelId="{7C3A82C0-7CCF-2544-B6B8-6EB9DD9E7429}" type="presParOf" srcId="{5B14B52B-7165-CB4E-A6AB-CDE490192FEC}" destId="{4C341B62-939D-A744-8B60-5E57E3C968B6}" srcOrd="2" destOrd="0" presId="urn:microsoft.com/office/officeart/2008/layout/LinedList"/>
    <dgm:cxn modelId="{E161BF0B-B9A5-994A-B801-1F17DEF44A6B}" type="presParOf" srcId="{5B14B52B-7165-CB4E-A6AB-CDE490192FEC}" destId="{D794AAAE-770A-8C42-AB8B-17836A8EC89C}" srcOrd="3" destOrd="0" presId="urn:microsoft.com/office/officeart/2008/layout/LinedList"/>
    <dgm:cxn modelId="{2EC7C6F8-1583-7C45-A87D-24D1C66444ED}" type="presParOf" srcId="{D794AAAE-770A-8C42-AB8B-17836A8EC89C}" destId="{BF167007-225F-C342-B969-5DD3B0D54AF0}" srcOrd="0" destOrd="0" presId="urn:microsoft.com/office/officeart/2008/layout/LinedList"/>
    <dgm:cxn modelId="{993F3F0A-CDF8-B340-97A3-A84F68CC4797}" type="presParOf" srcId="{D794AAAE-770A-8C42-AB8B-17836A8EC89C}" destId="{0D37EC54-20B5-3B4D-9542-882A67DD808C}" srcOrd="1" destOrd="0" presId="urn:microsoft.com/office/officeart/2008/layout/LinedList"/>
    <dgm:cxn modelId="{D751D37D-49FF-634D-BE97-4793BF567722}" type="presParOf" srcId="{5B14B52B-7165-CB4E-A6AB-CDE490192FEC}" destId="{7494DC64-5C17-F946-B904-C32FF6239587}" srcOrd="4" destOrd="0" presId="urn:microsoft.com/office/officeart/2008/layout/LinedList"/>
    <dgm:cxn modelId="{8641254F-2413-A445-8E46-0FA5E7F62639}" type="presParOf" srcId="{5B14B52B-7165-CB4E-A6AB-CDE490192FEC}" destId="{A23C66BC-6C0D-714A-BBC4-AFAF6E9AB0ED}" srcOrd="5" destOrd="0" presId="urn:microsoft.com/office/officeart/2008/layout/LinedList"/>
    <dgm:cxn modelId="{AFBE43B3-33A7-4340-AF85-6BA1CF0B80B4}" type="presParOf" srcId="{A23C66BC-6C0D-714A-BBC4-AFAF6E9AB0ED}" destId="{43B35E02-471C-8B4A-84B1-A6368A52B83C}" srcOrd="0" destOrd="0" presId="urn:microsoft.com/office/officeart/2008/layout/LinedList"/>
    <dgm:cxn modelId="{B73D8E83-7265-9344-A5A9-96FC6195CBD6}" type="presParOf" srcId="{A23C66BC-6C0D-714A-BBC4-AFAF6E9AB0ED}" destId="{F5E7B8BD-6413-114D-969B-90D3E8A0C942}" srcOrd="1" destOrd="0" presId="urn:microsoft.com/office/officeart/2008/layout/LinedList"/>
    <dgm:cxn modelId="{95C10842-7151-6A4C-B9C1-E12AFF004B2F}" type="presParOf" srcId="{5B14B52B-7165-CB4E-A6AB-CDE490192FEC}" destId="{90646C93-28C1-EB43-B3E6-5F124BD060DF}" srcOrd="6" destOrd="0" presId="urn:microsoft.com/office/officeart/2008/layout/LinedList"/>
    <dgm:cxn modelId="{A4BF7658-24E1-E241-BFDB-482E99C9441E}" type="presParOf" srcId="{5B14B52B-7165-CB4E-A6AB-CDE490192FEC}" destId="{63E4D240-67B3-0A48-9E44-1240805EAA96}" srcOrd="7" destOrd="0" presId="urn:microsoft.com/office/officeart/2008/layout/LinedList"/>
    <dgm:cxn modelId="{372A43AF-E55F-934F-9FA9-FF8D0FBBC652}" type="presParOf" srcId="{63E4D240-67B3-0A48-9E44-1240805EAA96}" destId="{DB0D2ECB-AEE2-4748-A28E-BD79BFC5C874}" srcOrd="0" destOrd="0" presId="urn:microsoft.com/office/officeart/2008/layout/LinedList"/>
    <dgm:cxn modelId="{AC3DAE07-DD0F-FB40-80BD-4F00EDC8CD85}" type="presParOf" srcId="{63E4D240-67B3-0A48-9E44-1240805EAA96}" destId="{28F66275-49E9-2846-991D-955172B6E3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27222D-113B-414E-8F36-9985CE1D127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E944B33-3175-4F5C-BC1C-9011873C123A}">
      <dgm:prSet/>
      <dgm:spPr/>
      <dgm:t>
        <a:bodyPr/>
        <a:lstStyle/>
        <a:p>
          <a:pPr>
            <a:lnSpc>
              <a:spcPct val="100000"/>
            </a:lnSpc>
          </a:pPr>
          <a:r>
            <a:rPr lang="en-US" dirty="0"/>
            <a:t>A mediator must disclose to the parties in writing any fees, costs, or charges to be paid to the mediator by the parties. A mediator must abide by any agreement that is reached concerning compensation</a:t>
          </a:r>
        </a:p>
      </dgm:t>
    </dgm:pt>
    <dgm:pt modelId="{400E1F7D-AFC9-489F-99DF-8219BFB10688}" type="parTrans" cxnId="{EF7CB036-F8EB-4404-A018-C2657FD43567}">
      <dgm:prSet/>
      <dgm:spPr/>
      <dgm:t>
        <a:bodyPr/>
        <a:lstStyle/>
        <a:p>
          <a:endParaRPr lang="en-US"/>
        </a:p>
      </dgm:t>
    </dgm:pt>
    <dgm:pt modelId="{B21B6DDF-8D89-4076-8EB7-9C710D53D208}" type="sibTrans" cxnId="{EF7CB036-F8EB-4404-A018-C2657FD43567}">
      <dgm:prSet/>
      <dgm:spPr/>
      <dgm:t>
        <a:bodyPr/>
        <a:lstStyle/>
        <a:p>
          <a:endParaRPr lang="en-US"/>
        </a:p>
      </dgm:t>
    </dgm:pt>
    <dgm:pt modelId="{EE469329-09B5-4CA8-810B-0FB476FC4679}">
      <dgm:prSet/>
      <dgm:spPr/>
      <dgm:t>
        <a:bodyPr/>
        <a:lstStyle/>
        <a:p>
          <a:pPr>
            <a:lnSpc>
              <a:spcPct val="100000"/>
            </a:lnSpc>
          </a:pPr>
          <a:r>
            <a:rPr lang="en-US" dirty="0"/>
            <a:t>The amount or nature of a mediator's fee must not be made contingent on the outcome of the mediation</a:t>
          </a:r>
        </a:p>
      </dgm:t>
    </dgm:pt>
    <dgm:pt modelId="{7C468DC9-157E-42D3-99FF-7C26824E89C2}" type="parTrans" cxnId="{37E99163-6ACF-4266-89BD-F65752848AB2}">
      <dgm:prSet/>
      <dgm:spPr/>
      <dgm:t>
        <a:bodyPr/>
        <a:lstStyle/>
        <a:p>
          <a:endParaRPr lang="en-US"/>
        </a:p>
      </dgm:t>
    </dgm:pt>
    <dgm:pt modelId="{C8D71C4A-C0FC-49F5-BE1B-C831318D0B20}" type="sibTrans" cxnId="{37E99163-6ACF-4266-89BD-F65752848AB2}">
      <dgm:prSet/>
      <dgm:spPr/>
      <dgm:t>
        <a:bodyPr/>
        <a:lstStyle/>
        <a:p>
          <a:endParaRPr lang="en-US"/>
        </a:p>
      </dgm:t>
    </dgm:pt>
    <dgm:pt modelId="{7E1C52BC-D7DD-4A30-B049-9583B68675AA}">
      <dgm:prSet/>
      <dgm:spPr/>
      <dgm:t>
        <a:bodyPr/>
        <a:lstStyle/>
        <a:p>
          <a:pPr>
            <a:lnSpc>
              <a:spcPct val="100000"/>
            </a:lnSpc>
          </a:pPr>
          <a:r>
            <a:rPr lang="en-US" dirty="0"/>
            <a:t>A mediator must not at any time solicit or accept from or give to any participant or affiliate of a participant any gift, bequest, or favor that might reasonably raise a question concerning the mediator's impartiality</a:t>
          </a:r>
        </a:p>
      </dgm:t>
    </dgm:pt>
    <dgm:pt modelId="{4F8CD10C-E9C8-4805-B9C4-261CCECDFAA5}" type="parTrans" cxnId="{93D77BAA-5C51-4F74-A037-C133E8189FF2}">
      <dgm:prSet/>
      <dgm:spPr/>
      <dgm:t>
        <a:bodyPr/>
        <a:lstStyle/>
        <a:p>
          <a:endParaRPr lang="en-US"/>
        </a:p>
      </dgm:t>
    </dgm:pt>
    <dgm:pt modelId="{3F2DAB2D-F5AA-4F3C-9A17-41A1B9BDB01C}" type="sibTrans" cxnId="{93D77BAA-5C51-4F74-A037-C133E8189FF2}">
      <dgm:prSet/>
      <dgm:spPr/>
      <dgm:t>
        <a:bodyPr/>
        <a:lstStyle/>
        <a:p>
          <a:endParaRPr lang="en-US"/>
        </a:p>
      </dgm:t>
    </dgm:pt>
    <dgm:pt modelId="{85A4271F-1A26-4F91-8149-0358D04DA1BD}">
      <dgm:prSet/>
      <dgm:spPr/>
      <dgm:t>
        <a:bodyPr/>
        <a:lstStyle/>
        <a:p>
          <a:pPr>
            <a:lnSpc>
              <a:spcPct val="100000"/>
            </a:lnSpc>
          </a:pPr>
          <a:r>
            <a:rPr lang="en-US" dirty="0"/>
            <a:t>CRC Rule 3.859</a:t>
          </a:r>
          <a:br>
            <a:rPr lang="en-US" dirty="0"/>
          </a:br>
          <a:endParaRPr lang="en-US" dirty="0"/>
        </a:p>
      </dgm:t>
    </dgm:pt>
    <dgm:pt modelId="{C9E89FF5-3827-4B43-BB23-D878A2494D12}" type="parTrans" cxnId="{815CE3BC-2029-4F97-9B69-C5FB029D93B7}">
      <dgm:prSet/>
      <dgm:spPr/>
      <dgm:t>
        <a:bodyPr/>
        <a:lstStyle/>
        <a:p>
          <a:endParaRPr lang="en-US"/>
        </a:p>
      </dgm:t>
    </dgm:pt>
    <dgm:pt modelId="{ACB170F7-19D7-4F2E-B29E-4CE8143844AF}" type="sibTrans" cxnId="{815CE3BC-2029-4F97-9B69-C5FB029D93B7}">
      <dgm:prSet/>
      <dgm:spPr/>
      <dgm:t>
        <a:bodyPr/>
        <a:lstStyle/>
        <a:p>
          <a:endParaRPr lang="en-US"/>
        </a:p>
      </dgm:t>
    </dgm:pt>
    <dgm:pt modelId="{65887763-664E-3A4F-9DA4-1FF55054E3DC}" type="pres">
      <dgm:prSet presAssocID="{6F27222D-113B-414E-8F36-9985CE1D1274}" presName="vert0" presStyleCnt="0">
        <dgm:presLayoutVars>
          <dgm:dir/>
          <dgm:animOne val="branch"/>
          <dgm:animLvl val="lvl"/>
        </dgm:presLayoutVars>
      </dgm:prSet>
      <dgm:spPr/>
    </dgm:pt>
    <dgm:pt modelId="{9E1FD27B-415F-DD4C-9090-C71AE2F9FA2C}" type="pres">
      <dgm:prSet presAssocID="{FE944B33-3175-4F5C-BC1C-9011873C123A}" presName="thickLine" presStyleLbl="alignNode1" presStyleIdx="0" presStyleCnt="4"/>
      <dgm:spPr/>
    </dgm:pt>
    <dgm:pt modelId="{30482C79-1667-964F-80E5-9529FF886D3A}" type="pres">
      <dgm:prSet presAssocID="{FE944B33-3175-4F5C-BC1C-9011873C123A}" presName="horz1" presStyleCnt="0"/>
      <dgm:spPr/>
    </dgm:pt>
    <dgm:pt modelId="{8C27AFEB-4601-F94D-B740-0A2CFA0F4CB1}" type="pres">
      <dgm:prSet presAssocID="{FE944B33-3175-4F5C-BC1C-9011873C123A}" presName="tx1" presStyleLbl="revTx" presStyleIdx="0" presStyleCnt="4"/>
      <dgm:spPr/>
    </dgm:pt>
    <dgm:pt modelId="{90879F8B-1810-1048-9198-8D3CAF7D8AB6}" type="pres">
      <dgm:prSet presAssocID="{FE944B33-3175-4F5C-BC1C-9011873C123A}" presName="vert1" presStyleCnt="0"/>
      <dgm:spPr/>
    </dgm:pt>
    <dgm:pt modelId="{5898120B-35CA-6948-BDBC-2FEC583ECFC1}" type="pres">
      <dgm:prSet presAssocID="{EE469329-09B5-4CA8-810B-0FB476FC4679}" presName="thickLine" presStyleLbl="alignNode1" presStyleIdx="1" presStyleCnt="4"/>
      <dgm:spPr/>
    </dgm:pt>
    <dgm:pt modelId="{9D31095F-6A40-4B43-A1B1-F557C71B2E52}" type="pres">
      <dgm:prSet presAssocID="{EE469329-09B5-4CA8-810B-0FB476FC4679}" presName="horz1" presStyleCnt="0"/>
      <dgm:spPr/>
    </dgm:pt>
    <dgm:pt modelId="{5540FF70-B8CE-AA43-8D2A-3F8050C7D32F}" type="pres">
      <dgm:prSet presAssocID="{EE469329-09B5-4CA8-810B-0FB476FC4679}" presName="tx1" presStyleLbl="revTx" presStyleIdx="1" presStyleCnt="4"/>
      <dgm:spPr/>
    </dgm:pt>
    <dgm:pt modelId="{40198610-17BD-6C4F-9AF1-370234AEEF2E}" type="pres">
      <dgm:prSet presAssocID="{EE469329-09B5-4CA8-810B-0FB476FC4679}" presName="vert1" presStyleCnt="0"/>
      <dgm:spPr/>
    </dgm:pt>
    <dgm:pt modelId="{E2B5300B-DBEE-874C-9407-0F7C0D75AE59}" type="pres">
      <dgm:prSet presAssocID="{7E1C52BC-D7DD-4A30-B049-9583B68675AA}" presName="thickLine" presStyleLbl="alignNode1" presStyleIdx="2" presStyleCnt="4"/>
      <dgm:spPr/>
    </dgm:pt>
    <dgm:pt modelId="{920811B6-DD50-534F-87C4-CAFD5FEE25B9}" type="pres">
      <dgm:prSet presAssocID="{7E1C52BC-D7DD-4A30-B049-9583B68675AA}" presName="horz1" presStyleCnt="0"/>
      <dgm:spPr/>
    </dgm:pt>
    <dgm:pt modelId="{57BDAEA2-CBFF-DD4D-9408-2C1E1FC17EDC}" type="pres">
      <dgm:prSet presAssocID="{7E1C52BC-D7DD-4A30-B049-9583B68675AA}" presName="tx1" presStyleLbl="revTx" presStyleIdx="2" presStyleCnt="4"/>
      <dgm:spPr/>
    </dgm:pt>
    <dgm:pt modelId="{239B9F4C-B66B-F042-9953-D4F1252C8611}" type="pres">
      <dgm:prSet presAssocID="{7E1C52BC-D7DD-4A30-B049-9583B68675AA}" presName="vert1" presStyleCnt="0"/>
      <dgm:spPr/>
    </dgm:pt>
    <dgm:pt modelId="{EE3D8727-B5C0-D041-9ED7-44B0549D5503}" type="pres">
      <dgm:prSet presAssocID="{85A4271F-1A26-4F91-8149-0358D04DA1BD}" presName="thickLine" presStyleLbl="alignNode1" presStyleIdx="3" presStyleCnt="4"/>
      <dgm:spPr/>
    </dgm:pt>
    <dgm:pt modelId="{0B3A7461-0FDD-2844-B799-762F9FDC03FB}" type="pres">
      <dgm:prSet presAssocID="{85A4271F-1A26-4F91-8149-0358D04DA1BD}" presName="horz1" presStyleCnt="0"/>
      <dgm:spPr/>
    </dgm:pt>
    <dgm:pt modelId="{DACB3DF2-B2FD-6643-BF58-D46BE9E1B175}" type="pres">
      <dgm:prSet presAssocID="{85A4271F-1A26-4F91-8149-0358D04DA1BD}" presName="tx1" presStyleLbl="revTx" presStyleIdx="3" presStyleCnt="4"/>
      <dgm:spPr/>
    </dgm:pt>
    <dgm:pt modelId="{F920E6E9-FBCF-9E4D-B19A-A7B78105B3C2}" type="pres">
      <dgm:prSet presAssocID="{85A4271F-1A26-4F91-8149-0358D04DA1BD}" presName="vert1" presStyleCnt="0"/>
      <dgm:spPr/>
    </dgm:pt>
  </dgm:ptLst>
  <dgm:cxnLst>
    <dgm:cxn modelId="{AAE9131C-A88B-8542-A52C-EED7A3108320}" type="presOf" srcId="{EE469329-09B5-4CA8-810B-0FB476FC4679}" destId="{5540FF70-B8CE-AA43-8D2A-3F8050C7D32F}" srcOrd="0" destOrd="0" presId="urn:microsoft.com/office/officeart/2008/layout/LinedList"/>
    <dgm:cxn modelId="{14345735-8986-DE43-9E04-5385EC7B6328}" type="presOf" srcId="{FE944B33-3175-4F5C-BC1C-9011873C123A}" destId="{8C27AFEB-4601-F94D-B740-0A2CFA0F4CB1}" srcOrd="0" destOrd="0" presId="urn:microsoft.com/office/officeart/2008/layout/LinedList"/>
    <dgm:cxn modelId="{EF7CB036-F8EB-4404-A018-C2657FD43567}" srcId="{6F27222D-113B-414E-8F36-9985CE1D1274}" destId="{FE944B33-3175-4F5C-BC1C-9011873C123A}" srcOrd="0" destOrd="0" parTransId="{400E1F7D-AFC9-489F-99DF-8219BFB10688}" sibTransId="{B21B6DDF-8D89-4076-8EB7-9C710D53D208}"/>
    <dgm:cxn modelId="{D94F3E5D-060E-3449-9213-4ACA29814849}" type="presOf" srcId="{85A4271F-1A26-4F91-8149-0358D04DA1BD}" destId="{DACB3DF2-B2FD-6643-BF58-D46BE9E1B175}" srcOrd="0" destOrd="0" presId="urn:microsoft.com/office/officeart/2008/layout/LinedList"/>
    <dgm:cxn modelId="{37E99163-6ACF-4266-89BD-F65752848AB2}" srcId="{6F27222D-113B-414E-8F36-9985CE1D1274}" destId="{EE469329-09B5-4CA8-810B-0FB476FC4679}" srcOrd="1" destOrd="0" parTransId="{7C468DC9-157E-42D3-99FF-7C26824E89C2}" sibTransId="{C8D71C4A-C0FC-49F5-BE1B-C831318D0B20}"/>
    <dgm:cxn modelId="{CE96DFA3-0804-4149-A873-7EDE16E15558}" type="presOf" srcId="{7E1C52BC-D7DD-4A30-B049-9583B68675AA}" destId="{57BDAEA2-CBFF-DD4D-9408-2C1E1FC17EDC}" srcOrd="0" destOrd="0" presId="urn:microsoft.com/office/officeart/2008/layout/LinedList"/>
    <dgm:cxn modelId="{93D77BAA-5C51-4F74-A037-C133E8189FF2}" srcId="{6F27222D-113B-414E-8F36-9985CE1D1274}" destId="{7E1C52BC-D7DD-4A30-B049-9583B68675AA}" srcOrd="2" destOrd="0" parTransId="{4F8CD10C-E9C8-4805-B9C4-261CCECDFAA5}" sibTransId="{3F2DAB2D-F5AA-4F3C-9A17-41A1B9BDB01C}"/>
    <dgm:cxn modelId="{815CE3BC-2029-4F97-9B69-C5FB029D93B7}" srcId="{6F27222D-113B-414E-8F36-9985CE1D1274}" destId="{85A4271F-1A26-4F91-8149-0358D04DA1BD}" srcOrd="3" destOrd="0" parTransId="{C9E89FF5-3827-4B43-BB23-D878A2494D12}" sibTransId="{ACB170F7-19D7-4F2E-B29E-4CE8143844AF}"/>
    <dgm:cxn modelId="{97B3D0D6-70A1-4E41-8335-EA3D8B3189CF}" type="presOf" srcId="{6F27222D-113B-414E-8F36-9985CE1D1274}" destId="{65887763-664E-3A4F-9DA4-1FF55054E3DC}" srcOrd="0" destOrd="0" presId="urn:microsoft.com/office/officeart/2008/layout/LinedList"/>
    <dgm:cxn modelId="{D99AAC24-DB0E-EE40-8376-A169BF516663}" type="presParOf" srcId="{65887763-664E-3A4F-9DA4-1FF55054E3DC}" destId="{9E1FD27B-415F-DD4C-9090-C71AE2F9FA2C}" srcOrd="0" destOrd="0" presId="urn:microsoft.com/office/officeart/2008/layout/LinedList"/>
    <dgm:cxn modelId="{C61D3248-91E8-EE49-99F4-30162C562BE7}" type="presParOf" srcId="{65887763-664E-3A4F-9DA4-1FF55054E3DC}" destId="{30482C79-1667-964F-80E5-9529FF886D3A}" srcOrd="1" destOrd="0" presId="urn:microsoft.com/office/officeart/2008/layout/LinedList"/>
    <dgm:cxn modelId="{21F2DD78-18A0-5849-A3AD-D80DFCBC6846}" type="presParOf" srcId="{30482C79-1667-964F-80E5-9529FF886D3A}" destId="{8C27AFEB-4601-F94D-B740-0A2CFA0F4CB1}" srcOrd="0" destOrd="0" presId="urn:microsoft.com/office/officeart/2008/layout/LinedList"/>
    <dgm:cxn modelId="{360F14D1-4721-0048-A077-23CB46970448}" type="presParOf" srcId="{30482C79-1667-964F-80E5-9529FF886D3A}" destId="{90879F8B-1810-1048-9198-8D3CAF7D8AB6}" srcOrd="1" destOrd="0" presId="urn:microsoft.com/office/officeart/2008/layout/LinedList"/>
    <dgm:cxn modelId="{6519D6CC-B75F-8F49-952C-3E41BBCDA3AB}" type="presParOf" srcId="{65887763-664E-3A4F-9DA4-1FF55054E3DC}" destId="{5898120B-35CA-6948-BDBC-2FEC583ECFC1}" srcOrd="2" destOrd="0" presId="urn:microsoft.com/office/officeart/2008/layout/LinedList"/>
    <dgm:cxn modelId="{D9A68B82-2D16-F44C-99EC-A877BF1455BD}" type="presParOf" srcId="{65887763-664E-3A4F-9DA4-1FF55054E3DC}" destId="{9D31095F-6A40-4B43-A1B1-F557C71B2E52}" srcOrd="3" destOrd="0" presId="urn:microsoft.com/office/officeart/2008/layout/LinedList"/>
    <dgm:cxn modelId="{B9366D6F-CAF8-6A4E-BEDB-F3877FECF1F1}" type="presParOf" srcId="{9D31095F-6A40-4B43-A1B1-F557C71B2E52}" destId="{5540FF70-B8CE-AA43-8D2A-3F8050C7D32F}" srcOrd="0" destOrd="0" presId="urn:microsoft.com/office/officeart/2008/layout/LinedList"/>
    <dgm:cxn modelId="{9933AFA0-9025-9945-83B3-1B7520314BC9}" type="presParOf" srcId="{9D31095F-6A40-4B43-A1B1-F557C71B2E52}" destId="{40198610-17BD-6C4F-9AF1-370234AEEF2E}" srcOrd="1" destOrd="0" presId="urn:microsoft.com/office/officeart/2008/layout/LinedList"/>
    <dgm:cxn modelId="{123BF98A-7373-D043-8656-CEAD80483CDD}" type="presParOf" srcId="{65887763-664E-3A4F-9DA4-1FF55054E3DC}" destId="{E2B5300B-DBEE-874C-9407-0F7C0D75AE59}" srcOrd="4" destOrd="0" presId="urn:microsoft.com/office/officeart/2008/layout/LinedList"/>
    <dgm:cxn modelId="{ACD4ADA9-1B08-6940-81F0-DA1005138841}" type="presParOf" srcId="{65887763-664E-3A4F-9DA4-1FF55054E3DC}" destId="{920811B6-DD50-534F-87C4-CAFD5FEE25B9}" srcOrd="5" destOrd="0" presId="urn:microsoft.com/office/officeart/2008/layout/LinedList"/>
    <dgm:cxn modelId="{CB33C6B7-A8ED-3042-8EE4-F81C2D353BDE}" type="presParOf" srcId="{920811B6-DD50-534F-87C4-CAFD5FEE25B9}" destId="{57BDAEA2-CBFF-DD4D-9408-2C1E1FC17EDC}" srcOrd="0" destOrd="0" presId="urn:microsoft.com/office/officeart/2008/layout/LinedList"/>
    <dgm:cxn modelId="{0342CC59-53D9-C142-B5A7-73F1D86D3E98}" type="presParOf" srcId="{920811B6-DD50-534F-87C4-CAFD5FEE25B9}" destId="{239B9F4C-B66B-F042-9953-D4F1252C8611}" srcOrd="1" destOrd="0" presId="urn:microsoft.com/office/officeart/2008/layout/LinedList"/>
    <dgm:cxn modelId="{864D78A0-2ECB-3B40-A8E2-CA5A1A572E93}" type="presParOf" srcId="{65887763-664E-3A4F-9DA4-1FF55054E3DC}" destId="{EE3D8727-B5C0-D041-9ED7-44B0549D5503}" srcOrd="6" destOrd="0" presId="urn:microsoft.com/office/officeart/2008/layout/LinedList"/>
    <dgm:cxn modelId="{74C70F4F-CF6C-9648-BCFF-A5DACFFDE9D2}" type="presParOf" srcId="{65887763-664E-3A4F-9DA4-1FF55054E3DC}" destId="{0B3A7461-0FDD-2844-B799-762F9FDC03FB}" srcOrd="7" destOrd="0" presId="urn:microsoft.com/office/officeart/2008/layout/LinedList"/>
    <dgm:cxn modelId="{9230592B-8900-8543-A617-81768692C325}" type="presParOf" srcId="{0B3A7461-0FDD-2844-B799-762F9FDC03FB}" destId="{DACB3DF2-B2FD-6643-BF58-D46BE9E1B175}" srcOrd="0" destOrd="0" presId="urn:microsoft.com/office/officeart/2008/layout/LinedList"/>
    <dgm:cxn modelId="{55DBA463-62D8-8E42-BC55-EE6705DF593C}" type="presParOf" srcId="{0B3A7461-0FDD-2844-B799-762F9FDC03FB}" destId="{F920E6E9-FBCF-9E4D-B19A-A7B78105B3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2D20BA-B8F0-4FA7-B6B4-19317E82AE19}"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CADFE251-9C39-4D29-A4B8-273D7C396B63}">
      <dgm:prSet/>
      <dgm:spPr/>
      <dgm:t>
        <a:bodyPr/>
        <a:lstStyle/>
        <a:p>
          <a:r>
            <a:rPr lang="en-US" dirty="0"/>
            <a:t>Ensure</a:t>
          </a:r>
        </a:p>
      </dgm:t>
    </dgm:pt>
    <dgm:pt modelId="{64B19899-445B-418C-8033-CF24668E6CB7}" type="parTrans" cxnId="{909BC550-2F19-41A8-B14E-9E50586F1678}">
      <dgm:prSet/>
      <dgm:spPr/>
      <dgm:t>
        <a:bodyPr/>
        <a:lstStyle/>
        <a:p>
          <a:endParaRPr lang="en-US"/>
        </a:p>
      </dgm:t>
    </dgm:pt>
    <dgm:pt modelId="{ECB4DE4B-51B4-4C4A-BB32-6726DBEFB8FA}" type="sibTrans" cxnId="{909BC550-2F19-41A8-B14E-9E50586F1678}">
      <dgm:prSet/>
      <dgm:spPr/>
      <dgm:t>
        <a:bodyPr/>
        <a:lstStyle/>
        <a:p>
          <a:endParaRPr lang="en-US"/>
        </a:p>
      </dgm:t>
    </dgm:pt>
    <dgm:pt modelId="{9DF15BAA-854B-46A5-A5F4-5AFB83236623}">
      <dgm:prSet/>
      <dgm:spPr/>
      <dgm:t>
        <a:bodyPr/>
        <a:lstStyle/>
        <a:p>
          <a:r>
            <a:rPr lang="en-US" dirty="0"/>
            <a:t>Ensure that they are fully protected</a:t>
          </a:r>
        </a:p>
      </dgm:t>
    </dgm:pt>
    <dgm:pt modelId="{98A0D502-6641-4AD0-A993-EF7CAFF7AC34}" type="parTrans" cxnId="{20C8A504-E86A-40D8-8F7D-B2D436FCF8D0}">
      <dgm:prSet/>
      <dgm:spPr/>
      <dgm:t>
        <a:bodyPr/>
        <a:lstStyle/>
        <a:p>
          <a:endParaRPr lang="en-US"/>
        </a:p>
      </dgm:t>
    </dgm:pt>
    <dgm:pt modelId="{52FAB853-0B58-440A-842B-32CDE130F37A}" type="sibTrans" cxnId="{20C8A504-E86A-40D8-8F7D-B2D436FCF8D0}">
      <dgm:prSet/>
      <dgm:spPr/>
      <dgm:t>
        <a:bodyPr/>
        <a:lstStyle/>
        <a:p>
          <a:endParaRPr lang="en-US"/>
        </a:p>
      </dgm:t>
    </dgm:pt>
    <dgm:pt modelId="{F767A312-700A-46AE-BA8C-9C2AC2E126B1}">
      <dgm:prSet/>
      <dgm:spPr/>
      <dgm:t>
        <a:bodyPr/>
        <a:lstStyle/>
        <a:p>
          <a:r>
            <a:rPr lang="en-US" dirty="0"/>
            <a:t>Provide</a:t>
          </a:r>
        </a:p>
      </dgm:t>
    </dgm:pt>
    <dgm:pt modelId="{2F5C521C-B312-4A80-8FAB-F1D87012B9A8}" type="parTrans" cxnId="{D011DBF3-6771-4B09-947C-A0CCD38E9984}">
      <dgm:prSet/>
      <dgm:spPr/>
      <dgm:t>
        <a:bodyPr/>
        <a:lstStyle/>
        <a:p>
          <a:endParaRPr lang="en-US"/>
        </a:p>
      </dgm:t>
    </dgm:pt>
    <dgm:pt modelId="{47F10CC4-707B-4B21-9517-F5F01C5734D4}" type="sibTrans" cxnId="{D011DBF3-6771-4B09-947C-A0CCD38E9984}">
      <dgm:prSet/>
      <dgm:spPr/>
      <dgm:t>
        <a:bodyPr/>
        <a:lstStyle/>
        <a:p>
          <a:endParaRPr lang="en-US"/>
        </a:p>
      </dgm:t>
    </dgm:pt>
    <dgm:pt modelId="{95109813-0071-4DA9-9BA9-5D52B3F14D08}">
      <dgm:prSet/>
      <dgm:spPr/>
      <dgm:t>
        <a:bodyPr/>
        <a:lstStyle/>
        <a:p>
          <a:r>
            <a:rPr lang="en-US" dirty="0"/>
            <a:t>Provide guidance on clients on what not to disclose</a:t>
          </a:r>
        </a:p>
      </dgm:t>
    </dgm:pt>
    <dgm:pt modelId="{1D00364D-515A-4E5C-95E9-71D5059AD72B}" type="parTrans" cxnId="{811ABDB6-658F-484E-9571-2C16B1E412FC}">
      <dgm:prSet/>
      <dgm:spPr/>
      <dgm:t>
        <a:bodyPr/>
        <a:lstStyle/>
        <a:p>
          <a:endParaRPr lang="en-US"/>
        </a:p>
      </dgm:t>
    </dgm:pt>
    <dgm:pt modelId="{AF634236-7FE4-4E51-91EF-410EF800AB1C}" type="sibTrans" cxnId="{811ABDB6-658F-484E-9571-2C16B1E412FC}">
      <dgm:prSet/>
      <dgm:spPr/>
      <dgm:t>
        <a:bodyPr/>
        <a:lstStyle/>
        <a:p>
          <a:endParaRPr lang="en-US"/>
        </a:p>
      </dgm:t>
    </dgm:pt>
    <dgm:pt modelId="{F3659B26-BB05-4B92-B7EE-9C46388205C3}">
      <dgm:prSet/>
      <dgm:spPr/>
      <dgm:t>
        <a:bodyPr/>
        <a:lstStyle/>
        <a:p>
          <a:r>
            <a:rPr lang="en-US" dirty="0"/>
            <a:t>Confirm</a:t>
          </a:r>
        </a:p>
      </dgm:t>
    </dgm:pt>
    <dgm:pt modelId="{0616D039-1D37-45E1-8B9A-1F964A2BB5F4}" type="parTrans" cxnId="{05FE6FCA-CF24-4003-8F19-B8DB74E85DB2}">
      <dgm:prSet/>
      <dgm:spPr/>
      <dgm:t>
        <a:bodyPr/>
        <a:lstStyle/>
        <a:p>
          <a:endParaRPr lang="en-US"/>
        </a:p>
      </dgm:t>
    </dgm:pt>
    <dgm:pt modelId="{4D1F1B63-22F5-4838-8337-C56B34A2ACD2}" type="sibTrans" cxnId="{05FE6FCA-CF24-4003-8F19-B8DB74E85DB2}">
      <dgm:prSet/>
      <dgm:spPr/>
      <dgm:t>
        <a:bodyPr/>
        <a:lstStyle/>
        <a:p>
          <a:endParaRPr lang="en-US"/>
        </a:p>
      </dgm:t>
    </dgm:pt>
    <dgm:pt modelId="{42B85A1E-4408-4582-AA67-FB3AAD5DEE39}">
      <dgm:prSet/>
      <dgm:spPr/>
      <dgm:t>
        <a:bodyPr/>
        <a:lstStyle/>
        <a:p>
          <a:r>
            <a:rPr lang="en-US" dirty="0"/>
            <a:t>Confirm what information may be shared with the other side</a:t>
          </a:r>
        </a:p>
      </dgm:t>
    </dgm:pt>
    <dgm:pt modelId="{5B7EE477-3B51-4C9E-BF91-78DE67CF7A89}" type="parTrans" cxnId="{2D3EC4FD-7C54-4664-A4FC-25DAD05FD3F5}">
      <dgm:prSet/>
      <dgm:spPr/>
      <dgm:t>
        <a:bodyPr/>
        <a:lstStyle/>
        <a:p>
          <a:endParaRPr lang="en-US"/>
        </a:p>
      </dgm:t>
    </dgm:pt>
    <dgm:pt modelId="{A37E3A7E-4392-4486-9CD6-7AC198017A28}" type="sibTrans" cxnId="{2D3EC4FD-7C54-4664-A4FC-25DAD05FD3F5}">
      <dgm:prSet/>
      <dgm:spPr/>
      <dgm:t>
        <a:bodyPr/>
        <a:lstStyle/>
        <a:p>
          <a:endParaRPr lang="en-US"/>
        </a:p>
      </dgm:t>
    </dgm:pt>
    <dgm:pt modelId="{6F2991F0-341D-5C4D-B650-D38DD4F6253A}" type="pres">
      <dgm:prSet presAssocID="{CF2D20BA-B8F0-4FA7-B6B4-19317E82AE19}" presName="diagram" presStyleCnt="0">
        <dgm:presLayoutVars>
          <dgm:chPref val="1"/>
          <dgm:dir/>
          <dgm:animOne val="branch"/>
          <dgm:animLvl val="lvl"/>
          <dgm:resizeHandles/>
        </dgm:presLayoutVars>
      </dgm:prSet>
      <dgm:spPr/>
    </dgm:pt>
    <dgm:pt modelId="{9099C2F3-24B0-D546-8AEC-67E3DFC7674B}" type="pres">
      <dgm:prSet presAssocID="{CADFE251-9C39-4D29-A4B8-273D7C396B63}" presName="root" presStyleCnt="0"/>
      <dgm:spPr/>
    </dgm:pt>
    <dgm:pt modelId="{9246C57D-C120-0D42-A8F1-2C98F5B6A5A3}" type="pres">
      <dgm:prSet presAssocID="{CADFE251-9C39-4D29-A4B8-273D7C396B63}" presName="rootComposite" presStyleCnt="0"/>
      <dgm:spPr/>
    </dgm:pt>
    <dgm:pt modelId="{4F61467E-C6C9-344A-80E3-6DABD91074AA}" type="pres">
      <dgm:prSet presAssocID="{CADFE251-9C39-4D29-A4B8-273D7C396B63}" presName="rootText" presStyleLbl="node1" presStyleIdx="0" presStyleCnt="3"/>
      <dgm:spPr/>
    </dgm:pt>
    <dgm:pt modelId="{EAA4AA35-2E8C-3D48-8DFD-A76CBCCD3848}" type="pres">
      <dgm:prSet presAssocID="{CADFE251-9C39-4D29-A4B8-273D7C396B63}" presName="rootConnector" presStyleLbl="node1" presStyleIdx="0" presStyleCnt="3"/>
      <dgm:spPr/>
    </dgm:pt>
    <dgm:pt modelId="{688DB154-2839-8D44-A9A6-B6D10B4B0D1B}" type="pres">
      <dgm:prSet presAssocID="{CADFE251-9C39-4D29-A4B8-273D7C396B63}" presName="childShape" presStyleCnt="0"/>
      <dgm:spPr/>
    </dgm:pt>
    <dgm:pt modelId="{7278CD04-59B1-7245-8A66-41C6B9BDD9F0}" type="pres">
      <dgm:prSet presAssocID="{98A0D502-6641-4AD0-A993-EF7CAFF7AC34}" presName="Name13" presStyleLbl="parChTrans1D2" presStyleIdx="0" presStyleCnt="3"/>
      <dgm:spPr/>
    </dgm:pt>
    <dgm:pt modelId="{42880CCE-22CB-914B-913E-93B8AE3105B1}" type="pres">
      <dgm:prSet presAssocID="{9DF15BAA-854B-46A5-A5F4-5AFB83236623}" presName="childText" presStyleLbl="bgAcc1" presStyleIdx="0" presStyleCnt="3">
        <dgm:presLayoutVars>
          <dgm:bulletEnabled val="1"/>
        </dgm:presLayoutVars>
      </dgm:prSet>
      <dgm:spPr/>
    </dgm:pt>
    <dgm:pt modelId="{F3719673-B159-3C4E-A7B2-1D688DF06CF0}" type="pres">
      <dgm:prSet presAssocID="{F767A312-700A-46AE-BA8C-9C2AC2E126B1}" presName="root" presStyleCnt="0"/>
      <dgm:spPr/>
    </dgm:pt>
    <dgm:pt modelId="{2A699471-FA7A-BA42-BDCD-05E0E8841E58}" type="pres">
      <dgm:prSet presAssocID="{F767A312-700A-46AE-BA8C-9C2AC2E126B1}" presName="rootComposite" presStyleCnt="0"/>
      <dgm:spPr/>
    </dgm:pt>
    <dgm:pt modelId="{7F3C4052-7CED-6C46-A11C-0895DDFEB972}" type="pres">
      <dgm:prSet presAssocID="{F767A312-700A-46AE-BA8C-9C2AC2E126B1}" presName="rootText" presStyleLbl="node1" presStyleIdx="1" presStyleCnt="3"/>
      <dgm:spPr/>
    </dgm:pt>
    <dgm:pt modelId="{C0389D1B-E38A-904F-BD10-668EE2FC415B}" type="pres">
      <dgm:prSet presAssocID="{F767A312-700A-46AE-BA8C-9C2AC2E126B1}" presName="rootConnector" presStyleLbl="node1" presStyleIdx="1" presStyleCnt="3"/>
      <dgm:spPr/>
    </dgm:pt>
    <dgm:pt modelId="{4237B721-4766-D74F-8C1F-76FC70930DC9}" type="pres">
      <dgm:prSet presAssocID="{F767A312-700A-46AE-BA8C-9C2AC2E126B1}" presName="childShape" presStyleCnt="0"/>
      <dgm:spPr/>
    </dgm:pt>
    <dgm:pt modelId="{DB672931-A0D2-D54F-8970-12FA9EE787F6}" type="pres">
      <dgm:prSet presAssocID="{1D00364D-515A-4E5C-95E9-71D5059AD72B}" presName="Name13" presStyleLbl="parChTrans1D2" presStyleIdx="1" presStyleCnt="3"/>
      <dgm:spPr/>
    </dgm:pt>
    <dgm:pt modelId="{E47B5427-6CB8-6948-8E93-F61E27A3CEE0}" type="pres">
      <dgm:prSet presAssocID="{95109813-0071-4DA9-9BA9-5D52B3F14D08}" presName="childText" presStyleLbl="bgAcc1" presStyleIdx="1" presStyleCnt="3">
        <dgm:presLayoutVars>
          <dgm:bulletEnabled val="1"/>
        </dgm:presLayoutVars>
      </dgm:prSet>
      <dgm:spPr/>
    </dgm:pt>
    <dgm:pt modelId="{CCE9D122-C8C2-C84A-9D77-286F6FFC8D51}" type="pres">
      <dgm:prSet presAssocID="{F3659B26-BB05-4B92-B7EE-9C46388205C3}" presName="root" presStyleCnt="0"/>
      <dgm:spPr/>
    </dgm:pt>
    <dgm:pt modelId="{4336CF2F-F344-0541-A8ED-682419947DE5}" type="pres">
      <dgm:prSet presAssocID="{F3659B26-BB05-4B92-B7EE-9C46388205C3}" presName="rootComposite" presStyleCnt="0"/>
      <dgm:spPr/>
    </dgm:pt>
    <dgm:pt modelId="{143F438E-8040-634F-9AAF-3AA0DA96BC53}" type="pres">
      <dgm:prSet presAssocID="{F3659B26-BB05-4B92-B7EE-9C46388205C3}" presName="rootText" presStyleLbl="node1" presStyleIdx="2" presStyleCnt="3"/>
      <dgm:spPr/>
    </dgm:pt>
    <dgm:pt modelId="{44A5F799-ADA0-AC45-AB99-D4E1B98F5614}" type="pres">
      <dgm:prSet presAssocID="{F3659B26-BB05-4B92-B7EE-9C46388205C3}" presName="rootConnector" presStyleLbl="node1" presStyleIdx="2" presStyleCnt="3"/>
      <dgm:spPr/>
    </dgm:pt>
    <dgm:pt modelId="{CD77AECA-5487-E84A-9EEE-D12E439DE25E}" type="pres">
      <dgm:prSet presAssocID="{F3659B26-BB05-4B92-B7EE-9C46388205C3}" presName="childShape" presStyleCnt="0"/>
      <dgm:spPr/>
    </dgm:pt>
    <dgm:pt modelId="{0E1128DB-095B-564C-ACC9-EF9B2C125A7C}" type="pres">
      <dgm:prSet presAssocID="{5B7EE477-3B51-4C9E-BF91-78DE67CF7A89}" presName="Name13" presStyleLbl="parChTrans1D2" presStyleIdx="2" presStyleCnt="3"/>
      <dgm:spPr/>
    </dgm:pt>
    <dgm:pt modelId="{F2C18A94-912A-D64F-BDEC-0736C8685BC4}" type="pres">
      <dgm:prSet presAssocID="{42B85A1E-4408-4582-AA67-FB3AAD5DEE39}" presName="childText" presStyleLbl="bgAcc1" presStyleIdx="2" presStyleCnt="3">
        <dgm:presLayoutVars>
          <dgm:bulletEnabled val="1"/>
        </dgm:presLayoutVars>
      </dgm:prSet>
      <dgm:spPr/>
    </dgm:pt>
  </dgm:ptLst>
  <dgm:cxnLst>
    <dgm:cxn modelId="{20C8A504-E86A-40D8-8F7D-B2D436FCF8D0}" srcId="{CADFE251-9C39-4D29-A4B8-273D7C396B63}" destId="{9DF15BAA-854B-46A5-A5F4-5AFB83236623}" srcOrd="0" destOrd="0" parTransId="{98A0D502-6641-4AD0-A993-EF7CAFF7AC34}" sibTransId="{52FAB853-0B58-440A-842B-32CDE130F37A}"/>
    <dgm:cxn modelId="{0524000B-4270-1A4D-B611-6B538B78BA46}" type="presOf" srcId="{9DF15BAA-854B-46A5-A5F4-5AFB83236623}" destId="{42880CCE-22CB-914B-913E-93B8AE3105B1}" srcOrd="0" destOrd="0" presId="urn:microsoft.com/office/officeart/2005/8/layout/hierarchy3"/>
    <dgm:cxn modelId="{F9802F19-630B-E84F-B253-26FD754A3DD0}" type="presOf" srcId="{CADFE251-9C39-4D29-A4B8-273D7C396B63}" destId="{EAA4AA35-2E8C-3D48-8DFD-A76CBCCD3848}" srcOrd="1" destOrd="0" presId="urn:microsoft.com/office/officeart/2005/8/layout/hierarchy3"/>
    <dgm:cxn modelId="{909BC550-2F19-41A8-B14E-9E50586F1678}" srcId="{CF2D20BA-B8F0-4FA7-B6B4-19317E82AE19}" destId="{CADFE251-9C39-4D29-A4B8-273D7C396B63}" srcOrd="0" destOrd="0" parTransId="{64B19899-445B-418C-8033-CF24668E6CB7}" sibTransId="{ECB4DE4B-51B4-4C4A-BB32-6726DBEFB8FA}"/>
    <dgm:cxn modelId="{A14A8F5C-9533-BC44-84D3-9D2C3FE1ED1A}" type="presOf" srcId="{F3659B26-BB05-4B92-B7EE-9C46388205C3}" destId="{44A5F799-ADA0-AC45-AB99-D4E1B98F5614}" srcOrd="1" destOrd="0" presId="urn:microsoft.com/office/officeart/2005/8/layout/hierarchy3"/>
    <dgm:cxn modelId="{A36D4A66-358A-6944-B99C-863049299741}" type="presOf" srcId="{CADFE251-9C39-4D29-A4B8-273D7C396B63}" destId="{4F61467E-C6C9-344A-80E3-6DABD91074AA}" srcOrd="0" destOrd="0" presId="urn:microsoft.com/office/officeart/2005/8/layout/hierarchy3"/>
    <dgm:cxn modelId="{79008E69-B6A3-154A-BDF3-982B0B56FAA5}" type="presOf" srcId="{42B85A1E-4408-4582-AA67-FB3AAD5DEE39}" destId="{F2C18A94-912A-D64F-BDEC-0736C8685BC4}" srcOrd="0" destOrd="0" presId="urn:microsoft.com/office/officeart/2005/8/layout/hierarchy3"/>
    <dgm:cxn modelId="{34D02986-9C28-1441-87D2-58931791A204}" type="presOf" srcId="{1D00364D-515A-4E5C-95E9-71D5059AD72B}" destId="{DB672931-A0D2-D54F-8970-12FA9EE787F6}" srcOrd="0" destOrd="0" presId="urn:microsoft.com/office/officeart/2005/8/layout/hierarchy3"/>
    <dgm:cxn modelId="{7D58E187-4915-704A-9769-42B65FFF73EA}" type="presOf" srcId="{95109813-0071-4DA9-9BA9-5D52B3F14D08}" destId="{E47B5427-6CB8-6948-8E93-F61E27A3CEE0}" srcOrd="0" destOrd="0" presId="urn:microsoft.com/office/officeart/2005/8/layout/hierarchy3"/>
    <dgm:cxn modelId="{4E41DC9E-49F8-4C4D-92C3-44C4EC37A33D}" type="presOf" srcId="{F767A312-700A-46AE-BA8C-9C2AC2E126B1}" destId="{C0389D1B-E38A-904F-BD10-668EE2FC415B}" srcOrd="1" destOrd="0" presId="urn:microsoft.com/office/officeart/2005/8/layout/hierarchy3"/>
    <dgm:cxn modelId="{811ABDB6-658F-484E-9571-2C16B1E412FC}" srcId="{F767A312-700A-46AE-BA8C-9C2AC2E126B1}" destId="{95109813-0071-4DA9-9BA9-5D52B3F14D08}" srcOrd="0" destOrd="0" parTransId="{1D00364D-515A-4E5C-95E9-71D5059AD72B}" sibTransId="{AF634236-7FE4-4E51-91EF-410EF800AB1C}"/>
    <dgm:cxn modelId="{9FBC4AC2-F52A-234E-97AA-079F8CF84076}" type="presOf" srcId="{F767A312-700A-46AE-BA8C-9C2AC2E126B1}" destId="{7F3C4052-7CED-6C46-A11C-0895DDFEB972}" srcOrd="0" destOrd="0" presId="urn:microsoft.com/office/officeart/2005/8/layout/hierarchy3"/>
    <dgm:cxn modelId="{05FE6FCA-CF24-4003-8F19-B8DB74E85DB2}" srcId="{CF2D20BA-B8F0-4FA7-B6B4-19317E82AE19}" destId="{F3659B26-BB05-4B92-B7EE-9C46388205C3}" srcOrd="2" destOrd="0" parTransId="{0616D039-1D37-45E1-8B9A-1F964A2BB5F4}" sibTransId="{4D1F1B63-22F5-4838-8337-C56B34A2ACD2}"/>
    <dgm:cxn modelId="{55D15DE8-9EA4-F442-B39C-118B6E661C2D}" type="presOf" srcId="{CF2D20BA-B8F0-4FA7-B6B4-19317E82AE19}" destId="{6F2991F0-341D-5C4D-B650-D38DD4F6253A}" srcOrd="0" destOrd="0" presId="urn:microsoft.com/office/officeart/2005/8/layout/hierarchy3"/>
    <dgm:cxn modelId="{319926EA-B788-A345-BD82-C8E597CDC1F0}" type="presOf" srcId="{F3659B26-BB05-4B92-B7EE-9C46388205C3}" destId="{143F438E-8040-634F-9AAF-3AA0DA96BC53}" srcOrd="0" destOrd="0" presId="urn:microsoft.com/office/officeart/2005/8/layout/hierarchy3"/>
    <dgm:cxn modelId="{BBC8E3EA-73BF-1C49-B482-8F2E844F3625}" type="presOf" srcId="{98A0D502-6641-4AD0-A993-EF7CAFF7AC34}" destId="{7278CD04-59B1-7245-8A66-41C6B9BDD9F0}" srcOrd="0" destOrd="0" presId="urn:microsoft.com/office/officeart/2005/8/layout/hierarchy3"/>
    <dgm:cxn modelId="{D011DBF3-6771-4B09-947C-A0CCD38E9984}" srcId="{CF2D20BA-B8F0-4FA7-B6B4-19317E82AE19}" destId="{F767A312-700A-46AE-BA8C-9C2AC2E126B1}" srcOrd="1" destOrd="0" parTransId="{2F5C521C-B312-4A80-8FAB-F1D87012B9A8}" sibTransId="{47F10CC4-707B-4B21-9517-F5F01C5734D4}"/>
    <dgm:cxn modelId="{842FB9F4-636E-E346-9CA2-61C8AB4614E2}" type="presOf" srcId="{5B7EE477-3B51-4C9E-BF91-78DE67CF7A89}" destId="{0E1128DB-095B-564C-ACC9-EF9B2C125A7C}" srcOrd="0" destOrd="0" presId="urn:microsoft.com/office/officeart/2005/8/layout/hierarchy3"/>
    <dgm:cxn modelId="{2D3EC4FD-7C54-4664-A4FC-25DAD05FD3F5}" srcId="{F3659B26-BB05-4B92-B7EE-9C46388205C3}" destId="{42B85A1E-4408-4582-AA67-FB3AAD5DEE39}" srcOrd="0" destOrd="0" parTransId="{5B7EE477-3B51-4C9E-BF91-78DE67CF7A89}" sibTransId="{A37E3A7E-4392-4486-9CD6-7AC198017A28}"/>
    <dgm:cxn modelId="{C2386E62-4CC4-5140-8F74-86D32A63B61B}" type="presParOf" srcId="{6F2991F0-341D-5C4D-B650-D38DD4F6253A}" destId="{9099C2F3-24B0-D546-8AEC-67E3DFC7674B}" srcOrd="0" destOrd="0" presId="urn:microsoft.com/office/officeart/2005/8/layout/hierarchy3"/>
    <dgm:cxn modelId="{69447A34-02A5-EC4E-9B94-0AF9A8F0A40A}" type="presParOf" srcId="{9099C2F3-24B0-D546-8AEC-67E3DFC7674B}" destId="{9246C57D-C120-0D42-A8F1-2C98F5B6A5A3}" srcOrd="0" destOrd="0" presId="urn:microsoft.com/office/officeart/2005/8/layout/hierarchy3"/>
    <dgm:cxn modelId="{5BBAEA91-935A-5643-8F23-82DE28CE28D4}" type="presParOf" srcId="{9246C57D-C120-0D42-A8F1-2C98F5B6A5A3}" destId="{4F61467E-C6C9-344A-80E3-6DABD91074AA}" srcOrd="0" destOrd="0" presId="urn:microsoft.com/office/officeart/2005/8/layout/hierarchy3"/>
    <dgm:cxn modelId="{13CD489E-BB86-B74B-8166-422F827D1111}" type="presParOf" srcId="{9246C57D-C120-0D42-A8F1-2C98F5B6A5A3}" destId="{EAA4AA35-2E8C-3D48-8DFD-A76CBCCD3848}" srcOrd="1" destOrd="0" presId="urn:microsoft.com/office/officeart/2005/8/layout/hierarchy3"/>
    <dgm:cxn modelId="{F65F9D2D-69ED-1A42-B1E1-DC6478AB874A}" type="presParOf" srcId="{9099C2F3-24B0-D546-8AEC-67E3DFC7674B}" destId="{688DB154-2839-8D44-A9A6-B6D10B4B0D1B}" srcOrd="1" destOrd="0" presId="urn:microsoft.com/office/officeart/2005/8/layout/hierarchy3"/>
    <dgm:cxn modelId="{38F128AB-1CF8-9A47-819F-7B1F9E99EA6D}" type="presParOf" srcId="{688DB154-2839-8D44-A9A6-B6D10B4B0D1B}" destId="{7278CD04-59B1-7245-8A66-41C6B9BDD9F0}" srcOrd="0" destOrd="0" presId="urn:microsoft.com/office/officeart/2005/8/layout/hierarchy3"/>
    <dgm:cxn modelId="{455982FD-6FFF-1D4B-9CE1-C058D6AF6EC4}" type="presParOf" srcId="{688DB154-2839-8D44-A9A6-B6D10B4B0D1B}" destId="{42880CCE-22CB-914B-913E-93B8AE3105B1}" srcOrd="1" destOrd="0" presId="urn:microsoft.com/office/officeart/2005/8/layout/hierarchy3"/>
    <dgm:cxn modelId="{F6F6148A-9B8B-8244-AE8C-49469F605B19}" type="presParOf" srcId="{6F2991F0-341D-5C4D-B650-D38DD4F6253A}" destId="{F3719673-B159-3C4E-A7B2-1D688DF06CF0}" srcOrd="1" destOrd="0" presId="urn:microsoft.com/office/officeart/2005/8/layout/hierarchy3"/>
    <dgm:cxn modelId="{68A270CF-6D5C-0E40-9A9A-180AABCC85CF}" type="presParOf" srcId="{F3719673-B159-3C4E-A7B2-1D688DF06CF0}" destId="{2A699471-FA7A-BA42-BDCD-05E0E8841E58}" srcOrd="0" destOrd="0" presId="urn:microsoft.com/office/officeart/2005/8/layout/hierarchy3"/>
    <dgm:cxn modelId="{A062742A-7394-8D46-AD18-04885AF2EA7F}" type="presParOf" srcId="{2A699471-FA7A-BA42-BDCD-05E0E8841E58}" destId="{7F3C4052-7CED-6C46-A11C-0895DDFEB972}" srcOrd="0" destOrd="0" presId="urn:microsoft.com/office/officeart/2005/8/layout/hierarchy3"/>
    <dgm:cxn modelId="{B3D029E4-2191-D047-A0CB-8D978A927C6C}" type="presParOf" srcId="{2A699471-FA7A-BA42-BDCD-05E0E8841E58}" destId="{C0389D1B-E38A-904F-BD10-668EE2FC415B}" srcOrd="1" destOrd="0" presId="urn:microsoft.com/office/officeart/2005/8/layout/hierarchy3"/>
    <dgm:cxn modelId="{2D93219A-A6EF-6840-9319-5AB694B83832}" type="presParOf" srcId="{F3719673-B159-3C4E-A7B2-1D688DF06CF0}" destId="{4237B721-4766-D74F-8C1F-76FC70930DC9}" srcOrd="1" destOrd="0" presId="urn:microsoft.com/office/officeart/2005/8/layout/hierarchy3"/>
    <dgm:cxn modelId="{A548DB53-21D4-9B49-802F-387F61AA27DF}" type="presParOf" srcId="{4237B721-4766-D74F-8C1F-76FC70930DC9}" destId="{DB672931-A0D2-D54F-8970-12FA9EE787F6}" srcOrd="0" destOrd="0" presId="urn:microsoft.com/office/officeart/2005/8/layout/hierarchy3"/>
    <dgm:cxn modelId="{B7D721E8-B241-D841-8372-35939F61B8E8}" type="presParOf" srcId="{4237B721-4766-D74F-8C1F-76FC70930DC9}" destId="{E47B5427-6CB8-6948-8E93-F61E27A3CEE0}" srcOrd="1" destOrd="0" presId="urn:microsoft.com/office/officeart/2005/8/layout/hierarchy3"/>
    <dgm:cxn modelId="{F9C4BD88-B329-FD45-A8E5-FB964B4F238C}" type="presParOf" srcId="{6F2991F0-341D-5C4D-B650-D38DD4F6253A}" destId="{CCE9D122-C8C2-C84A-9D77-286F6FFC8D51}" srcOrd="2" destOrd="0" presId="urn:microsoft.com/office/officeart/2005/8/layout/hierarchy3"/>
    <dgm:cxn modelId="{C50DCB2A-F632-A84B-A99F-A94BE07C9520}" type="presParOf" srcId="{CCE9D122-C8C2-C84A-9D77-286F6FFC8D51}" destId="{4336CF2F-F344-0541-A8ED-682419947DE5}" srcOrd="0" destOrd="0" presId="urn:microsoft.com/office/officeart/2005/8/layout/hierarchy3"/>
    <dgm:cxn modelId="{56DA3AA8-AE21-C447-86DE-0679CC194537}" type="presParOf" srcId="{4336CF2F-F344-0541-A8ED-682419947DE5}" destId="{143F438E-8040-634F-9AAF-3AA0DA96BC53}" srcOrd="0" destOrd="0" presId="urn:microsoft.com/office/officeart/2005/8/layout/hierarchy3"/>
    <dgm:cxn modelId="{F38B9879-568B-1C4D-B599-F1E66E3E2D0A}" type="presParOf" srcId="{4336CF2F-F344-0541-A8ED-682419947DE5}" destId="{44A5F799-ADA0-AC45-AB99-D4E1B98F5614}" srcOrd="1" destOrd="0" presId="urn:microsoft.com/office/officeart/2005/8/layout/hierarchy3"/>
    <dgm:cxn modelId="{7444C1DD-444F-9F44-8551-9DB81F829EFC}" type="presParOf" srcId="{CCE9D122-C8C2-C84A-9D77-286F6FFC8D51}" destId="{CD77AECA-5487-E84A-9EEE-D12E439DE25E}" srcOrd="1" destOrd="0" presId="urn:microsoft.com/office/officeart/2005/8/layout/hierarchy3"/>
    <dgm:cxn modelId="{8DECB457-15DD-5E4C-AE16-D96A46A9F0CE}" type="presParOf" srcId="{CD77AECA-5487-E84A-9EEE-D12E439DE25E}" destId="{0E1128DB-095B-564C-ACC9-EF9B2C125A7C}" srcOrd="0" destOrd="0" presId="urn:microsoft.com/office/officeart/2005/8/layout/hierarchy3"/>
    <dgm:cxn modelId="{0E3ADCBD-27F5-5F43-9961-03A86AA9E671}" type="presParOf" srcId="{CD77AECA-5487-E84A-9EEE-D12E439DE25E}" destId="{F2C18A94-912A-D64F-BDEC-0736C8685BC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5F37B2-9FC4-474D-953B-B4685E05CA51}"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DE53F24C-2A58-4288-8EAE-0A92ACBE3C91}">
      <dgm:prSet/>
      <dgm:spPr/>
      <dgm:t>
        <a:bodyPr/>
        <a:lstStyle/>
        <a:p>
          <a:r>
            <a:rPr lang="en-US" dirty="0"/>
            <a:t>Treat</a:t>
          </a:r>
        </a:p>
      </dgm:t>
    </dgm:pt>
    <dgm:pt modelId="{D9A172ED-71A5-4E14-8785-E6CFDCC38F93}" type="parTrans" cxnId="{49F65E17-0535-420B-B3A5-CEF3B7CA5B28}">
      <dgm:prSet/>
      <dgm:spPr/>
      <dgm:t>
        <a:bodyPr/>
        <a:lstStyle/>
        <a:p>
          <a:endParaRPr lang="en-US"/>
        </a:p>
      </dgm:t>
    </dgm:pt>
    <dgm:pt modelId="{0CE666AE-FA25-4787-B775-B401057235E6}" type="sibTrans" cxnId="{49F65E17-0535-420B-B3A5-CEF3B7CA5B28}">
      <dgm:prSet/>
      <dgm:spPr/>
      <dgm:t>
        <a:bodyPr/>
        <a:lstStyle/>
        <a:p>
          <a:endParaRPr lang="en-US"/>
        </a:p>
      </dgm:t>
    </dgm:pt>
    <dgm:pt modelId="{4A5FC643-D68F-4397-88C8-00653FA7EE81}">
      <dgm:prSet/>
      <dgm:spPr/>
      <dgm:t>
        <a:bodyPr/>
        <a:lstStyle/>
        <a:p>
          <a:r>
            <a:rPr lang="en-US" dirty="0"/>
            <a:t>Treat post mediation communications as confidential</a:t>
          </a:r>
        </a:p>
      </dgm:t>
    </dgm:pt>
    <dgm:pt modelId="{B0118A4D-9928-4C21-A8FD-3C10513ED197}" type="parTrans" cxnId="{E67B4D6D-94EA-431C-8DE3-E145D0B79616}">
      <dgm:prSet/>
      <dgm:spPr/>
      <dgm:t>
        <a:bodyPr/>
        <a:lstStyle/>
        <a:p>
          <a:endParaRPr lang="en-US"/>
        </a:p>
      </dgm:t>
    </dgm:pt>
    <dgm:pt modelId="{36092B07-4DE3-4727-B4EF-836D16558AB4}" type="sibTrans" cxnId="{E67B4D6D-94EA-431C-8DE3-E145D0B79616}">
      <dgm:prSet/>
      <dgm:spPr/>
      <dgm:t>
        <a:bodyPr/>
        <a:lstStyle/>
        <a:p>
          <a:endParaRPr lang="en-US"/>
        </a:p>
      </dgm:t>
    </dgm:pt>
    <dgm:pt modelId="{FCC99EA8-ABDC-455F-A28C-03527329220D}">
      <dgm:prSet/>
      <dgm:spPr/>
      <dgm:t>
        <a:bodyPr/>
        <a:lstStyle/>
        <a:p>
          <a:r>
            <a:rPr lang="en-US" dirty="0"/>
            <a:t>Include</a:t>
          </a:r>
        </a:p>
      </dgm:t>
    </dgm:pt>
    <dgm:pt modelId="{145C1A6E-2B39-4F01-9BDF-AADB128A64F4}" type="parTrans" cxnId="{C4A2C778-B65C-4F35-B888-3249CC02108D}">
      <dgm:prSet/>
      <dgm:spPr/>
      <dgm:t>
        <a:bodyPr/>
        <a:lstStyle/>
        <a:p>
          <a:endParaRPr lang="en-US"/>
        </a:p>
      </dgm:t>
    </dgm:pt>
    <dgm:pt modelId="{06FD71E8-4F35-493A-9EFB-B69D2491A718}" type="sibTrans" cxnId="{C4A2C778-B65C-4F35-B888-3249CC02108D}">
      <dgm:prSet/>
      <dgm:spPr/>
      <dgm:t>
        <a:bodyPr/>
        <a:lstStyle/>
        <a:p>
          <a:endParaRPr lang="en-US"/>
        </a:p>
      </dgm:t>
    </dgm:pt>
    <dgm:pt modelId="{CDEE9BE3-BAAB-49BA-95B5-A844BBA81901}">
      <dgm:prSet/>
      <dgm:spPr/>
      <dgm:t>
        <a:bodyPr/>
        <a:lstStyle/>
        <a:p>
          <a:r>
            <a:rPr lang="en-US" dirty="0"/>
            <a:t>Include CCP 664.6 language in settlement agreement</a:t>
          </a:r>
        </a:p>
      </dgm:t>
    </dgm:pt>
    <dgm:pt modelId="{33665D83-B1B3-4BFE-9062-33534E5A4492}" type="parTrans" cxnId="{D0B60735-B7A3-4118-9E68-113FD694352E}">
      <dgm:prSet/>
      <dgm:spPr/>
      <dgm:t>
        <a:bodyPr/>
        <a:lstStyle/>
        <a:p>
          <a:endParaRPr lang="en-US"/>
        </a:p>
      </dgm:t>
    </dgm:pt>
    <dgm:pt modelId="{FA664AE0-0EC9-409F-9807-9690A5341384}" type="sibTrans" cxnId="{D0B60735-B7A3-4118-9E68-113FD694352E}">
      <dgm:prSet/>
      <dgm:spPr/>
      <dgm:t>
        <a:bodyPr/>
        <a:lstStyle/>
        <a:p>
          <a:endParaRPr lang="en-US"/>
        </a:p>
      </dgm:t>
    </dgm:pt>
    <dgm:pt modelId="{4A6F8933-2C15-4B73-A42E-48CC57B593AE}">
      <dgm:prSet/>
      <dgm:spPr/>
      <dgm:t>
        <a:bodyPr/>
        <a:lstStyle/>
        <a:p>
          <a:r>
            <a:rPr lang="en-US" dirty="0"/>
            <a:t>Ensure</a:t>
          </a:r>
        </a:p>
      </dgm:t>
    </dgm:pt>
    <dgm:pt modelId="{70DD89D9-2018-4CA5-9ADB-D89EF4285E35}" type="parTrans" cxnId="{A8D86AE4-C50E-4CD5-A861-8B01733302E1}">
      <dgm:prSet/>
      <dgm:spPr/>
      <dgm:t>
        <a:bodyPr/>
        <a:lstStyle/>
        <a:p>
          <a:endParaRPr lang="en-US"/>
        </a:p>
      </dgm:t>
    </dgm:pt>
    <dgm:pt modelId="{50AF7BE4-1903-4DA5-9F99-4EF3B3082075}" type="sibTrans" cxnId="{A8D86AE4-C50E-4CD5-A861-8B01733302E1}">
      <dgm:prSet/>
      <dgm:spPr/>
      <dgm:t>
        <a:bodyPr/>
        <a:lstStyle/>
        <a:p>
          <a:endParaRPr lang="en-US"/>
        </a:p>
      </dgm:t>
    </dgm:pt>
    <dgm:pt modelId="{2F4E845C-E1B5-4CF5-B0D2-D4AB590EFC4C}">
      <dgm:prSet/>
      <dgm:spPr/>
      <dgm:t>
        <a:bodyPr/>
        <a:lstStyle/>
        <a:p>
          <a:r>
            <a:rPr lang="en-US" dirty="0"/>
            <a:t>Ensure all parties and counsel execute any settlement agreement</a:t>
          </a:r>
        </a:p>
      </dgm:t>
    </dgm:pt>
    <dgm:pt modelId="{5BD219C7-D468-418B-A6F3-BEAF79D85D9E}" type="parTrans" cxnId="{3C992DCD-AE1B-4EAB-96C0-BAF7EE9B3FD0}">
      <dgm:prSet/>
      <dgm:spPr/>
      <dgm:t>
        <a:bodyPr/>
        <a:lstStyle/>
        <a:p>
          <a:endParaRPr lang="en-US"/>
        </a:p>
      </dgm:t>
    </dgm:pt>
    <dgm:pt modelId="{23DE5E41-3A6B-413F-9446-0703C0937DB7}" type="sibTrans" cxnId="{3C992DCD-AE1B-4EAB-96C0-BAF7EE9B3FD0}">
      <dgm:prSet/>
      <dgm:spPr/>
      <dgm:t>
        <a:bodyPr/>
        <a:lstStyle/>
        <a:p>
          <a:endParaRPr lang="en-US"/>
        </a:p>
      </dgm:t>
    </dgm:pt>
    <dgm:pt modelId="{36815054-CD45-DC48-96EC-6DC6B117B72B}" type="pres">
      <dgm:prSet presAssocID="{D15F37B2-9FC4-474D-953B-B4685E05CA51}" presName="linearFlow" presStyleCnt="0">
        <dgm:presLayoutVars>
          <dgm:dir/>
          <dgm:animLvl val="lvl"/>
          <dgm:resizeHandles val="exact"/>
        </dgm:presLayoutVars>
      </dgm:prSet>
      <dgm:spPr/>
    </dgm:pt>
    <dgm:pt modelId="{87C56DED-535B-7E4E-875E-DCDCA0B5FC77}" type="pres">
      <dgm:prSet presAssocID="{DE53F24C-2A58-4288-8EAE-0A92ACBE3C91}" presName="composite" presStyleCnt="0"/>
      <dgm:spPr/>
    </dgm:pt>
    <dgm:pt modelId="{D0BC1BBF-F112-3745-9862-3B397E3EF19D}" type="pres">
      <dgm:prSet presAssocID="{DE53F24C-2A58-4288-8EAE-0A92ACBE3C91}" presName="parentText" presStyleLbl="alignNode1" presStyleIdx="0" presStyleCnt="3">
        <dgm:presLayoutVars>
          <dgm:chMax val="1"/>
          <dgm:bulletEnabled val="1"/>
        </dgm:presLayoutVars>
      </dgm:prSet>
      <dgm:spPr/>
    </dgm:pt>
    <dgm:pt modelId="{0FEF00B8-7FD2-F848-95B1-B6D9F93F0A26}" type="pres">
      <dgm:prSet presAssocID="{DE53F24C-2A58-4288-8EAE-0A92ACBE3C91}" presName="descendantText" presStyleLbl="alignAcc1" presStyleIdx="0" presStyleCnt="3">
        <dgm:presLayoutVars>
          <dgm:bulletEnabled val="1"/>
        </dgm:presLayoutVars>
      </dgm:prSet>
      <dgm:spPr/>
    </dgm:pt>
    <dgm:pt modelId="{E838F81C-15FE-654D-9058-E6D7BF0FCD62}" type="pres">
      <dgm:prSet presAssocID="{0CE666AE-FA25-4787-B775-B401057235E6}" presName="sp" presStyleCnt="0"/>
      <dgm:spPr/>
    </dgm:pt>
    <dgm:pt modelId="{8A061B27-1091-A24A-A9C3-EB02B595D446}" type="pres">
      <dgm:prSet presAssocID="{FCC99EA8-ABDC-455F-A28C-03527329220D}" presName="composite" presStyleCnt="0"/>
      <dgm:spPr/>
    </dgm:pt>
    <dgm:pt modelId="{65C0798C-8118-B640-B6B9-B3E5E73D6E21}" type="pres">
      <dgm:prSet presAssocID="{FCC99EA8-ABDC-455F-A28C-03527329220D}" presName="parentText" presStyleLbl="alignNode1" presStyleIdx="1" presStyleCnt="3">
        <dgm:presLayoutVars>
          <dgm:chMax val="1"/>
          <dgm:bulletEnabled val="1"/>
        </dgm:presLayoutVars>
      </dgm:prSet>
      <dgm:spPr/>
    </dgm:pt>
    <dgm:pt modelId="{5DD0DA6A-F6A8-5541-A4C5-E1F301EB1A54}" type="pres">
      <dgm:prSet presAssocID="{FCC99EA8-ABDC-455F-A28C-03527329220D}" presName="descendantText" presStyleLbl="alignAcc1" presStyleIdx="1" presStyleCnt="3">
        <dgm:presLayoutVars>
          <dgm:bulletEnabled val="1"/>
        </dgm:presLayoutVars>
      </dgm:prSet>
      <dgm:spPr/>
    </dgm:pt>
    <dgm:pt modelId="{EC7644D3-F081-4F46-B12B-A0018320B676}" type="pres">
      <dgm:prSet presAssocID="{06FD71E8-4F35-493A-9EFB-B69D2491A718}" presName="sp" presStyleCnt="0"/>
      <dgm:spPr/>
    </dgm:pt>
    <dgm:pt modelId="{D8BB0E4C-878F-F849-B14D-FA95DCBB3F8B}" type="pres">
      <dgm:prSet presAssocID="{4A6F8933-2C15-4B73-A42E-48CC57B593AE}" presName="composite" presStyleCnt="0"/>
      <dgm:spPr/>
    </dgm:pt>
    <dgm:pt modelId="{91AF4CC5-A5C3-AB46-8943-ECF90B189D65}" type="pres">
      <dgm:prSet presAssocID="{4A6F8933-2C15-4B73-A42E-48CC57B593AE}" presName="parentText" presStyleLbl="alignNode1" presStyleIdx="2" presStyleCnt="3">
        <dgm:presLayoutVars>
          <dgm:chMax val="1"/>
          <dgm:bulletEnabled val="1"/>
        </dgm:presLayoutVars>
      </dgm:prSet>
      <dgm:spPr/>
    </dgm:pt>
    <dgm:pt modelId="{1CC8A238-5A86-204E-820F-8AF44709F291}" type="pres">
      <dgm:prSet presAssocID="{4A6F8933-2C15-4B73-A42E-48CC57B593AE}" presName="descendantText" presStyleLbl="alignAcc1" presStyleIdx="2" presStyleCnt="3">
        <dgm:presLayoutVars>
          <dgm:bulletEnabled val="1"/>
        </dgm:presLayoutVars>
      </dgm:prSet>
      <dgm:spPr/>
    </dgm:pt>
  </dgm:ptLst>
  <dgm:cxnLst>
    <dgm:cxn modelId="{46A4DB0F-5BA1-C349-A7D2-5729D4E92DE5}" type="presOf" srcId="{4A6F8933-2C15-4B73-A42E-48CC57B593AE}" destId="{91AF4CC5-A5C3-AB46-8943-ECF90B189D65}" srcOrd="0" destOrd="0" presId="urn:microsoft.com/office/officeart/2005/8/layout/chevron2"/>
    <dgm:cxn modelId="{49F65E17-0535-420B-B3A5-CEF3B7CA5B28}" srcId="{D15F37B2-9FC4-474D-953B-B4685E05CA51}" destId="{DE53F24C-2A58-4288-8EAE-0A92ACBE3C91}" srcOrd="0" destOrd="0" parTransId="{D9A172ED-71A5-4E14-8785-E6CFDCC38F93}" sibTransId="{0CE666AE-FA25-4787-B775-B401057235E6}"/>
    <dgm:cxn modelId="{D0B60735-B7A3-4118-9E68-113FD694352E}" srcId="{FCC99EA8-ABDC-455F-A28C-03527329220D}" destId="{CDEE9BE3-BAAB-49BA-95B5-A844BBA81901}" srcOrd="0" destOrd="0" parTransId="{33665D83-B1B3-4BFE-9062-33534E5A4492}" sibTransId="{FA664AE0-0EC9-409F-9807-9690A5341384}"/>
    <dgm:cxn modelId="{7F3B9658-161C-DA45-BAA0-FC51966EB7E4}" type="presOf" srcId="{FCC99EA8-ABDC-455F-A28C-03527329220D}" destId="{65C0798C-8118-B640-B6B9-B3E5E73D6E21}" srcOrd="0" destOrd="0" presId="urn:microsoft.com/office/officeart/2005/8/layout/chevron2"/>
    <dgm:cxn modelId="{9EBDFE5D-0C35-7947-BB59-D2C24FB3D47E}" type="presOf" srcId="{DE53F24C-2A58-4288-8EAE-0A92ACBE3C91}" destId="{D0BC1BBF-F112-3745-9862-3B397E3EF19D}" srcOrd="0" destOrd="0" presId="urn:microsoft.com/office/officeart/2005/8/layout/chevron2"/>
    <dgm:cxn modelId="{E67B4D6D-94EA-431C-8DE3-E145D0B79616}" srcId="{DE53F24C-2A58-4288-8EAE-0A92ACBE3C91}" destId="{4A5FC643-D68F-4397-88C8-00653FA7EE81}" srcOrd="0" destOrd="0" parTransId="{B0118A4D-9928-4C21-A8FD-3C10513ED197}" sibTransId="{36092B07-4DE3-4727-B4EF-836D16558AB4}"/>
    <dgm:cxn modelId="{C4A2C778-B65C-4F35-B888-3249CC02108D}" srcId="{D15F37B2-9FC4-474D-953B-B4685E05CA51}" destId="{FCC99EA8-ABDC-455F-A28C-03527329220D}" srcOrd="1" destOrd="0" parTransId="{145C1A6E-2B39-4F01-9BDF-AADB128A64F4}" sibTransId="{06FD71E8-4F35-493A-9EFB-B69D2491A718}"/>
    <dgm:cxn modelId="{2094DC81-13C4-3B42-9DE2-AAB1D0D96931}" type="presOf" srcId="{4A5FC643-D68F-4397-88C8-00653FA7EE81}" destId="{0FEF00B8-7FD2-F848-95B1-B6D9F93F0A26}" srcOrd="0" destOrd="0" presId="urn:microsoft.com/office/officeart/2005/8/layout/chevron2"/>
    <dgm:cxn modelId="{15D3678A-2069-9649-BB5D-A1176403E4CD}" type="presOf" srcId="{2F4E845C-E1B5-4CF5-B0D2-D4AB590EFC4C}" destId="{1CC8A238-5A86-204E-820F-8AF44709F291}" srcOrd="0" destOrd="0" presId="urn:microsoft.com/office/officeart/2005/8/layout/chevron2"/>
    <dgm:cxn modelId="{20FC5E8D-6E71-CE41-865C-9F135DD30B82}" type="presOf" srcId="{CDEE9BE3-BAAB-49BA-95B5-A844BBA81901}" destId="{5DD0DA6A-F6A8-5541-A4C5-E1F301EB1A54}" srcOrd="0" destOrd="0" presId="urn:microsoft.com/office/officeart/2005/8/layout/chevron2"/>
    <dgm:cxn modelId="{3C992DCD-AE1B-4EAB-96C0-BAF7EE9B3FD0}" srcId="{4A6F8933-2C15-4B73-A42E-48CC57B593AE}" destId="{2F4E845C-E1B5-4CF5-B0D2-D4AB590EFC4C}" srcOrd="0" destOrd="0" parTransId="{5BD219C7-D468-418B-A6F3-BEAF79D85D9E}" sibTransId="{23DE5E41-3A6B-413F-9446-0703C0937DB7}"/>
    <dgm:cxn modelId="{A8D86AE4-C50E-4CD5-A861-8B01733302E1}" srcId="{D15F37B2-9FC4-474D-953B-B4685E05CA51}" destId="{4A6F8933-2C15-4B73-A42E-48CC57B593AE}" srcOrd="2" destOrd="0" parTransId="{70DD89D9-2018-4CA5-9ADB-D89EF4285E35}" sibTransId="{50AF7BE4-1903-4DA5-9F99-4EF3B3082075}"/>
    <dgm:cxn modelId="{C2571AE5-3C28-4E4C-954E-7319C2F37B79}" type="presOf" srcId="{D15F37B2-9FC4-474D-953B-B4685E05CA51}" destId="{36815054-CD45-DC48-96EC-6DC6B117B72B}" srcOrd="0" destOrd="0" presId="urn:microsoft.com/office/officeart/2005/8/layout/chevron2"/>
    <dgm:cxn modelId="{08761140-FCC0-2045-9562-11C086DDD5DB}" type="presParOf" srcId="{36815054-CD45-DC48-96EC-6DC6B117B72B}" destId="{87C56DED-535B-7E4E-875E-DCDCA0B5FC77}" srcOrd="0" destOrd="0" presId="urn:microsoft.com/office/officeart/2005/8/layout/chevron2"/>
    <dgm:cxn modelId="{E3295B12-88C5-F949-B961-F1D9D1277DB8}" type="presParOf" srcId="{87C56DED-535B-7E4E-875E-DCDCA0B5FC77}" destId="{D0BC1BBF-F112-3745-9862-3B397E3EF19D}" srcOrd="0" destOrd="0" presId="urn:microsoft.com/office/officeart/2005/8/layout/chevron2"/>
    <dgm:cxn modelId="{4A709C11-44F4-2C44-A71B-79DE6A8488CD}" type="presParOf" srcId="{87C56DED-535B-7E4E-875E-DCDCA0B5FC77}" destId="{0FEF00B8-7FD2-F848-95B1-B6D9F93F0A26}" srcOrd="1" destOrd="0" presId="urn:microsoft.com/office/officeart/2005/8/layout/chevron2"/>
    <dgm:cxn modelId="{2A27A1DA-A237-6F48-AC7E-35C6F9B5D8E9}" type="presParOf" srcId="{36815054-CD45-DC48-96EC-6DC6B117B72B}" destId="{E838F81C-15FE-654D-9058-E6D7BF0FCD62}" srcOrd="1" destOrd="0" presId="urn:microsoft.com/office/officeart/2005/8/layout/chevron2"/>
    <dgm:cxn modelId="{663BD47A-3100-6642-A727-CA5AD2BBFCD2}" type="presParOf" srcId="{36815054-CD45-DC48-96EC-6DC6B117B72B}" destId="{8A061B27-1091-A24A-A9C3-EB02B595D446}" srcOrd="2" destOrd="0" presId="urn:microsoft.com/office/officeart/2005/8/layout/chevron2"/>
    <dgm:cxn modelId="{30C638DA-B3CC-9643-B79C-8FD707A386CC}" type="presParOf" srcId="{8A061B27-1091-A24A-A9C3-EB02B595D446}" destId="{65C0798C-8118-B640-B6B9-B3E5E73D6E21}" srcOrd="0" destOrd="0" presId="urn:microsoft.com/office/officeart/2005/8/layout/chevron2"/>
    <dgm:cxn modelId="{99B5740C-6C05-1F4E-B6EF-FC76A2974BB4}" type="presParOf" srcId="{8A061B27-1091-A24A-A9C3-EB02B595D446}" destId="{5DD0DA6A-F6A8-5541-A4C5-E1F301EB1A54}" srcOrd="1" destOrd="0" presId="urn:microsoft.com/office/officeart/2005/8/layout/chevron2"/>
    <dgm:cxn modelId="{7C065578-5B5C-BA42-9A14-AC5226D456F6}" type="presParOf" srcId="{36815054-CD45-DC48-96EC-6DC6B117B72B}" destId="{EC7644D3-F081-4F46-B12B-A0018320B676}" srcOrd="3" destOrd="0" presId="urn:microsoft.com/office/officeart/2005/8/layout/chevron2"/>
    <dgm:cxn modelId="{8AB97212-1683-6841-8A1C-CED1FCE249DC}" type="presParOf" srcId="{36815054-CD45-DC48-96EC-6DC6B117B72B}" destId="{D8BB0E4C-878F-F849-B14D-FA95DCBB3F8B}" srcOrd="4" destOrd="0" presId="urn:microsoft.com/office/officeart/2005/8/layout/chevron2"/>
    <dgm:cxn modelId="{E67989EF-A036-C545-97A5-D645F1298154}" type="presParOf" srcId="{D8BB0E4C-878F-F849-B14D-FA95DCBB3F8B}" destId="{91AF4CC5-A5C3-AB46-8943-ECF90B189D65}" srcOrd="0" destOrd="0" presId="urn:microsoft.com/office/officeart/2005/8/layout/chevron2"/>
    <dgm:cxn modelId="{64ED5ABA-7569-E847-9A85-293A002C02B1}" type="presParOf" srcId="{D8BB0E4C-878F-F849-B14D-FA95DCBB3F8B}" destId="{1CC8A238-5A86-204E-820F-8AF44709F2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DDEFFE-94B8-40B8-A27D-AFB59ACB401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7481A13-EBE2-461B-9D28-0499DB5D1C91}">
      <dgm:prSet/>
      <dgm:spPr/>
      <dgm:t>
        <a:bodyPr/>
        <a:lstStyle/>
        <a:p>
          <a:r>
            <a:rPr lang="en-US" dirty="0"/>
            <a:t>No.  All communications made before, during or after mediation are still confidential</a:t>
          </a:r>
        </a:p>
      </dgm:t>
    </dgm:pt>
    <dgm:pt modelId="{70CC1FC3-9C77-4AA8-8374-B2AE6F26417B}" type="parTrans" cxnId="{5A237C2B-9350-4F2B-A7ED-75B3E484EBDA}">
      <dgm:prSet/>
      <dgm:spPr/>
      <dgm:t>
        <a:bodyPr/>
        <a:lstStyle/>
        <a:p>
          <a:endParaRPr lang="en-US"/>
        </a:p>
      </dgm:t>
    </dgm:pt>
    <dgm:pt modelId="{4A5C23E6-A9C5-4135-A051-74F84A52A967}" type="sibTrans" cxnId="{5A237C2B-9350-4F2B-A7ED-75B3E484EBDA}">
      <dgm:prSet/>
      <dgm:spPr/>
      <dgm:t>
        <a:bodyPr/>
        <a:lstStyle/>
        <a:p>
          <a:endParaRPr lang="en-US"/>
        </a:p>
      </dgm:t>
    </dgm:pt>
    <dgm:pt modelId="{3CA95A92-5E4B-419E-AABC-6E012AB52BD0}">
      <dgm:prSet/>
      <dgm:spPr/>
      <dgm:t>
        <a:bodyPr/>
        <a:lstStyle/>
        <a:p>
          <a:r>
            <a:rPr lang="en-US" dirty="0"/>
            <a:t>Evidence Code sections 1115 and 1119</a:t>
          </a:r>
        </a:p>
      </dgm:t>
    </dgm:pt>
    <dgm:pt modelId="{445FFE27-4554-4CE4-A293-F17793CC1F5B}" type="parTrans" cxnId="{13E2488A-45D7-484D-8DD0-6FAA2A52E44D}">
      <dgm:prSet/>
      <dgm:spPr/>
      <dgm:t>
        <a:bodyPr/>
        <a:lstStyle/>
        <a:p>
          <a:endParaRPr lang="en-US"/>
        </a:p>
      </dgm:t>
    </dgm:pt>
    <dgm:pt modelId="{18D81615-CBFA-45FD-B3E1-84E13A8F85CB}" type="sibTrans" cxnId="{13E2488A-45D7-484D-8DD0-6FAA2A52E44D}">
      <dgm:prSet/>
      <dgm:spPr/>
      <dgm:t>
        <a:bodyPr/>
        <a:lstStyle/>
        <a:p>
          <a:endParaRPr lang="en-US"/>
        </a:p>
      </dgm:t>
    </dgm:pt>
    <dgm:pt modelId="{3DE84C9C-CCA2-2E48-B620-4B07B563371C}" type="pres">
      <dgm:prSet presAssocID="{DADDEFFE-94B8-40B8-A27D-AFB59ACB4014}" presName="hierChild1" presStyleCnt="0">
        <dgm:presLayoutVars>
          <dgm:chPref val="1"/>
          <dgm:dir/>
          <dgm:animOne val="branch"/>
          <dgm:animLvl val="lvl"/>
          <dgm:resizeHandles/>
        </dgm:presLayoutVars>
      </dgm:prSet>
      <dgm:spPr/>
    </dgm:pt>
    <dgm:pt modelId="{CE8CD73C-741E-924C-906C-B555A10F1C8F}" type="pres">
      <dgm:prSet presAssocID="{37481A13-EBE2-461B-9D28-0499DB5D1C91}" presName="hierRoot1" presStyleCnt="0"/>
      <dgm:spPr/>
    </dgm:pt>
    <dgm:pt modelId="{6C3F1791-EF76-9E4A-BB54-35FCF19B997D}" type="pres">
      <dgm:prSet presAssocID="{37481A13-EBE2-461B-9D28-0499DB5D1C91}" presName="composite" presStyleCnt="0"/>
      <dgm:spPr/>
    </dgm:pt>
    <dgm:pt modelId="{560A6FC7-2642-2E4C-B269-8E086FBF26E7}" type="pres">
      <dgm:prSet presAssocID="{37481A13-EBE2-461B-9D28-0499DB5D1C91}" presName="background" presStyleLbl="node0" presStyleIdx="0" presStyleCnt="2"/>
      <dgm:spPr/>
    </dgm:pt>
    <dgm:pt modelId="{C2AEE4A5-27E3-E843-82F3-93B2FD0EC1C1}" type="pres">
      <dgm:prSet presAssocID="{37481A13-EBE2-461B-9D28-0499DB5D1C91}" presName="text" presStyleLbl="fgAcc0" presStyleIdx="0" presStyleCnt="2">
        <dgm:presLayoutVars>
          <dgm:chPref val="3"/>
        </dgm:presLayoutVars>
      </dgm:prSet>
      <dgm:spPr/>
    </dgm:pt>
    <dgm:pt modelId="{0640561F-527D-6842-BA42-C38A1DE1CB1A}" type="pres">
      <dgm:prSet presAssocID="{37481A13-EBE2-461B-9D28-0499DB5D1C91}" presName="hierChild2" presStyleCnt="0"/>
      <dgm:spPr/>
    </dgm:pt>
    <dgm:pt modelId="{3F165215-1CFD-764C-BC38-18290D490A73}" type="pres">
      <dgm:prSet presAssocID="{3CA95A92-5E4B-419E-AABC-6E012AB52BD0}" presName="hierRoot1" presStyleCnt="0"/>
      <dgm:spPr/>
    </dgm:pt>
    <dgm:pt modelId="{54F1B5B3-F13C-584F-BEA7-80F7B1863044}" type="pres">
      <dgm:prSet presAssocID="{3CA95A92-5E4B-419E-AABC-6E012AB52BD0}" presName="composite" presStyleCnt="0"/>
      <dgm:spPr/>
    </dgm:pt>
    <dgm:pt modelId="{360AAB79-90BC-0842-8D36-2381A29BC04B}" type="pres">
      <dgm:prSet presAssocID="{3CA95A92-5E4B-419E-AABC-6E012AB52BD0}" presName="background" presStyleLbl="node0" presStyleIdx="1" presStyleCnt="2"/>
      <dgm:spPr/>
    </dgm:pt>
    <dgm:pt modelId="{F7A5F8AA-7B23-A743-BE97-F8A8C404C148}" type="pres">
      <dgm:prSet presAssocID="{3CA95A92-5E4B-419E-AABC-6E012AB52BD0}" presName="text" presStyleLbl="fgAcc0" presStyleIdx="1" presStyleCnt="2">
        <dgm:presLayoutVars>
          <dgm:chPref val="3"/>
        </dgm:presLayoutVars>
      </dgm:prSet>
      <dgm:spPr/>
    </dgm:pt>
    <dgm:pt modelId="{0EA49290-1438-9540-9E03-080E47DD6F18}" type="pres">
      <dgm:prSet presAssocID="{3CA95A92-5E4B-419E-AABC-6E012AB52BD0}" presName="hierChild2" presStyleCnt="0"/>
      <dgm:spPr/>
    </dgm:pt>
  </dgm:ptLst>
  <dgm:cxnLst>
    <dgm:cxn modelId="{D23B781C-A203-E842-82FA-247F4ABB53BD}" type="presOf" srcId="{DADDEFFE-94B8-40B8-A27D-AFB59ACB4014}" destId="{3DE84C9C-CCA2-2E48-B620-4B07B563371C}" srcOrd="0" destOrd="0" presId="urn:microsoft.com/office/officeart/2005/8/layout/hierarchy1"/>
    <dgm:cxn modelId="{5A237C2B-9350-4F2B-A7ED-75B3E484EBDA}" srcId="{DADDEFFE-94B8-40B8-A27D-AFB59ACB4014}" destId="{37481A13-EBE2-461B-9D28-0499DB5D1C91}" srcOrd="0" destOrd="0" parTransId="{70CC1FC3-9C77-4AA8-8374-B2AE6F26417B}" sibTransId="{4A5C23E6-A9C5-4135-A051-74F84A52A967}"/>
    <dgm:cxn modelId="{F7E03E60-7D53-9A45-816C-0D5BB7F3F16D}" type="presOf" srcId="{37481A13-EBE2-461B-9D28-0499DB5D1C91}" destId="{C2AEE4A5-27E3-E843-82F3-93B2FD0EC1C1}" srcOrd="0" destOrd="0" presId="urn:microsoft.com/office/officeart/2005/8/layout/hierarchy1"/>
    <dgm:cxn modelId="{13E2488A-45D7-484D-8DD0-6FAA2A52E44D}" srcId="{DADDEFFE-94B8-40B8-A27D-AFB59ACB4014}" destId="{3CA95A92-5E4B-419E-AABC-6E012AB52BD0}" srcOrd="1" destOrd="0" parTransId="{445FFE27-4554-4CE4-A293-F17793CC1F5B}" sibTransId="{18D81615-CBFA-45FD-B3E1-84E13A8F85CB}"/>
    <dgm:cxn modelId="{E374F4EF-71FB-F94F-B3B0-A821C9E4825D}" type="presOf" srcId="{3CA95A92-5E4B-419E-AABC-6E012AB52BD0}" destId="{F7A5F8AA-7B23-A743-BE97-F8A8C404C148}" srcOrd="0" destOrd="0" presId="urn:microsoft.com/office/officeart/2005/8/layout/hierarchy1"/>
    <dgm:cxn modelId="{3E93D89A-A987-1949-AAA7-8820C5FA5886}" type="presParOf" srcId="{3DE84C9C-CCA2-2E48-B620-4B07B563371C}" destId="{CE8CD73C-741E-924C-906C-B555A10F1C8F}" srcOrd="0" destOrd="0" presId="urn:microsoft.com/office/officeart/2005/8/layout/hierarchy1"/>
    <dgm:cxn modelId="{540FB3F4-F573-3A4D-B3DD-8FAD503BF4D2}" type="presParOf" srcId="{CE8CD73C-741E-924C-906C-B555A10F1C8F}" destId="{6C3F1791-EF76-9E4A-BB54-35FCF19B997D}" srcOrd="0" destOrd="0" presId="urn:microsoft.com/office/officeart/2005/8/layout/hierarchy1"/>
    <dgm:cxn modelId="{53BF47B9-B39A-444D-A425-7BBFCF94A3FA}" type="presParOf" srcId="{6C3F1791-EF76-9E4A-BB54-35FCF19B997D}" destId="{560A6FC7-2642-2E4C-B269-8E086FBF26E7}" srcOrd="0" destOrd="0" presId="urn:microsoft.com/office/officeart/2005/8/layout/hierarchy1"/>
    <dgm:cxn modelId="{35395AEC-86C4-CA41-8C04-376AAD78850E}" type="presParOf" srcId="{6C3F1791-EF76-9E4A-BB54-35FCF19B997D}" destId="{C2AEE4A5-27E3-E843-82F3-93B2FD0EC1C1}" srcOrd="1" destOrd="0" presId="urn:microsoft.com/office/officeart/2005/8/layout/hierarchy1"/>
    <dgm:cxn modelId="{4BFDD2CB-EDAF-054C-A07F-0C9AE31190BB}" type="presParOf" srcId="{CE8CD73C-741E-924C-906C-B555A10F1C8F}" destId="{0640561F-527D-6842-BA42-C38A1DE1CB1A}" srcOrd="1" destOrd="0" presId="urn:microsoft.com/office/officeart/2005/8/layout/hierarchy1"/>
    <dgm:cxn modelId="{3232FEBE-D44C-1E49-A6CD-A700CAC4074F}" type="presParOf" srcId="{3DE84C9C-CCA2-2E48-B620-4B07B563371C}" destId="{3F165215-1CFD-764C-BC38-18290D490A73}" srcOrd="1" destOrd="0" presId="urn:microsoft.com/office/officeart/2005/8/layout/hierarchy1"/>
    <dgm:cxn modelId="{C2B394C8-ACD4-0B4B-8A89-06DF012B17F9}" type="presParOf" srcId="{3F165215-1CFD-764C-BC38-18290D490A73}" destId="{54F1B5B3-F13C-584F-BEA7-80F7B1863044}" srcOrd="0" destOrd="0" presId="urn:microsoft.com/office/officeart/2005/8/layout/hierarchy1"/>
    <dgm:cxn modelId="{F6F65001-19D4-6D46-BA2F-940AF869A423}" type="presParOf" srcId="{54F1B5B3-F13C-584F-BEA7-80F7B1863044}" destId="{360AAB79-90BC-0842-8D36-2381A29BC04B}" srcOrd="0" destOrd="0" presId="urn:microsoft.com/office/officeart/2005/8/layout/hierarchy1"/>
    <dgm:cxn modelId="{7C7D48B6-435A-CB4B-964D-14C1DA24CA9B}" type="presParOf" srcId="{54F1B5B3-F13C-584F-BEA7-80F7B1863044}" destId="{F7A5F8AA-7B23-A743-BE97-F8A8C404C148}" srcOrd="1" destOrd="0" presId="urn:microsoft.com/office/officeart/2005/8/layout/hierarchy1"/>
    <dgm:cxn modelId="{4CD1403E-E100-5847-A2D7-639CAAC6649B}" type="presParOf" srcId="{3F165215-1CFD-764C-BC38-18290D490A73}" destId="{0EA49290-1438-9540-9E03-080E47DD6F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B7B1C3-4E8E-4CC2-88A6-9DFDF49952D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344B689-22B6-447F-8E19-6D1E4828EF41}">
      <dgm:prSet/>
      <dgm:spPr/>
      <dgm:t>
        <a:bodyPr/>
        <a:lstStyle/>
        <a:p>
          <a:r>
            <a:rPr lang="en-US" dirty="0"/>
            <a:t>No.  There are no equitable exceptions and courts may not balance fairness</a:t>
          </a:r>
        </a:p>
      </dgm:t>
    </dgm:pt>
    <dgm:pt modelId="{2542D1B7-CAAE-48E5-A24A-4A6C3122960D}" type="parTrans" cxnId="{64826E52-E95C-460E-95A6-A31CF311E5CA}">
      <dgm:prSet/>
      <dgm:spPr/>
      <dgm:t>
        <a:bodyPr/>
        <a:lstStyle/>
        <a:p>
          <a:endParaRPr lang="en-US"/>
        </a:p>
      </dgm:t>
    </dgm:pt>
    <dgm:pt modelId="{0BB9BEAB-976D-4866-8006-17E0B599EA23}" type="sibTrans" cxnId="{64826E52-E95C-460E-95A6-A31CF311E5CA}">
      <dgm:prSet/>
      <dgm:spPr/>
      <dgm:t>
        <a:bodyPr/>
        <a:lstStyle/>
        <a:p>
          <a:endParaRPr lang="en-US"/>
        </a:p>
      </dgm:t>
    </dgm:pt>
    <dgm:pt modelId="{0A1679A3-B784-4591-960E-03E1BFEB8520}">
      <dgm:prSet/>
      <dgm:spPr/>
      <dgm:t>
        <a:bodyPr/>
        <a:lstStyle/>
        <a:p>
          <a:r>
            <a:rPr lang="en-US" i="1" dirty="0"/>
            <a:t>Cassel, Foxgate</a:t>
          </a:r>
          <a:r>
            <a:rPr lang="en-US" dirty="0"/>
            <a:t>, Evidence Code sections 1119 and 1122</a:t>
          </a:r>
        </a:p>
      </dgm:t>
    </dgm:pt>
    <dgm:pt modelId="{BD52E3DF-39BA-42F1-9E65-9DCBE325F89B}" type="parTrans" cxnId="{866BBAB7-A2E0-4544-A2E2-15A8F497F40C}">
      <dgm:prSet/>
      <dgm:spPr/>
      <dgm:t>
        <a:bodyPr/>
        <a:lstStyle/>
        <a:p>
          <a:endParaRPr lang="en-US"/>
        </a:p>
      </dgm:t>
    </dgm:pt>
    <dgm:pt modelId="{FA9A0F50-CD87-43E6-A996-0D37845CD495}" type="sibTrans" cxnId="{866BBAB7-A2E0-4544-A2E2-15A8F497F40C}">
      <dgm:prSet/>
      <dgm:spPr/>
      <dgm:t>
        <a:bodyPr/>
        <a:lstStyle/>
        <a:p>
          <a:endParaRPr lang="en-US"/>
        </a:p>
      </dgm:t>
    </dgm:pt>
    <dgm:pt modelId="{6E3BA8A3-9C20-F745-8038-2A3887B3585B}" type="pres">
      <dgm:prSet presAssocID="{5CB7B1C3-4E8E-4CC2-88A6-9DFDF49952D4}" presName="linear" presStyleCnt="0">
        <dgm:presLayoutVars>
          <dgm:animLvl val="lvl"/>
          <dgm:resizeHandles val="exact"/>
        </dgm:presLayoutVars>
      </dgm:prSet>
      <dgm:spPr/>
    </dgm:pt>
    <dgm:pt modelId="{450B037A-9B81-7149-BC5F-424F3279DF28}" type="pres">
      <dgm:prSet presAssocID="{F344B689-22B6-447F-8E19-6D1E4828EF41}" presName="parentText" presStyleLbl="node1" presStyleIdx="0" presStyleCnt="1">
        <dgm:presLayoutVars>
          <dgm:chMax val="0"/>
          <dgm:bulletEnabled val="1"/>
        </dgm:presLayoutVars>
      </dgm:prSet>
      <dgm:spPr/>
    </dgm:pt>
    <dgm:pt modelId="{4467E88F-800D-8743-8614-DE90C3D99B79}" type="pres">
      <dgm:prSet presAssocID="{F344B689-22B6-447F-8E19-6D1E4828EF41}" presName="childText" presStyleLbl="revTx" presStyleIdx="0" presStyleCnt="1">
        <dgm:presLayoutVars>
          <dgm:bulletEnabled val="1"/>
        </dgm:presLayoutVars>
      </dgm:prSet>
      <dgm:spPr/>
    </dgm:pt>
  </dgm:ptLst>
  <dgm:cxnLst>
    <dgm:cxn modelId="{214D144D-8C7E-E64E-960E-22D786FAB139}" type="presOf" srcId="{5CB7B1C3-4E8E-4CC2-88A6-9DFDF49952D4}" destId="{6E3BA8A3-9C20-F745-8038-2A3887B3585B}" srcOrd="0" destOrd="0" presId="urn:microsoft.com/office/officeart/2005/8/layout/vList2"/>
    <dgm:cxn modelId="{64826E52-E95C-460E-95A6-A31CF311E5CA}" srcId="{5CB7B1C3-4E8E-4CC2-88A6-9DFDF49952D4}" destId="{F344B689-22B6-447F-8E19-6D1E4828EF41}" srcOrd="0" destOrd="0" parTransId="{2542D1B7-CAAE-48E5-A24A-4A6C3122960D}" sibTransId="{0BB9BEAB-976D-4866-8006-17E0B599EA23}"/>
    <dgm:cxn modelId="{A5169D6C-BA81-864F-861D-5D3EBACC3DE1}" type="presOf" srcId="{F344B689-22B6-447F-8E19-6D1E4828EF41}" destId="{450B037A-9B81-7149-BC5F-424F3279DF28}" srcOrd="0" destOrd="0" presId="urn:microsoft.com/office/officeart/2005/8/layout/vList2"/>
    <dgm:cxn modelId="{093922B3-A06A-0A43-81AC-E292E0CA86D3}" type="presOf" srcId="{0A1679A3-B784-4591-960E-03E1BFEB8520}" destId="{4467E88F-800D-8743-8614-DE90C3D99B79}" srcOrd="0" destOrd="0" presId="urn:microsoft.com/office/officeart/2005/8/layout/vList2"/>
    <dgm:cxn modelId="{866BBAB7-A2E0-4544-A2E2-15A8F497F40C}" srcId="{F344B689-22B6-447F-8E19-6D1E4828EF41}" destId="{0A1679A3-B784-4591-960E-03E1BFEB8520}" srcOrd="0" destOrd="0" parTransId="{BD52E3DF-39BA-42F1-9E65-9DCBE325F89B}" sibTransId="{FA9A0F50-CD87-43E6-A996-0D37845CD495}"/>
    <dgm:cxn modelId="{65DE131A-5B47-EF4F-BADB-17F118A81304}" type="presParOf" srcId="{6E3BA8A3-9C20-F745-8038-2A3887B3585B}" destId="{450B037A-9B81-7149-BC5F-424F3279DF28}" srcOrd="0" destOrd="0" presId="urn:microsoft.com/office/officeart/2005/8/layout/vList2"/>
    <dgm:cxn modelId="{783195E1-40EE-454B-AAE3-F903F9A11695}" type="presParOf" srcId="{6E3BA8A3-9C20-F745-8038-2A3887B3585B}" destId="{4467E88F-800D-8743-8614-DE90C3D99B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4EAE1-E0C4-804F-A0B9-A424F34077B0}">
      <dsp:nvSpPr>
        <dsp:cNvPr id="0" name=""/>
        <dsp:cNvSpPr/>
      </dsp:nvSpPr>
      <dsp:spPr>
        <a:xfrm>
          <a:off x="914" y="1431623"/>
          <a:ext cx="3208760" cy="2037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24D38-B253-C44B-81B4-A72E389C0328}">
      <dsp:nvSpPr>
        <dsp:cNvPr id="0" name=""/>
        <dsp:cNvSpPr/>
      </dsp:nvSpPr>
      <dsp:spPr>
        <a:xfrm>
          <a:off x="357443" y="1770325"/>
          <a:ext cx="3208760" cy="203756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CRC Rules 3.850-3.860</a:t>
          </a:r>
        </a:p>
      </dsp:txBody>
      <dsp:txXfrm>
        <a:off x="417121" y="1830003"/>
        <a:ext cx="3089404" cy="1918206"/>
      </dsp:txXfrm>
    </dsp:sp>
    <dsp:sp modelId="{34A66346-AB38-6342-A115-FCE52B2769C3}">
      <dsp:nvSpPr>
        <dsp:cNvPr id="0" name=""/>
        <dsp:cNvSpPr/>
      </dsp:nvSpPr>
      <dsp:spPr>
        <a:xfrm>
          <a:off x="3922732" y="1431623"/>
          <a:ext cx="3208760" cy="20375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76DAF-DDDB-304E-86EA-5F993C8D335F}">
      <dsp:nvSpPr>
        <dsp:cNvPr id="0" name=""/>
        <dsp:cNvSpPr/>
      </dsp:nvSpPr>
      <dsp:spPr>
        <a:xfrm>
          <a:off x="4279261" y="1770325"/>
          <a:ext cx="3208760" cy="203756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Business &amp; Professions Code sections 6068 and 6106</a:t>
          </a:r>
        </a:p>
      </dsp:txBody>
      <dsp:txXfrm>
        <a:off x="4338939" y="1830003"/>
        <a:ext cx="3089404" cy="1918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339D-03F7-4049-A4F4-1C251E82DD86}">
      <dsp:nvSpPr>
        <dsp:cNvPr id="0" name=""/>
        <dsp:cNvSpPr/>
      </dsp:nvSpPr>
      <dsp:spPr>
        <a:xfrm>
          <a:off x="1361" y="113499"/>
          <a:ext cx="4780382" cy="30355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A5998-282C-C749-B7EB-ECA3446462D8}">
      <dsp:nvSpPr>
        <dsp:cNvPr id="0" name=""/>
        <dsp:cNvSpPr/>
      </dsp:nvSpPr>
      <dsp:spPr>
        <a:xfrm>
          <a:off x="532515" y="618095"/>
          <a:ext cx="4780382" cy="303554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 Mediators are not competent to testify in any subsequent civil proceeding as to any statement, conduct, decision or ruling occurring at or in conjunction with the mediation</a:t>
          </a:r>
        </a:p>
      </dsp:txBody>
      <dsp:txXfrm>
        <a:off x="621423" y="707003"/>
        <a:ext cx="4602566" cy="2857726"/>
      </dsp:txXfrm>
    </dsp:sp>
    <dsp:sp modelId="{3826641A-82F0-2148-90BD-B29A66975E78}">
      <dsp:nvSpPr>
        <dsp:cNvPr id="0" name=""/>
        <dsp:cNvSpPr/>
      </dsp:nvSpPr>
      <dsp:spPr>
        <a:xfrm>
          <a:off x="5844051" y="113499"/>
          <a:ext cx="4780382" cy="30355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216E7-410E-8446-B15A-51CF03518DE2}">
      <dsp:nvSpPr>
        <dsp:cNvPr id="0" name=""/>
        <dsp:cNvSpPr/>
      </dsp:nvSpPr>
      <dsp:spPr>
        <a:xfrm>
          <a:off x="6375205" y="618095"/>
          <a:ext cx="4780382" cy="303554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Three exceptions: 1) unless the conduct or statement could give rise to a civil or criminal contempt; 2) would constitute a crime; 3) be the subject of a State Bar Investigation or Commission on Judicial Performance; or 4) give rise to disqualification proceedings under CCP 170.1</a:t>
          </a:r>
        </a:p>
        <a:p>
          <a:pPr marL="0" lvl="0" indent="0" algn="ctr" defTabSz="889000">
            <a:lnSpc>
              <a:spcPct val="90000"/>
            </a:lnSpc>
            <a:spcBef>
              <a:spcPct val="0"/>
            </a:spcBef>
            <a:spcAft>
              <a:spcPct val="35000"/>
            </a:spcAft>
            <a:buNone/>
          </a:pPr>
          <a:r>
            <a:rPr lang="en-US" sz="2000" kern="1200" dirty="0"/>
            <a:t>Evidence Code section 703.5</a:t>
          </a:r>
        </a:p>
      </dsp:txBody>
      <dsp:txXfrm>
        <a:off x="6464113" y="707003"/>
        <a:ext cx="4602566" cy="28577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C66A6-C0A3-6D4C-8FA7-8F692A7F9554}">
      <dsp:nvSpPr>
        <dsp:cNvPr id="0" name=""/>
        <dsp:cNvSpPr/>
      </dsp:nvSpPr>
      <dsp:spPr>
        <a:xfrm>
          <a:off x="1361" y="113499"/>
          <a:ext cx="4780382" cy="30355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56B1B-07CD-9D42-859F-7DEE1700DB6E}">
      <dsp:nvSpPr>
        <dsp:cNvPr id="0" name=""/>
        <dsp:cNvSpPr/>
      </dsp:nvSpPr>
      <dsp:spPr>
        <a:xfrm>
          <a:off x="532515" y="618095"/>
          <a:ext cx="4780382" cy="303554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No. Although a party may report obstructive conduct to the court, none of the confidentiality statutes currently makes an exception for reporting bad faith conduct or for the imposition of sanctions</a:t>
          </a:r>
          <a:br>
            <a:rPr lang="en-US" sz="2300" kern="1200" dirty="0"/>
          </a:br>
          <a:br>
            <a:rPr lang="en-US" sz="2300" kern="1200" dirty="0"/>
          </a:br>
          <a:endParaRPr lang="en-US" sz="2300" kern="1200" dirty="0"/>
        </a:p>
      </dsp:txBody>
      <dsp:txXfrm>
        <a:off x="621423" y="707003"/>
        <a:ext cx="4602566" cy="2857726"/>
      </dsp:txXfrm>
    </dsp:sp>
    <dsp:sp modelId="{591E433A-57F6-1949-A151-8FBA5BE0281F}">
      <dsp:nvSpPr>
        <dsp:cNvPr id="0" name=""/>
        <dsp:cNvSpPr/>
      </dsp:nvSpPr>
      <dsp:spPr>
        <a:xfrm>
          <a:off x="5844051" y="113499"/>
          <a:ext cx="4780382" cy="30355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44D46-2069-C342-83EF-3210D94297D0}">
      <dsp:nvSpPr>
        <dsp:cNvPr id="0" name=""/>
        <dsp:cNvSpPr/>
      </dsp:nvSpPr>
      <dsp:spPr>
        <a:xfrm>
          <a:off x="6375205" y="618095"/>
          <a:ext cx="4780382" cy="303554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u="none" kern="1200" dirty="0"/>
            <a:t>Foxgate Homeowners' Ass'n, Inc. v. Bramalea California, Inc., </a:t>
          </a:r>
          <a:r>
            <a:rPr lang="en-US" sz="2300" kern="1200" dirty="0"/>
            <a:t>(2001) 26 Cal. 4th 1, 4 </a:t>
          </a:r>
        </a:p>
      </dsp:txBody>
      <dsp:txXfrm>
        <a:off x="6464113" y="707003"/>
        <a:ext cx="4602566" cy="28577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75F6-CA3B-B940-ADB8-4DF431A5D995}">
      <dsp:nvSpPr>
        <dsp:cNvPr id="0" name=""/>
        <dsp:cNvSpPr/>
      </dsp:nvSpPr>
      <dsp:spPr>
        <a:xfrm>
          <a:off x="808" y="1432280"/>
          <a:ext cx="2836559" cy="18012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BE539-5B66-0B42-A64E-FA764B0105CF}">
      <dsp:nvSpPr>
        <dsp:cNvPr id="0" name=""/>
        <dsp:cNvSpPr/>
      </dsp:nvSpPr>
      <dsp:spPr>
        <a:xfrm>
          <a:off x="315981" y="1731695"/>
          <a:ext cx="2836559" cy="180121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Settlements agreements must be in writing signed by the parties to be enforceable unless the parties otherwise agree that an oral agreement reached at mediation can be disclosed</a:t>
          </a:r>
        </a:p>
      </dsp:txBody>
      <dsp:txXfrm>
        <a:off x="368737" y="1784451"/>
        <a:ext cx="2731047" cy="1695703"/>
      </dsp:txXfrm>
    </dsp:sp>
    <dsp:sp modelId="{530329EF-52B4-2C48-A45A-22C852BFF6D5}">
      <dsp:nvSpPr>
        <dsp:cNvPr id="0" name=""/>
        <dsp:cNvSpPr/>
      </dsp:nvSpPr>
      <dsp:spPr>
        <a:xfrm>
          <a:off x="3467714" y="1432280"/>
          <a:ext cx="2836559" cy="18012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D72FE-EE32-A44A-9134-A075043CE888}">
      <dsp:nvSpPr>
        <dsp:cNvPr id="0" name=""/>
        <dsp:cNvSpPr/>
      </dsp:nvSpPr>
      <dsp:spPr>
        <a:xfrm>
          <a:off x="3782887" y="1731695"/>
          <a:ext cx="2836559" cy="180121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Evidence Code sections 1122 and 1123</a:t>
          </a:r>
        </a:p>
      </dsp:txBody>
      <dsp:txXfrm>
        <a:off x="3835643" y="1784451"/>
        <a:ext cx="2731047" cy="16957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7C172-8F59-7F4A-98EE-9F9B54E40EAB}">
      <dsp:nvSpPr>
        <dsp:cNvPr id="0" name=""/>
        <dsp:cNvSpPr/>
      </dsp:nvSpPr>
      <dsp:spPr>
        <a:xfrm>
          <a:off x="0" y="225395"/>
          <a:ext cx="6620255" cy="2199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No. Confidentiality covers mediation-related contacts before and after mediation</a:t>
          </a:r>
        </a:p>
      </dsp:txBody>
      <dsp:txXfrm>
        <a:off x="107376" y="332771"/>
        <a:ext cx="6405503" cy="1984848"/>
      </dsp:txXfrm>
    </dsp:sp>
    <dsp:sp modelId="{224F9893-1528-F941-B5AC-6E0BF678D2FC}">
      <dsp:nvSpPr>
        <dsp:cNvPr id="0" name=""/>
        <dsp:cNvSpPr/>
      </dsp:nvSpPr>
      <dsp:spPr>
        <a:xfrm>
          <a:off x="0" y="2540196"/>
          <a:ext cx="6620255" cy="2199600"/>
        </a:xfrm>
        <a:prstGeom prst="roundRect">
          <a:avLst/>
        </a:prstGeom>
        <a:solidFill>
          <a:schemeClr val="accent2">
            <a:hueOff val="-10369007"/>
            <a:satOff val="-20408"/>
            <a:lumOff val="127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Evidence Code section 1116</a:t>
          </a:r>
        </a:p>
      </dsp:txBody>
      <dsp:txXfrm>
        <a:off x="107376" y="2647572"/>
        <a:ext cx="6405503" cy="1984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18737-433D-9743-96A0-7E3E329D036F}">
      <dsp:nvSpPr>
        <dsp:cNvPr id="0" name=""/>
        <dsp:cNvSpPr/>
      </dsp:nvSpPr>
      <dsp:spPr>
        <a:xfrm>
          <a:off x="0" y="978920"/>
          <a:ext cx="2443162" cy="15514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97073-4880-6240-B144-A12855CE03C9}">
      <dsp:nvSpPr>
        <dsp:cNvPr id="0" name=""/>
        <dsp:cNvSpPr/>
      </dsp:nvSpPr>
      <dsp:spPr>
        <a:xfrm>
          <a:off x="271462" y="1236809"/>
          <a:ext cx="2443162" cy="15514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 mediator cannot favor one side over the other</a:t>
          </a:r>
        </a:p>
      </dsp:txBody>
      <dsp:txXfrm>
        <a:off x="316901" y="1282248"/>
        <a:ext cx="2352284" cy="1460530"/>
      </dsp:txXfrm>
    </dsp:sp>
    <dsp:sp modelId="{CE13A6D5-8505-5F4D-A4CC-EA7B14B3D383}">
      <dsp:nvSpPr>
        <dsp:cNvPr id="0" name=""/>
        <dsp:cNvSpPr/>
      </dsp:nvSpPr>
      <dsp:spPr>
        <a:xfrm>
          <a:off x="2986087" y="978920"/>
          <a:ext cx="2443162" cy="15514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491DD-74A0-0B48-B586-EC7CDB23F349}">
      <dsp:nvSpPr>
        <dsp:cNvPr id="0" name=""/>
        <dsp:cNvSpPr/>
      </dsp:nvSpPr>
      <dsp:spPr>
        <a:xfrm>
          <a:off x="3257550" y="1236809"/>
          <a:ext cx="2443162" cy="15514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 mediator must withdraw if their impartiality is impaired</a:t>
          </a:r>
        </a:p>
      </dsp:txBody>
      <dsp:txXfrm>
        <a:off x="3302989" y="1282248"/>
        <a:ext cx="2352284" cy="1460530"/>
      </dsp:txXfrm>
    </dsp:sp>
    <dsp:sp modelId="{D07DCDCA-DB6E-EC4F-84E6-F22CCD3DAE33}">
      <dsp:nvSpPr>
        <dsp:cNvPr id="0" name=""/>
        <dsp:cNvSpPr/>
      </dsp:nvSpPr>
      <dsp:spPr>
        <a:xfrm>
          <a:off x="5972175" y="978920"/>
          <a:ext cx="2443162" cy="15514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57072-B17A-8946-938D-893AA1F221A2}">
      <dsp:nvSpPr>
        <dsp:cNvPr id="0" name=""/>
        <dsp:cNvSpPr/>
      </dsp:nvSpPr>
      <dsp:spPr>
        <a:xfrm>
          <a:off x="6243637" y="1236809"/>
          <a:ext cx="2443162" cy="15514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CRC 3.855</a:t>
          </a:r>
        </a:p>
      </dsp:txBody>
      <dsp:txXfrm>
        <a:off x="6289076" y="1282248"/>
        <a:ext cx="2352284" cy="1460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62A75-1F10-4A39-9CA1-1981E7927A16}">
      <dsp:nvSpPr>
        <dsp:cNvPr id="0" name=""/>
        <dsp:cNvSpPr/>
      </dsp:nvSpPr>
      <dsp:spPr>
        <a:xfrm>
          <a:off x="0" y="459"/>
          <a:ext cx="11155680" cy="1076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0BD5AF-9A05-40F6-B6BA-72B3D86A609E}">
      <dsp:nvSpPr>
        <dsp:cNvPr id="0" name=""/>
        <dsp:cNvSpPr/>
      </dsp:nvSpPr>
      <dsp:spPr>
        <a:xfrm>
          <a:off x="325525" y="242586"/>
          <a:ext cx="591864" cy="5918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87188-04A4-4A20-9976-2E0BB7C25FF6}">
      <dsp:nvSpPr>
        <dsp:cNvPr id="0" name=""/>
        <dsp:cNvSpPr/>
      </dsp:nvSpPr>
      <dsp:spPr>
        <a:xfrm>
          <a:off x="1242914" y="459"/>
          <a:ext cx="9912765" cy="107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89" tIns="113889" rIns="113889" bIns="113889" numCol="1" spcCol="1270" anchor="ctr" anchorCtr="0">
          <a:noAutofit/>
        </a:bodyPr>
        <a:lstStyle/>
        <a:p>
          <a:pPr marL="0" lvl="0" indent="0" algn="l" defTabSz="800100">
            <a:lnSpc>
              <a:spcPct val="100000"/>
            </a:lnSpc>
            <a:spcBef>
              <a:spcPct val="0"/>
            </a:spcBef>
            <a:spcAft>
              <a:spcPct val="35000"/>
            </a:spcAft>
            <a:buNone/>
          </a:pPr>
          <a:r>
            <a:rPr lang="en-US" sz="1800" kern="1200" dirty="0"/>
            <a:t>A mediator must truthfully represent their background to the court and participants and upon request must provide truthful information regarding their experience, training and education</a:t>
          </a:r>
        </a:p>
      </dsp:txBody>
      <dsp:txXfrm>
        <a:off x="1242914" y="459"/>
        <a:ext cx="9912765" cy="1076116"/>
      </dsp:txXfrm>
    </dsp:sp>
    <dsp:sp modelId="{15D9A0E0-6337-4D30-9364-BF2788CED934}">
      <dsp:nvSpPr>
        <dsp:cNvPr id="0" name=""/>
        <dsp:cNvSpPr/>
      </dsp:nvSpPr>
      <dsp:spPr>
        <a:xfrm>
          <a:off x="0" y="1345605"/>
          <a:ext cx="11155680" cy="1076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E3E95-82C9-4663-841D-8119CDDBDB8C}">
      <dsp:nvSpPr>
        <dsp:cNvPr id="0" name=""/>
        <dsp:cNvSpPr/>
      </dsp:nvSpPr>
      <dsp:spPr>
        <a:xfrm>
          <a:off x="325525" y="1587731"/>
          <a:ext cx="591864" cy="5918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75980-164F-4606-90A1-70F99BF1EDB2}">
      <dsp:nvSpPr>
        <dsp:cNvPr id="0" name=""/>
        <dsp:cNvSpPr/>
      </dsp:nvSpPr>
      <dsp:spPr>
        <a:xfrm>
          <a:off x="1242914" y="1345605"/>
          <a:ext cx="9912765" cy="107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89" tIns="113889" rIns="113889" bIns="113889" numCol="1" spcCol="1270" anchor="ctr" anchorCtr="0">
          <a:noAutofit/>
        </a:bodyPr>
        <a:lstStyle/>
        <a:p>
          <a:pPr marL="0" lvl="0" indent="0" algn="l" defTabSz="800100">
            <a:lnSpc>
              <a:spcPct val="100000"/>
            </a:lnSpc>
            <a:spcBef>
              <a:spcPct val="0"/>
            </a:spcBef>
            <a:spcAft>
              <a:spcPct val="35000"/>
            </a:spcAft>
            <a:buNone/>
          </a:pPr>
          <a:r>
            <a:rPr lang="en-US" sz="1800" kern="1200" dirty="0"/>
            <a:t>The obligation to disclose this information is continuing throughout the mediation and if the mediator determines that they do not have the level, knowledge or ability necessary to conduct the mediation, the mediator must decline or withdraw from the mediation</a:t>
          </a:r>
        </a:p>
      </dsp:txBody>
      <dsp:txXfrm>
        <a:off x="1242914" y="1345605"/>
        <a:ext cx="9912765" cy="1076116"/>
      </dsp:txXfrm>
    </dsp:sp>
    <dsp:sp modelId="{7886C953-DA70-4256-8E30-E9B9EBDEE2B9}">
      <dsp:nvSpPr>
        <dsp:cNvPr id="0" name=""/>
        <dsp:cNvSpPr/>
      </dsp:nvSpPr>
      <dsp:spPr>
        <a:xfrm>
          <a:off x="0" y="2690751"/>
          <a:ext cx="11155680" cy="1076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69D33-9E34-4216-AEF9-0806B20DDCB2}">
      <dsp:nvSpPr>
        <dsp:cNvPr id="0" name=""/>
        <dsp:cNvSpPr/>
      </dsp:nvSpPr>
      <dsp:spPr>
        <a:xfrm>
          <a:off x="325525" y="2932877"/>
          <a:ext cx="591864" cy="5918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C5D4B-6539-43B1-A27B-DA0EDB95175B}">
      <dsp:nvSpPr>
        <dsp:cNvPr id="0" name=""/>
        <dsp:cNvSpPr/>
      </dsp:nvSpPr>
      <dsp:spPr>
        <a:xfrm>
          <a:off x="1242914" y="2690751"/>
          <a:ext cx="9912765" cy="107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89" tIns="113889" rIns="113889" bIns="113889" numCol="1" spcCol="1270" anchor="ctr" anchorCtr="0">
          <a:noAutofit/>
        </a:bodyPr>
        <a:lstStyle/>
        <a:p>
          <a:pPr marL="0" lvl="0" indent="0" algn="l" defTabSz="800100">
            <a:lnSpc>
              <a:spcPct val="100000"/>
            </a:lnSpc>
            <a:spcBef>
              <a:spcPct val="0"/>
            </a:spcBef>
            <a:spcAft>
              <a:spcPct val="35000"/>
            </a:spcAft>
            <a:buNone/>
          </a:pPr>
          <a:r>
            <a:rPr lang="en-US" sz="1800" kern="1200" dirty="0"/>
            <a:t>CRC Rule 3.856</a:t>
          </a:r>
        </a:p>
      </dsp:txBody>
      <dsp:txXfrm>
        <a:off x="1242914" y="2690751"/>
        <a:ext cx="9912765" cy="1076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3A772-CFEF-4946-9789-F12CA31DB766}">
      <dsp:nvSpPr>
        <dsp:cNvPr id="0" name=""/>
        <dsp:cNvSpPr/>
      </dsp:nvSpPr>
      <dsp:spPr>
        <a:xfrm>
          <a:off x="0" y="0"/>
          <a:ext cx="6620255"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7B9D3-C24E-314C-9652-5A4DFB4887D0}">
      <dsp:nvSpPr>
        <dsp:cNvPr id="0" name=""/>
        <dsp:cNvSpPr/>
      </dsp:nvSpPr>
      <dsp:spPr>
        <a:xfrm>
          <a:off x="0" y="0"/>
          <a:ext cx="662025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 mediator must inform the parties at the outset of the first mediation that any resolution of the dispute requires the voluntary participation of the parties</a:t>
          </a:r>
        </a:p>
      </dsp:txBody>
      <dsp:txXfrm>
        <a:off x="0" y="0"/>
        <a:ext cx="6620255" cy="1344168"/>
      </dsp:txXfrm>
    </dsp:sp>
    <dsp:sp modelId="{4C341B62-939D-A744-8B60-5E57E3C968B6}">
      <dsp:nvSpPr>
        <dsp:cNvPr id="0" name=""/>
        <dsp:cNvSpPr/>
      </dsp:nvSpPr>
      <dsp:spPr>
        <a:xfrm>
          <a:off x="0" y="1344168"/>
          <a:ext cx="6620255"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67007-225F-C342-B969-5DD3B0D54AF0}">
      <dsp:nvSpPr>
        <dsp:cNvPr id="0" name=""/>
        <dsp:cNvSpPr/>
      </dsp:nvSpPr>
      <dsp:spPr>
        <a:xfrm>
          <a:off x="0" y="1344168"/>
          <a:ext cx="662025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 mediator must respect the right of any participant the extent to which they decide to participate in the mediation including the right to withdraw at any time</a:t>
          </a:r>
        </a:p>
      </dsp:txBody>
      <dsp:txXfrm>
        <a:off x="0" y="1344168"/>
        <a:ext cx="6620255" cy="1344168"/>
      </dsp:txXfrm>
    </dsp:sp>
    <dsp:sp modelId="{7494DC64-5C17-F946-B904-C32FF6239587}">
      <dsp:nvSpPr>
        <dsp:cNvPr id="0" name=""/>
        <dsp:cNvSpPr/>
      </dsp:nvSpPr>
      <dsp:spPr>
        <a:xfrm>
          <a:off x="0" y="2688336"/>
          <a:ext cx="6620255"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35E02-471C-8B4A-84B1-A6368A52B83C}">
      <dsp:nvSpPr>
        <dsp:cNvPr id="0" name=""/>
        <dsp:cNvSpPr/>
      </dsp:nvSpPr>
      <dsp:spPr>
        <a:xfrm>
          <a:off x="0" y="2688336"/>
          <a:ext cx="662025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 mediator must refrain from coercing any party to make a decision or to continue to participate in the mediation</a:t>
          </a:r>
        </a:p>
      </dsp:txBody>
      <dsp:txXfrm>
        <a:off x="0" y="2688336"/>
        <a:ext cx="6620255" cy="1344168"/>
      </dsp:txXfrm>
    </dsp:sp>
    <dsp:sp modelId="{90646C93-28C1-EB43-B3E6-5F124BD060DF}">
      <dsp:nvSpPr>
        <dsp:cNvPr id="0" name=""/>
        <dsp:cNvSpPr/>
      </dsp:nvSpPr>
      <dsp:spPr>
        <a:xfrm>
          <a:off x="0" y="4032504"/>
          <a:ext cx="6620255"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D2ECB-AEE2-4748-A28E-BD79BFC5C874}">
      <dsp:nvSpPr>
        <dsp:cNvPr id="0" name=""/>
        <dsp:cNvSpPr/>
      </dsp:nvSpPr>
      <dsp:spPr>
        <a:xfrm>
          <a:off x="0" y="4032504"/>
          <a:ext cx="662025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CRC Rule 3.853</a:t>
          </a:r>
        </a:p>
      </dsp:txBody>
      <dsp:txXfrm>
        <a:off x="0" y="4032504"/>
        <a:ext cx="6620255" cy="13441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FD27B-415F-DD4C-9090-C71AE2F9FA2C}">
      <dsp:nvSpPr>
        <dsp:cNvPr id="0" name=""/>
        <dsp:cNvSpPr/>
      </dsp:nvSpPr>
      <dsp:spPr>
        <a:xfrm>
          <a:off x="0" y="0"/>
          <a:ext cx="6620255"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7AFEB-4601-F94D-B740-0A2CFA0F4CB1}">
      <dsp:nvSpPr>
        <dsp:cNvPr id="0" name=""/>
        <dsp:cNvSpPr/>
      </dsp:nvSpPr>
      <dsp:spPr>
        <a:xfrm>
          <a:off x="0" y="0"/>
          <a:ext cx="662025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dirty="0"/>
            <a:t>A mediator must disclose to the parties in writing any fees, costs, or charges to be paid to the mediator by the parties. A mediator must abide by any agreement that is reached concerning compensation</a:t>
          </a:r>
        </a:p>
      </dsp:txBody>
      <dsp:txXfrm>
        <a:off x="0" y="0"/>
        <a:ext cx="6620255" cy="1344168"/>
      </dsp:txXfrm>
    </dsp:sp>
    <dsp:sp modelId="{5898120B-35CA-6948-BDBC-2FEC583ECFC1}">
      <dsp:nvSpPr>
        <dsp:cNvPr id="0" name=""/>
        <dsp:cNvSpPr/>
      </dsp:nvSpPr>
      <dsp:spPr>
        <a:xfrm>
          <a:off x="0" y="1344168"/>
          <a:ext cx="6620255" cy="0"/>
        </a:xfrm>
        <a:prstGeom prst="line">
          <a:avLst/>
        </a:prstGeom>
        <a:solidFill>
          <a:schemeClr val="accent2">
            <a:hueOff val="-3456336"/>
            <a:satOff val="-6803"/>
            <a:lumOff val="4248"/>
            <a:alphaOff val="0"/>
          </a:schemeClr>
        </a:solidFill>
        <a:ln w="19050" cap="flat" cmpd="sng" algn="ctr">
          <a:solidFill>
            <a:schemeClr val="accent2">
              <a:hueOff val="-3456336"/>
              <a:satOff val="-6803"/>
              <a:lumOff val="4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0FF70-B8CE-AA43-8D2A-3F8050C7D32F}">
      <dsp:nvSpPr>
        <dsp:cNvPr id="0" name=""/>
        <dsp:cNvSpPr/>
      </dsp:nvSpPr>
      <dsp:spPr>
        <a:xfrm>
          <a:off x="0" y="1344168"/>
          <a:ext cx="662025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dirty="0"/>
            <a:t>The amount or nature of a mediator's fee must not be made contingent on the outcome of the mediation</a:t>
          </a:r>
        </a:p>
      </dsp:txBody>
      <dsp:txXfrm>
        <a:off x="0" y="1344168"/>
        <a:ext cx="6620255" cy="1344168"/>
      </dsp:txXfrm>
    </dsp:sp>
    <dsp:sp modelId="{E2B5300B-DBEE-874C-9407-0F7C0D75AE59}">
      <dsp:nvSpPr>
        <dsp:cNvPr id="0" name=""/>
        <dsp:cNvSpPr/>
      </dsp:nvSpPr>
      <dsp:spPr>
        <a:xfrm>
          <a:off x="0" y="2688336"/>
          <a:ext cx="6620255" cy="0"/>
        </a:xfrm>
        <a:prstGeom prst="line">
          <a:avLst/>
        </a:prstGeom>
        <a:solidFill>
          <a:schemeClr val="accent2">
            <a:hueOff val="-6912672"/>
            <a:satOff val="-13605"/>
            <a:lumOff val="8497"/>
            <a:alphaOff val="0"/>
          </a:schemeClr>
        </a:solidFill>
        <a:ln w="19050" cap="flat" cmpd="sng" algn="ctr">
          <a:solidFill>
            <a:schemeClr val="accent2">
              <a:hueOff val="-6912672"/>
              <a:satOff val="-13605"/>
              <a:lumOff val="8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DAEA2-CBFF-DD4D-9408-2C1E1FC17EDC}">
      <dsp:nvSpPr>
        <dsp:cNvPr id="0" name=""/>
        <dsp:cNvSpPr/>
      </dsp:nvSpPr>
      <dsp:spPr>
        <a:xfrm>
          <a:off x="0" y="2688336"/>
          <a:ext cx="662025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dirty="0"/>
            <a:t>A mediator must not at any time solicit or accept from or give to any participant or affiliate of a participant any gift, bequest, or favor that might reasonably raise a question concerning the mediator's impartiality</a:t>
          </a:r>
        </a:p>
      </dsp:txBody>
      <dsp:txXfrm>
        <a:off x="0" y="2688336"/>
        <a:ext cx="6620255" cy="1344168"/>
      </dsp:txXfrm>
    </dsp:sp>
    <dsp:sp modelId="{EE3D8727-B5C0-D041-9ED7-44B0549D5503}">
      <dsp:nvSpPr>
        <dsp:cNvPr id="0" name=""/>
        <dsp:cNvSpPr/>
      </dsp:nvSpPr>
      <dsp:spPr>
        <a:xfrm>
          <a:off x="0" y="4032504"/>
          <a:ext cx="6620255" cy="0"/>
        </a:xfrm>
        <a:prstGeom prst="line">
          <a:avLst/>
        </a:prstGeom>
        <a:solidFill>
          <a:schemeClr val="accent2">
            <a:hueOff val="-10369007"/>
            <a:satOff val="-20408"/>
            <a:lumOff val="12745"/>
            <a:alphaOff val="0"/>
          </a:schemeClr>
        </a:solidFill>
        <a:ln w="19050" cap="flat" cmpd="sng" algn="ctr">
          <a:solidFill>
            <a:schemeClr val="accent2">
              <a:hueOff val="-10369007"/>
              <a:satOff val="-20408"/>
              <a:lumOff val="1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CB3DF2-B2FD-6643-BF58-D46BE9E1B175}">
      <dsp:nvSpPr>
        <dsp:cNvPr id="0" name=""/>
        <dsp:cNvSpPr/>
      </dsp:nvSpPr>
      <dsp:spPr>
        <a:xfrm>
          <a:off x="0" y="4032504"/>
          <a:ext cx="6620255" cy="134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dirty="0"/>
            <a:t>CRC Rule 3.859</a:t>
          </a:r>
          <a:br>
            <a:rPr lang="en-US" sz="1900" kern="1200" dirty="0"/>
          </a:br>
          <a:endParaRPr lang="en-US" sz="1900" kern="1200" dirty="0"/>
        </a:p>
      </dsp:txBody>
      <dsp:txXfrm>
        <a:off x="0" y="4032504"/>
        <a:ext cx="6620255" cy="13441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467E-C6C9-344A-80E3-6DABD91074AA}">
      <dsp:nvSpPr>
        <dsp:cNvPr id="0" name=""/>
        <dsp:cNvSpPr/>
      </dsp:nvSpPr>
      <dsp:spPr>
        <a:xfrm>
          <a:off x="1060" y="487816"/>
          <a:ext cx="2481336" cy="12406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dirty="0"/>
            <a:t>Ensure</a:t>
          </a:r>
        </a:p>
      </dsp:txBody>
      <dsp:txXfrm>
        <a:off x="37398" y="524154"/>
        <a:ext cx="2408660" cy="1167992"/>
      </dsp:txXfrm>
    </dsp:sp>
    <dsp:sp modelId="{7278CD04-59B1-7245-8A66-41C6B9BDD9F0}">
      <dsp:nvSpPr>
        <dsp:cNvPr id="0" name=""/>
        <dsp:cNvSpPr/>
      </dsp:nvSpPr>
      <dsp:spPr>
        <a:xfrm>
          <a:off x="249194" y="1728485"/>
          <a:ext cx="248133" cy="930501"/>
        </a:xfrm>
        <a:custGeom>
          <a:avLst/>
          <a:gdLst/>
          <a:ahLst/>
          <a:cxnLst/>
          <a:rect l="0" t="0" r="0" b="0"/>
          <a:pathLst>
            <a:path>
              <a:moveTo>
                <a:pt x="0" y="0"/>
              </a:moveTo>
              <a:lnTo>
                <a:pt x="0" y="930501"/>
              </a:lnTo>
              <a:lnTo>
                <a:pt x="248133" y="9305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880CCE-22CB-914B-913E-93B8AE3105B1}">
      <dsp:nvSpPr>
        <dsp:cNvPr id="0" name=""/>
        <dsp:cNvSpPr/>
      </dsp:nvSpPr>
      <dsp:spPr>
        <a:xfrm>
          <a:off x="497327" y="2038652"/>
          <a:ext cx="1985069" cy="124066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Ensure that they are fully protected</a:t>
          </a:r>
        </a:p>
      </dsp:txBody>
      <dsp:txXfrm>
        <a:off x="533665" y="2074990"/>
        <a:ext cx="1912393" cy="1167992"/>
      </dsp:txXfrm>
    </dsp:sp>
    <dsp:sp modelId="{7F3C4052-7CED-6C46-A11C-0895DDFEB972}">
      <dsp:nvSpPr>
        <dsp:cNvPr id="0" name=""/>
        <dsp:cNvSpPr/>
      </dsp:nvSpPr>
      <dsp:spPr>
        <a:xfrm>
          <a:off x="3102731" y="487816"/>
          <a:ext cx="2481336" cy="12406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dirty="0"/>
            <a:t>Provide</a:t>
          </a:r>
        </a:p>
      </dsp:txBody>
      <dsp:txXfrm>
        <a:off x="3139069" y="524154"/>
        <a:ext cx="2408660" cy="1167992"/>
      </dsp:txXfrm>
    </dsp:sp>
    <dsp:sp modelId="{DB672931-A0D2-D54F-8970-12FA9EE787F6}">
      <dsp:nvSpPr>
        <dsp:cNvPr id="0" name=""/>
        <dsp:cNvSpPr/>
      </dsp:nvSpPr>
      <dsp:spPr>
        <a:xfrm>
          <a:off x="3350865" y="1728485"/>
          <a:ext cx="248133" cy="930501"/>
        </a:xfrm>
        <a:custGeom>
          <a:avLst/>
          <a:gdLst/>
          <a:ahLst/>
          <a:cxnLst/>
          <a:rect l="0" t="0" r="0" b="0"/>
          <a:pathLst>
            <a:path>
              <a:moveTo>
                <a:pt x="0" y="0"/>
              </a:moveTo>
              <a:lnTo>
                <a:pt x="0" y="930501"/>
              </a:lnTo>
              <a:lnTo>
                <a:pt x="248133" y="9305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5427-6CB8-6948-8E93-F61E27A3CEE0}">
      <dsp:nvSpPr>
        <dsp:cNvPr id="0" name=""/>
        <dsp:cNvSpPr/>
      </dsp:nvSpPr>
      <dsp:spPr>
        <a:xfrm>
          <a:off x="3598998" y="2038652"/>
          <a:ext cx="1985069" cy="124066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Provide guidance on clients on what not to disclose</a:t>
          </a:r>
        </a:p>
      </dsp:txBody>
      <dsp:txXfrm>
        <a:off x="3635336" y="2074990"/>
        <a:ext cx="1912393" cy="1167992"/>
      </dsp:txXfrm>
    </dsp:sp>
    <dsp:sp modelId="{143F438E-8040-634F-9AAF-3AA0DA96BC53}">
      <dsp:nvSpPr>
        <dsp:cNvPr id="0" name=""/>
        <dsp:cNvSpPr/>
      </dsp:nvSpPr>
      <dsp:spPr>
        <a:xfrm>
          <a:off x="6204402" y="487816"/>
          <a:ext cx="2481336" cy="12406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dirty="0"/>
            <a:t>Confirm</a:t>
          </a:r>
        </a:p>
      </dsp:txBody>
      <dsp:txXfrm>
        <a:off x="6240740" y="524154"/>
        <a:ext cx="2408660" cy="1167992"/>
      </dsp:txXfrm>
    </dsp:sp>
    <dsp:sp modelId="{0E1128DB-095B-564C-ACC9-EF9B2C125A7C}">
      <dsp:nvSpPr>
        <dsp:cNvPr id="0" name=""/>
        <dsp:cNvSpPr/>
      </dsp:nvSpPr>
      <dsp:spPr>
        <a:xfrm>
          <a:off x="6452536" y="1728485"/>
          <a:ext cx="248133" cy="930501"/>
        </a:xfrm>
        <a:custGeom>
          <a:avLst/>
          <a:gdLst/>
          <a:ahLst/>
          <a:cxnLst/>
          <a:rect l="0" t="0" r="0" b="0"/>
          <a:pathLst>
            <a:path>
              <a:moveTo>
                <a:pt x="0" y="0"/>
              </a:moveTo>
              <a:lnTo>
                <a:pt x="0" y="930501"/>
              </a:lnTo>
              <a:lnTo>
                <a:pt x="248133" y="9305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C18A94-912A-D64F-BDEC-0736C8685BC4}">
      <dsp:nvSpPr>
        <dsp:cNvPr id="0" name=""/>
        <dsp:cNvSpPr/>
      </dsp:nvSpPr>
      <dsp:spPr>
        <a:xfrm>
          <a:off x="6700670" y="2038652"/>
          <a:ext cx="1985069" cy="124066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Confirm what information may be shared with the other side</a:t>
          </a:r>
        </a:p>
      </dsp:txBody>
      <dsp:txXfrm>
        <a:off x="6737008" y="2074990"/>
        <a:ext cx="1912393" cy="11679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C1BBF-F112-3745-9862-3B397E3EF19D}">
      <dsp:nvSpPr>
        <dsp:cNvPr id="0" name=""/>
        <dsp:cNvSpPr/>
      </dsp:nvSpPr>
      <dsp:spPr>
        <a:xfrm rot="5400000">
          <a:off x="-208038" y="208438"/>
          <a:ext cx="1386924" cy="970847"/>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Treat</a:t>
          </a:r>
        </a:p>
      </dsp:txBody>
      <dsp:txXfrm rot="-5400000">
        <a:off x="1" y="485824"/>
        <a:ext cx="970847" cy="416077"/>
      </dsp:txXfrm>
    </dsp:sp>
    <dsp:sp modelId="{0FEF00B8-7FD2-F848-95B1-B6D9F93F0A26}">
      <dsp:nvSpPr>
        <dsp:cNvPr id="0" name=""/>
        <dsp:cNvSpPr/>
      </dsp:nvSpPr>
      <dsp:spPr>
        <a:xfrm rot="5400000">
          <a:off x="5613148" y="-4641900"/>
          <a:ext cx="901501" cy="10186102"/>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Treat post mediation communications as confidential</a:t>
          </a:r>
        </a:p>
      </dsp:txBody>
      <dsp:txXfrm rot="-5400000">
        <a:off x="970848" y="44408"/>
        <a:ext cx="10142094" cy="813485"/>
      </dsp:txXfrm>
    </dsp:sp>
    <dsp:sp modelId="{65C0798C-8118-B640-B6B9-B3E5E73D6E21}">
      <dsp:nvSpPr>
        <dsp:cNvPr id="0" name=""/>
        <dsp:cNvSpPr/>
      </dsp:nvSpPr>
      <dsp:spPr>
        <a:xfrm rot="5400000">
          <a:off x="-208038" y="1398145"/>
          <a:ext cx="1386924" cy="970847"/>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Include</a:t>
          </a:r>
        </a:p>
      </dsp:txBody>
      <dsp:txXfrm rot="-5400000">
        <a:off x="1" y="1675531"/>
        <a:ext cx="970847" cy="416077"/>
      </dsp:txXfrm>
    </dsp:sp>
    <dsp:sp modelId="{5DD0DA6A-F6A8-5541-A4C5-E1F301EB1A54}">
      <dsp:nvSpPr>
        <dsp:cNvPr id="0" name=""/>
        <dsp:cNvSpPr/>
      </dsp:nvSpPr>
      <dsp:spPr>
        <a:xfrm rot="5400000">
          <a:off x="5613148" y="-3452194"/>
          <a:ext cx="901501" cy="10186102"/>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Include CCP 664.6 language in settlement agreement</a:t>
          </a:r>
        </a:p>
      </dsp:txBody>
      <dsp:txXfrm rot="-5400000">
        <a:off x="970848" y="1234114"/>
        <a:ext cx="10142094" cy="813485"/>
      </dsp:txXfrm>
    </dsp:sp>
    <dsp:sp modelId="{91AF4CC5-A5C3-AB46-8943-ECF90B189D65}">
      <dsp:nvSpPr>
        <dsp:cNvPr id="0" name=""/>
        <dsp:cNvSpPr/>
      </dsp:nvSpPr>
      <dsp:spPr>
        <a:xfrm rot="5400000">
          <a:off x="-208038" y="2587852"/>
          <a:ext cx="1386924" cy="970847"/>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Ensure</a:t>
          </a:r>
        </a:p>
      </dsp:txBody>
      <dsp:txXfrm rot="-5400000">
        <a:off x="1" y="2865238"/>
        <a:ext cx="970847" cy="416077"/>
      </dsp:txXfrm>
    </dsp:sp>
    <dsp:sp modelId="{1CC8A238-5A86-204E-820F-8AF44709F291}">
      <dsp:nvSpPr>
        <dsp:cNvPr id="0" name=""/>
        <dsp:cNvSpPr/>
      </dsp:nvSpPr>
      <dsp:spPr>
        <a:xfrm rot="5400000">
          <a:off x="5613148" y="-2262487"/>
          <a:ext cx="901501" cy="10186102"/>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Ensure all parties and counsel execute any settlement agreement</a:t>
          </a:r>
        </a:p>
      </dsp:txBody>
      <dsp:txXfrm rot="-5400000">
        <a:off x="970848" y="2423821"/>
        <a:ext cx="10142094" cy="8134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A6FC7-2642-2E4C-B269-8E086FBF26E7}">
      <dsp:nvSpPr>
        <dsp:cNvPr id="0" name=""/>
        <dsp:cNvSpPr/>
      </dsp:nvSpPr>
      <dsp:spPr>
        <a:xfrm>
          <a:off x="1060" y="505393"/>
          <a:ext cx="3722005" cy="23634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EE4A5-27E3-E843-82F3-93B2FD0EC1C1}">
      <dsp:nvSpPr>
        <dsp:cNvPr id="0" name=""/>
        <dsp:cNvSpPr/>
      </dsp:nvSpPr>
      <dsp:spPr>
        <a:xfrm>
          <a:off x="414616" y="898271"/>
          <a:ext cx="3722005" cy="23634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  All communications made before, during or after mediation are still confidential</a:t>
          </a:r>
        </a:p>
      </dsp:txBody>
      <dsp:txXfrm>
        <a:off x="483840" y="967495"/>
        <a:ext cx="3583557" cy="2225025"/>
      </dsp:txXfrm>
    </dsp:sp>
    <dsp:sp modelId="{360AAB79-90BC-0842-8D36-2381A29BC04B}">
      <dsp:nvSpPr>
        <dsp:cNvPr id="0" name=""/>
        <dsp:cNvSpPr/>
      </dsp:nvSpPr>
      <dsp:spPr>
        <a:xfrm>
          <a:off x="4550178" y="505393"/>
          <a:ext cx="3722005" cy="23634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5F8AA-7B23-A743-BE97-F8A8C404C148}">
      <dsp:nvSpPr>
        <dsp:cNvPr id="0" name=""/>
        <dsp:cNvSpPr/>
      </dsp:nvSpPr>
      <dsp:spPr>
        <a:xfrm>
          <a:off x="4963734" y="898271"/>
          <a:ext cx="3722005" cy="23634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Evidence Code sections 1115 and 1119</a:t>
          </a:r>
        </a:p>
      </dsp:txBody>
      <dsp:txXfrm>
        <a:off x="5032958" y="967495"/>
        <a:ext cx="3583557" cy="22250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B037A-9B81-7149-BC5F-424F3279DF28}">
      <dsp:nvSpPr>
        <dsp:cNvPr id="0" name=""/>
        <dsp:cNvSpPr/>
      </dsp:nvSpPr>
      <dsp:spPr>
        <a:xfrm>
          <a:off x="0" y="5930"/>
          <a:ext cx="6620255" cy="32994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No.  There are no equitable exceptions and courts may not balance fairness</a:t>
          </a:r>
        </a:p>
      </dsp:txBody>
      <dsp:txXfrm>
        <a:off x="161063" y="166993"/>
        <a:ext cx="6298129" cy="2977274"/>
      </dsp:txXfrm>
    </dsp:sp>
    <dsp:sp modelId="{4467E88F-800D-8743-8614-DE90C3D99B79}">
      <dsp:nvSpPr>
        <dsp:cNvPr id="0" name=""/>
        <dsp:cNvSpPr/>
      </dsp:nvSpPr>
      <dsp:spPr>
        <a:xfrm>
          <a:off x="0" y="3305331"/>
          <a:ext cx="6620255" cy="165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193"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en-US" sz="3700" i="1" kern="1200" dirty="0"/>
            <a:t>Cassel, Foxgate</a:t>
          </a:r>
          <a:r>
            <a:rPr lang="en-US" sz="3700" kern="1200" dirty="0"/>
            <a:t>, Evidence Code sections 1119 and 1122</a:t>
          </a:r>
        </a:p>
      </dsp:txBody>
      <dsp:txXfrm>
        <a:off x="0" y="3305331"/>
        <a:ext cx="6620255" cy="16539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74515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52645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dirty="0"/>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95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201224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dirty="0"/>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018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40034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248013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90335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19268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56377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2/10/26</a:t>
            </a:fld>
            <a:endParaRPr lang="en-US" dirty="0"/>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21846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2/10/26</a:t>
            </a:fld>
            <a:endParaRPr lang="en-US" dirty="0"/>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dirty="0"/>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902884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7" r:id="rId6"/>
    <p:sldLayoutId id="2147483832" r:id="rId7"/>
    <p:sldLayoutId id="2147483833" r:id="rId8"/>
    <p:sldLayoutId id="2147483834" r:id="rId9"/>
    <p:sldLayoutId id="2147483836" r:id="rId10"/>
    <p:sldLayoutId id="2147483835"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kinjengsubmiter/4215831807/"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cats-kittens-animals-feline-animal-482886/"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mj2k.com/tag/foul/"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es-es/foto/estatua-de-abraham-lincoln-37072/"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publicdomainpictures.net/en/view-image.php?image=38181&amp;picture=the-end"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24" name="Picture 23">
            <a:extLst>
              <a:ext uri="{FF2B5EF4-FFF2-40B4-BE49-F238E27FC236}">
                <a16:creationId xmlns:a16="http://schemas.microsoft.com/office/drawing/2014/main" id="{FE28E181-1DCF-4169-038A-AAC1CFD4E11B}"/>
              </a:ext>
            </a:extLst>
          </p:cNvPr>
          <p:cNvPicPr>
            <a:picLocks noChangeAspect="1"/>
          </p:cNvPicPr>
          <p:nvPr/>
        </p:nvPicPr>
        <p:blipFill>
          <a:blip r:embed="rId2"/>
          <a:srcRect t="1800" r="19192" b="7291"/>
          <a:stretch>
            <a:fillRect/>
          </a:stretch>
        </p:blipFill>
        <p:spPr>
          <a:xfrm>
            <a:off x="20" y="10"/>
            <a:ext cx="12191979" cy="6857990"/>
          </a:xfrm>
          <a:prstGeom prst="rect">
            <a:avLst/>
          </a:prstGeom>
        </p:spPr>
      </p:pic>
      <p:sp>
        <p:nvSpPr>
          <p:cNvPr id="55" name="Rectangle 54">
            <a:extLst>
              <a:ext uri="{FF2B5EF4-FFF2-40B4-BE49-F238E27FC236}">
                <a16:creationId xmlns:a16="http://schemas.microsoft.com/office/drawing/2014/main" id="{912025B4-7337-735E-4DC9-E634D2011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20000"/>
                </a:schemeClr>
              </a:gs>
              <a:gs pos="26000">
                <a:schemeClr val="bg1">
                  <a:alpha val="7000"/>
                </a:schemeClr>
              </a:gs>
              <a:gs pos="100000">
                <a:schemeClr val="bg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4221B21-881C-1A70-4F69-360F3E13FAB8}"/>
              </a:ext>
            </a:extLst>
          </p:cNvPr>
          <p:cNvSpPr>
            <a:spLocks noGrp="1"/>
          </p:cNvSpPr>
          <p:nvPr>
            <p:ph type="ctrTitle"/>
          </p:nvPr>
        </p:nvSpPr>
        <p:spPr>
          <a:xfrm>
            <a:off x="438910" y="978408"/>
            <a:ext cx="4795819" cy="3969960"/>
          </a:xfrm>
        </p:spPr>
        <p:txBody>
          <a:bodyPr anchor="t">
            <a:normAutofit/>
          </a:bodyPr>
          <a:lstStyle/>
          <a:p>
            <a:pPr>
              <a:lnSpc>
                <a:spcPct val="90000"/>
              </a:lnSpc>
            </a:pPr>
            <a:r>
              <a:rPr lang="en-US" sz="4100" dirty="0"/>
              <a:t>ETHICAL CONSDERATIONS OF MEDIATORS AND CONFIDENTIALITY</a:t>
            </a:r>
            <a:br>
              <a:rPr lang="en-US" sz="4100" dirty="0"/>
            </a:br>
            <a:r>
              <a:rPr lang="en-US" sz="4100" dirty="0"/>
              <a:t>ISSUES</a:t>
            </a:r>
          </a:p>
        </p:txBody>
      </p:sp>
      <p:sp>
        <p:nvSpPr>
          <p:cNvPr id="3" name="Subtitle 2">
            <a:extLst>
              <a:ext uri="{FF2B5EF4-FFF2-40B4-BE49-F238E27FC236}">
                <a16:creationId xmlns:a16="http://schemas.microsoft.com/office/drawing/2014/main" id="{F6311AAC-ECAA-5B11-1662-4E3A3505DDCD}"/>
              </a:ext>
            </a:extLst>
          </p:cNvPr>
          <p:cNvSpPr>
            <a:spLocks noGrp="1"/>
          </p:cNvSpPr>
          <p:nvPr>
            <p:ph type="subTitle" idx="1"/>
          </p:nvPr>
        </p:nvSpPr>
        <p:spPr>
          <a:xfrm>
            <a:off x="438910" y="4948369"/>
            <a:ext cx="4381634" cy="1157436"/>
          </a:xfrm>
        </p:spPr>
        <p:txBody>
          <a:bodyPr anchor="b">
            <a:normAutofit/>
          </a:bodyPr>
          <a:lstStyle/>
          <a:p>
            <a:r>
              <a:rPr lang="en-US" sz="2400" dirty="0"/>
              <a:t>PRACTICAL GUIDES FOR PRACTICING LITIGATORS</a:t>
            </a:r>
          </a:p>
        </p:txBody>
      </p:sp>
      <p:sp>
        <p:nvSpPr>
          <p:cNvPr id="56" name="Rectangle 55">
            <a:extLst>
              <a:ext uri="{FF2B5EF4-FFF2-40B4-BE49-F238E27FC236}">
                <a16:creationId xmlns:a16="http://schemas.microsoft.com/office/drawing/2014/main" id="{150CDACD-D191-E642-F686-FCB54B7E5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9570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4272395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41" name="Rectangle 4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28853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42" name="Rectangle 41">
            <a:extLst>
              <a:ext uri="{FF2B5EF4-FFF2-40B4-BE49-F238E27FC236}">
                <a16:creationId xmlns:a16="http://schemas.microsoft.com/office/drawing/2014/main" id="{AB1E35EA-FB9C-AE5F-4AB8-1B3D59CC9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2976" y="611650"/>
            <a:ext cx="614476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28269213-CED7-534B-BCB0-D274BA2A5472}"/>
              </a:ext>
            </a:extLst>
          </p:cNvPr>
          <p:cNvSpPr>
            <a:spLocks noGrp="1"/>
          </p:cNvSpPr>
          <p:nvPr>
            <p:ph type="title"/>
          </p:nvPr>
        </p:nvSpPr>
        <p:spPr>
          <a:xfrm>
            <a:off x="521208" y="978408"/>
            <a:ext cx="4288536" cy="5376672"/>
          </a:xfrm>
        </p:spPr>
        <p:txBody>
          <a:bodyPr>
            <a:normAutofit/>
          </a:bodyPr>
          <a:lstStyle/>
          <a:p>
            <a:r>
              <a:rPr lang="en-US" dirty="0"/>
              <a:t>ONE EXCEPTION-BUSINESS &amp; PROFESSIONS  CODE SECTION 6173</a:t>
            </a:r>
          </a:p>
        </p:txBody>
      </p:sp>
      <p:sp>
        <p:nvSpPr>
          <p:cNvPr id="3" name="Content Placeholder 2">
            <a:extLst>
              <a:ext uri="{FF2B5EF4-FFF2-40B4-BE49-F238E27FC236}">
                <a16:creationId xmlns:a16="http://schemas.microsoft.com/office/drawing/2014/main" id="{163B5342-7738-A2E2-505E-F9BCEDD834C8}"/>
              </a:ext>
            </a:extLst>
          </p:cNvPr>
          <p:cNvSpPr>
            <a:spLocks noGrp="1"/>
          </p:cNvSpPr>
          <p:nvPr>
            <p:ph idx="1"/>
          </p:nvPr>
        </p:nvSpPr>
        <p:spPr>
          <a:xfrm>
            <a:off x="5522976" y="1042416"/>
            <a:ext cx="6144768" cy="5312664"/>
          </a:xfrm>
        </p:spPr>
        <p:txBody>
          <a:bodyPr>
            <a:normAutofit/>
          </a:bodyPr>
          <a:lstStyle/>
          <a:p>
            <a:pPr marL="0" indent="0">
              <a:buNone/>
            </a:pPr>
            <a:r>
              <a:rPr lang="en-US" sz="2400" dirty="0"/>
              <a:t>Added by the Legislature in 2025 for State Bar Certification Program in the ADR field.  Requires ADR firms or individuals seeking certification to comply with CRC Rules 3.850-3.860</a:t>
            </a:r>
          </a:p>
        </p:txBody>
      </p:sp>
    </p:spTree>
    <p:extLst>
      <p:ext uri="{BB962C8B-B14F-4D97-AF65-F5344CB8AC3E}">
        <p14:creationId xmlns:p14="http://schemas.microsoft.com/office/powerpoint/2010/main" val="209188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Rectangle 9">
            <a:extLst>
              <a:ext uri="{FF2B5EF4-FFF2-40B4-BE49-F238E27FC236}">
                <a16:creationId xmlns:a16="http://schemas.microsoft.com/office/drawing/2014/main" id="{AA083F47-750E-A41F-1E5A-EFB054507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Rectangle 13">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0F3BC9-1DE1-7F18-525B-95BF8CE33B36}"/>
              </a:ext>
            </a:extLst>
          </p:cNvPr>
          <p:cNvSpPr>
            <a:spLocks noGrp="1"/>
          </p:cNvSpPr>
          <p:nvPr>
            <p:ph type="title"/>
          </p:nvPr>
        </p:nvSpPr>
        <p:spPr>
          <a:xfrm>
            <a:off x="517869" y="978408"/>
            <a:ext cx="11153213" cy="3421942"/>
          </a:xfrm>
        </p:spPr>
        <p:txBody>
          <a:bodyPr vert="horz" lIns="91440" tIns="45720" rIns="91440" bIns="45720" rtlCol="0" anchor="t">
            <a:normAutofit/>
          </a:bodyPr>
          <a:lstStyle/>
          <a:p>
            <a:pPr>
              <a:lnSpc>
                <a:spcPct val="90000"/>
              </a:lnSpc>
            </a:pPr>
            <a:r>
              <a:rPr lang="en-US" sz="7500" dirty="0"/>
              <a:t>WHAT THEN ARE A MEDIATOR’S ETHICAL OBLIGATIONS?</a:t>
            </a:r>
          </a:p>
        </p:txBody>
      </p:sp>
      <p:sp>
        <p:nvSpPr>
          <p:cNvPr id="16" name="Freeform: Shape 15">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74BCF1CC-D6F1-21D9-307D-C36BA9E87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209925"/>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8801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A21BA4-D6AA-92DA-D905-17132B2E2725}"/>
              </a:ext>
            </a:extLst>
          </p:cNvPr>
          <p:cNvSpPr>
            <a:spLocks noGrp="1"/>
          </p:cNvSpPr>
          <p:nvPr>
            <p:ph type="title"/>
          </p:nvPr>
        </p:nvSpPr>
        <p:spPr>
          <a:xfrm>
            <a:off x="521208" y="978408"/>
            <a:ext cx="8686800" cy="1463040"/>
          </a:xfrm>
        </p:spPr>
        <p:txBody>
          <a:bodyPr>
            <a:normAutofit/>
          </a:bodyPr>
          <a:lstStyle/>
          <a:p>
            <a:r>
              <a:rPr lang="en-US" dirty="0"/>
              <a:t>IMPARTIALITY AND NEUTRALITY</a:t>
            </a:r>
            <a:br>
              <a:rPr lang="en-US" dirty="0"/>
            </a:br>
            <a:endParaRPr lang="en-US" dirty="0"/>
          </a:p>
        </p:txBody>
      </p:sp>
      <p:sp>
        <p:nvSpPr>
          <p:cNvPr id="11" name="Rectangle 10">
            <a:extLst>
              <a:ext uri="{FF2B5EF4-FFF2-40B4-BE49-F238E27FC236}">
                <a16:creationId xmlns:a16="http://schemas.microsoft.com/office/drawing/2014/main" id="{4BF74692-AE31-4A00-B5F9-994E8D51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CFCC4A00-EB28-E2D5-0260-D9BA425A1A4C}"/>
              </a:ext>
            </a:extLst>
          </p:cNvPr>
          <p:cNvGraphicFramePr>
            <a:graphicFrameLocks noGrp="1"/>
          </p:cNvGraphicFramePr>
          <p:nvPr>
            <p:ph idx="1"/>
            <p:extLst>
              <p:ext uri="{D42A27DB-BD31-4B8C-83A1-F6EECF244321}">
                <p14:modId xmlns:p14="http://schemas.microsoft.com/office/powerpoint/2010/main" val="796034209"/>
              </p:ext>
            </p:extLst>
          </p:nvPr>
        </p:nvGraphicFramePr>
        <p:xfrm>
          <a:off x="520700" y="2578100"/>
          <a:ext cx="868680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24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80ACC-B6C6-C5CF-D628-3D0A7B686DF8}"/>
              </a:ext>
            </a:extLst>
          </p:cNvPr>
          <p:cNvSpPr>
            <a:spLocks noGrp="1"/>
          </p:cNvSpPr>
          <p:nvPr>
            <p:ph type="title"/>
          </p:nvPr>
        </p:nvSpPr>
        <p:spPr>
          <a:xfrm>
            <a:off x="6153912" y="978408"/>
            <a:ext cx="5513832" cy="1463040"/>
          </a:xfrm>
        </p:spPr>
        <p:txBody>
          <a:bodyPr>
            <a:normAutofit/>
          </a:bodyPr>
          <a:lstStyle/>
          <a:p>
            <a:r>
              <a:rPr lang="en-US" dirty="0"/>
              <a:t>DISCLOSURE OBLIGATIONS</a:t>
            </a:r>
          </a:p>
        </p:txBody>
      </p:sp>
      <p:pic>
        <p:nvPicPr>
          <p:cNvPr id="7" name="Graphic 6" descr="Cycle with People">
            <a:extLst>
              <a:ext uri="{FF2B5EF4-FFF2-40B4-BE49-F238E27FC236}">
                <a16:creationId xmlns:a16="http://schemas.microsoft.com/office/drawing/2014/main" id="{86EF1247-6D59-760C-3B86-E3AD4775B4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67" y="947138"/>
            <a:ext cx="4959823" cy="4959823"/>
          </a:xfrm>
          <a:prstGeom prst="rect">
            <a:avLst/>
          </a:prstGeom>
        </p:spPr>
      </p:pic>
      <p:sp>
        <p:nvSpPr>
          <p:cNvPr id="12" name="Freeform: Shape 11">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8484" y="508090"/>
            <a:ext cx="5513832"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Content Placeholder 2">
            <a:extLst>
              <a:ext uri="{FF2B5EF4-FFF2-40B4-BE49-F238E27FC236}">
                <a16:creationId xmlns:a16="http://schemas.microsoft.com/office/drawing/2014/main" id="{BB34239F-1227-2D1D-ABD9-ECC38DCA7244}"/>
              </a:ext>
            </a:extLst>
          </p:cNvPr>
          <p:cNvSpPr>
            <a:spLocks noGrp="1"/>
          </p:cNvSpPr>
          <p:nvPr>
            <p:ph idx="1"/>
          </p:nvPr>
        </p:nvSpPr>
        <p:spPr>
          <a:xfrm>
            <a:off x="6153912" y="2578608"/>
            <a:ext cx="5513832" cy="3767328"/>
          </a:xfrm>
        </p:spPr>
        <p:txBody>
          <a:bodyPr>
            <a:normAutofit/>
          </a:bodyPr>
          <a:lstStyle/>
          <a:p>
            <a:r>
              <a:rPr lang="en-US" dirty="0"/>
              <a:t>A mediator must disclose: 1) all prior/current relationships with parties/counsel/insurers; and 2) any financial or professional interests that could affect neutrality</a:t>
            </a:r>
          </a:p>
          <a:p>
            <a:r>
              <a:rPr lang="en-US" dirty="0"/>
              <a:t>This duty to disclose is ongoing throughout the mediation process</a:t>
            </a:r>
          </a:p>
          <a:p>
            <a:r>
              <a:rPr lang="en-US" dirty="0"/>
              <a:t>CRC Rule 3.855</a:t>
            </a:r>
          </a:p>
        </p:txBody>
      </p:sp>
    </p:spTree>
    <p:extLst>
      <p:ext uri="{BB962C8B-B14F-4D97-AF65-F5344CB8AC3E}">
        <p14:creationId xmlns:p14="http://schemas.microsoft.com/office/powerpoint/2010/main" val="40419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CC37EE-EF1A-F4FD-8889-005B4F9C28BF}"/>
              </a:ext>
            </a:extLst>
          </p:cNvPr>
          <p:cNvSpPr>
            <a:spLocks noGrp="1"/>
          </p:cNvSpPr>
          <p:nvPr>
            <p:ph type="title"/>
          </p:nvPr>
        </p:nvSpPr>
        <p:spPr>
          <a:xfrm>
            <a:off x="6153912" y="978408"/>
            <a:ext cx="5513832" cy="1463040"/>
          </a:xfrm>
        </p:spPr>
        <p:txBody>
          <a:bodyPr>
            <a:normAutofit/>
          </a:bodyPr>
          <a:lstStyle/>
          <a:p>
            <a:r>
              <a:rPr lang="en-US" dirty="0"/>
              <a:t>CONFIDENTIALITY</a:t>
            </a:r>
          </a:p>
        </p:txBody>
      </p:sp>
      <p:pic>
        <p:nvPicPr>
          <p:cNvPr id="36" name="Graphic 35" descr="Commitments">
            <a:extLst>
              <a:ext uri="{FF2B5EF4-FFF2-40B4-BE49-F238E27FC236}">
                <a16:creationId xmlns:a16="http://schemas.microsoft.com/office/drawing/2014/main" id="{06B6461D-0F84-7BBF-9864-49F25CE717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67" y="947138"/>
            <a:ext cx="4959823" cy="4959823"/>
          </a:xfrm>
          <a:prstGeom prst="rect">
            <a:avLst/>
          </a:prstGeom>
        </p:spPr>
      </p:pic>
      <p:sp>
        <p:nvSpPr>
          <p:cNvPr id="37" name="Freeform: Shape 11">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8484" y="508090"/>
            <a:ext cx="5513832"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Content Placeholder 2">
            <a:extLst>
              <a:ext uri="{FF2B5EF4-FFF2-40B4-BE49-F238E27FC236}">
                <a16:creationId xmlns:a16="http://schemas.microsoft.com/office/drawing/2014/main" id="{7305CC32-8061-6FF1-2701-09AA1B41A47E}"/>
              </a:ext>
            </a:extLst>
          </p:cNvPr>
          <p:cNvSpPr>
            <a:spLocks noGrp="1"/>
          </p:cNvSpPr>
          <p:nvPr>
            <p:ph idx="1"/>
          </p:nvPr>
        </p:nvSpPr>
        <p:spPr>
          <a:xfrm>
            <a:off x="6153912" y="2578608"/>
            <a:ext cx="5513832" cy="3767328"/>
          </a:xfrm>
        </p:spPr>
        <p:txBody>
          <a:bodyPr>
            <a:normAutofit lnSpcReduction="10000"/>
          </a:bodyPr>
          <a:lstStyle/>
          <a:p>
            <a:pPr>
              <a:lnSpc>
                <a:spcPct val="100000"/>
              </a:lnSpc>
            </a:pPr>
            <a:r>
              <a:rPr lang="en-US" sz="1700" dirty="0"/>
              <a:t>The mediator must comply with applicable laws governing confidentiality (Evidence Code section 1119(a)-(c)</a:t>
            </a:r>
          </a:p>
          <a:p>
            <a:pPr>
              <a:lnSpc>
                <a:spcPct val="100000"/>
              </a:lnSpc>
            </a:pPr>
            <a:r>
              <a:rPr lang="en-US" sz="1700" dirty="0"/>
              <a:t>The mediator must inform participants at the outset of the first mediation a general explanation of the confidentiality of mediation sessions</a:t>
            </a:r>
          </a:p>
          <a:p>
            <a:pPr>
              <a:lnSpc>
                <a:spcPct val="100000"/>
              </a:lnSpc>
            </a:pPr>
            <a:r>
              <a:rPr lang="en-US" sz="1700" dirty="0"/>
              <a:t>The mediator must not disclose information revealed in confidence in a separate session with a party unless authorized to do so</a:t>
            </a:r>
          </a:p>
          <a:p>
            <a:pPr>
              <a:lnSpc>
                <a:spcPct val="100000"/>
              </a:lnSpc>
            </a:pPr>
            <a:r>
              <a:rPr lang="en-US" sz="1700" dirty="0"/>
              <a:t>The mediator must not use information acquired in confidence during a mediation outside of the mediation or for personal gain</a:t>
            </a:r>
          </a:p>
          <a:p>
            <a:pPr>
              <a:lnSpc>
                <a:spcPct val="100000"/>
              </a:lnSpc>
            </a:pPr>
            <a:r>
              <a:rPr lang="en-US" sz="1700" dirty="0"/>
              <a:t>CRC Rule 3.854</a:t>
            </a:r>
          </a:p>
        </p:txBody>
      </p:sp>
    </p:spTree>
    <p:extLst>
      <p:ext uri="{BB962C8B-B14F-4D97-AF65-F5344CB8AC3E}">
        <p14:creationId xmlns:p14="http://schemas.microsoft.com/office/powerpoint/2010/main" val="39725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0470-6E46-4B52-B8AE-EBBC9691D7CC}"/>
              </a:ext>
            </a:extLst>
          </p:cNvPr>
          <p:cNvSpPr>
            <a:spLocks noGrp="1"/>
          </p:cNvSpPr>
          <p:nvPr>
            <p:ph type="title"/>
          </p:nvPr>
        </p:nvSpPr>
        <p:spPr/>
        <p:txBody>
          <a:bodyPr/>
          <a:lstStyle/>
          <a:p>
            <a:r>
              <a:rPr lang="en-US" dirty="0"/>
              <a:t>COMPETENCE/QUALIFICATIONS</a:t>
            </a:r>
          </a:p>
        </p:txBody>
      </p:sp>
      <p:graphicFrame>
        <p:nvGraphicFramePr>
          <p:cNvPr id="44" name="Content Placeholder 2">
            <a:extLst>
              <a:ext uri="{FF2B5EF4-FFF2-40B4-BE49-F238E27FC236}">
                <a16:creationId xmlns:a16="http://schemas.microsoft.com/office/drawing/2014/main" id="{56BC6592-CEC0-E9E8-7D15-EEA3A450EEA7}"/>
              </a:ext>
            </a:extLst>
          </p:cNvPr>
          <p:cNvGraphicFramePr>
            <a:graphicFrameLocks noGrp="1"/>
          </p:cNvGraphicFramePr>
          <p:nvPr>
            <p:ph idx="1"/>
            <p:extLst>
              <p:ext uri="{D42A27DB-BD31-4B8C-83A1-F6EECF244321}">
                <p14:modId xmlns:p14="http://schemas.microsoft.com/office/powerpoint/2010/main" val="380701492"/>
              </p:ext>
            </p:extLst>
          </p:nvPr>
        </p:nvGraphicFramePr>
        <p:xfrm>
          <a:off x="521208" y="2578608"/>
          <a:ext cx="11155680" cy="376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29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82CB9-47E5-52AA-5135-51B758F818BA}"/>
              </a:ext>
            </a:extLst>
          </p:cNvPr>
          <p:cNvSpPr>
            <a:spLocks noGrp="1"/>
          </p:cNvSpPr>
          <p:nvPr>
            <p:ph type="title"/>
          </p:nvPr>
        </p:nvSpPr>
        <p:spPr>
          <a:xfrm>
            <a:off x="521208" y="978408"/>
            <a:ext cx="4032504" cy="3364992"/>
          </a:xfrm>
        </p:spPr>
        <p:txBody>
          <a:bodyPr>
            <a:normAutofit/>
          </a:bodyPr>
          <a:lstStyle/>
          <a:p>
            <a:pPr>
              <a:lnSpc>
                <a:spcPct val="90000"/>
              </a:lnSpc>
            </a:pPr>
            <a:r>
              <a:rPr lang="en-US" sz="3700" dirty="0"/>
              <a:t>VOLUNTARY PARTICIPATION AND SELF-DETERMINATION</a:t>
            </a:r>
          </a:p>
        </p:txBody>
      </p:sp>
      <p:sp>
        <p:nvSpPr>
          <p:cNvPr id="43" name="Rectangle 42">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11650"/>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6" name="Content Placeholder 2">
            <a:extLst>
              <a:ext uri="{FF2B5EF4-FFF2-40B4-BE49-F238E27FC236}">
                <a16:creationId xmlns:a16="http://schemas.microsoft.com/office/drawing/2014/main" id="{35AC6C8E-EFB3-EE73-E092-9140B25449BC}"/>
              </a:ext>
            </a:extLst>
          </p:cNvPr>
          <p:cNvGraphicFramePr>
            <a:graphicFrameLocks noGrp="1"/>
          </p:cNvGraphicFramePr>
          <p:nvPr>
            <p:ph idx="1"/>
            <p:extLst>
              <p:ext uri="{D42A27DB-BD31-4B8C-83A1-F6EECF244321}">
                <p14:modId xmlns:p14="http://schemas.microsoft.com/office/powerpoint/2010/main" val="1667901456"/>
              </p:ext>
            </p:extLst>
          </p:nvPr>
        </p:nvGraphicFramePr>
        <p:xfrm>
          <a:off x="5065776" y="978408"/>
          <a:ext cx="6620256" cy="53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73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64" name="Rectangle 63">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65" name="Rectangle 64">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A81255D-CC26-882A-7D64-41DFFF762250}"/>
              </a:ext>
            </a:extLst>
          </p:cNvPr>
          <p:cNvSpPr>
            <a:spLocks noGrp="1"/>
          </p:cNvSpPr>
          <p:nvPr>
            <p:ph type="title"/>
          </p:nvPr>
        </p:nvSpPr>
        <p:spPr>
          <a:xfrm>
            <a:off x="521208" y="978408"/>
            <a:ext cx="3410712" cy="5376672"/>
          </a:xfrm>
        </p:spPr>
        <p:txBody>
          <a:bodyPr>
            <a:normAutofit/>
          </a:bodyPr>
          <a:lstStyle/>
          <a:p>
            <a:r>
              <a:rPr lang="en-US" sz="4000" dirty="0"/>
              <a:t>CONFLICTS OF INTEREST</a:t>
            </a:r>
          </a:p>
        </p:txBody>
      </p:sp>
      <p:sp>
        <p:nvSpPr>
          <p:cNvPr id="66" name="Content Placeholder 2">
            <a:extLst>
              <a:ext uri="{FF2B5EF4-FFF2-40B4-BE49-F238E27FC236}">
                <a16:creationId xmlns:a16="http://schemas.microsoft.com/office/drawing/2014/main" id="{79224BEF-31FD-9859-7657-5131CD3CAA35}"/>
              </a:ext>
            </a:extLst>
          </p:cNvPr>
          <p:cNvSpPr>
            <a:spLocks noGrp="1"/>
          </p:cNvSpPr>
          <p:nvPr>
            <p:ph idx="1"/>
          </p:nvPr>
        </p:nvSpPr>
        <p:spPr>
          <a:xfrm>
            <a:off x="4636008" y="1042416"/>
            <a:ext cx="7031736" cy="5312664"/>
          </a:xfrm>
        </p:spPr>
        <p:txBody>
          <a:bodyPr>
            <a:normAutofit fontScale="32500" lnSpcReduction="20000"/>
          </a:bodyPr>
          <a:lstStyle/>
          <a:p>
            <a:pPr>
              <a:lnSpc>
                <a:spcPct val="100000"/>
              </a:lnSpc>
            </a:pPr>
            <a:r>
              <a:rPr lang="en-US" sz="5000" dirty="0"/>
              <a:t>A mediator must maintain impartiality to all participants at all times</a:t>
            </a:r>
          </a:p>
          <a:p>
            <a:pPr>
              <a:lnSpc>
                <a:spcPct val="100000"/>
              </a:lnSpc>
            </a:pPr>
            <a:r>
              <a:rPr lang="en-US" sz="5000" dirty="0"/>
              <a:t>A mediator must make reasonable efforts to keep informed about matters that reasonably could raise a question about his or her ability to conduct the proceedings impartially and must disclose these matters to the parties </a:t>
            </a:r>
          </a:p>
          <a:p>
            <a:pPr>
              <a:lnSpc>
                <a:spcPct val="100000"/>
              </a:lnSpc>
            </a:pPr>
            <a:r>
              <a:rPr lang="en-US" sz="5000" dirty="0"/>
              <a:t>The duty to disclose a continuing obligation throughout the mediation process</a:t>
            </a:r>
          </a:p>
          <a:p>
            <a:pPr>
              <a:lnSpc>
                <a:spcPct val="100000"/>
              </a:lnSpc>
            </a:pPr>
            <a:r>
              <a:rPr lang="en-US" sz="5000" dirty="0"/>
              <a:t>In a two-party mediation, if any party objects to the mediator after the mediator makes disclosures or discusses a participant's question or concern regarding the mediator's ability to conduct the mediation impartially, the mediator must withdraw</a:t>
            </a:r>
            <a:br>
              <a:rPr lang="en-US" sz="5000" dirty="0"/>
            </a:br>
            <a:endParaRPr lang="en-US" sz="5000" dirty="0"/>
          </a:p>
          <a:p>
            <a:pPr>
              <a:lnSpc>
                <a:spcPct val="100000"/>
              </a:lnSpc>
            </a:pPr>
            <a:r>
              <a:rPr lang="en-US" sz="5000" dirty="0"/>
              <a:t>A mediator either must decline to serve as mediator or, if already serving, must withdraw from the mediation if they cannot maintain impartiality or proceeding with the mediation would jeopardize the integrity of the court or of the mediation process</a:t>
            </a:r>
            <a:br>
              <a:rPr lang="en-US" sz="5000" dirty="0"/>
            </a:br>
            <a:br>
              <a:rPr lang="en-US" sz="5000" dirty="0"/>
            </a:br>
            <a:endParaRPr lang="en-US" sz="5000" dirty="0"/>
          </a:p>
          <a:p>
            <a:pPr>
              <a:lnSpc>
                <a:spcPct val="100000"/>
              </a:lnSpc>
            </a:pPr>
            <a:r>
              <a:rPr lang="en-US" sz="5000" dirty="0"/>
              <a:t>CRC Rule 3.855</a:t>
            </a:r>
          </a:p>
          <a:p>
            <a:pPr>
              <a:lnSpc>
                <a:spcPct val="100000"/>
              </a:lnSpc>
            </a:pPr>
            <a:endParaRPr lang="en-US" sz="1400" dirty="0"/>
          </a:p>
          <a:p>
            <a:pPr>
              <a:lnSpc>
                <a:spcPct val="100000"/>
              </a:lnSpc>
            </a:pPr>
            <a:endParaRPr lang="en-US" sz="1400" dirty="0"/>
          </a:p>
          <a:p>
            <a:pPr marL="0" indent="0">
              <a:lnSpc>
                <a:spcPct val="100000"/>
              </a:lnSpc>
              <a:buNone/>
            </a:pPr>
            <a:br>
              <a:rPr lang="en-US" sz="1400" dirty="0"/>
            </a:br>
            <a:endParaRPr lang="en-US" sz="1400" dirty="0"/>
          </a:p>
          <a:p>
            <a:pPr>
              <a:lnSpc>
                <a:spcPct val="100000"/>
              </a:lnSpc>
            </a:pPr>
            <a:endParaRPr lang="en-US" sz="1400" dirty="0"/>
          </a:p>
          <a:p>
            <a:pPr>
              <a:lnSpc>
                <a:spcPct val="100000"/>
              </a:lnSpc>
            </a:pPr>
            <a:endParaRPr lang="en-US" sz="1400" dirty="0"/>
          </a:p>
        </p:txBody>
      </p:sp>
    </p:spTree>
    <p:extLst>
      <p:ext uri="{BB962C8B-B14F-4D97-AF65-F5344CB8AC3E}">
        <p14:creationId xmlns:p14="http://schemas.microsoft.com/office/powerpoint/2010/main" val="247271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0E3B67-12E8-3F40-C5B2-42D6CEF6D6FA}"/>
              </a:ext>
            </a:extLst>
          </p:cNvPr>
          <p:cNvSpPr>
            <a:spLocks noGrp="1"/>
          </p:cNvSpPr>
          <p:nvPr>
            <p:ph type="title"/>
          </p:nvPr>
        </p:nvSpPr>
        <p:spPr>
          <a:xfrm>
            <a:off x="521208" y="978408"/>
            <a:ext cx="8732520" cy="1463040"/>
          </a:xfrm>
        </p:spPr>
        <p:txBody>
          <a:bodyPr>
            <a:normAutofit/>
          </a:bodyPr>
          <a:lstStyle/>
          <a:p>
            <a:r>
              <a:rPr lang="en-US" dirty="0"/>
              <a:t>QUALITY OF MEDIATION PROCESS</a:t>
            </a:r>
          </a:p>
        </p:txBody>
      </p:sp>
      <p:sp>
        <p:nvSpPr>
          <p:cNvPr id="36" name="Content Placeholder 2">
            <a:extLst>
              <a:ext uri="{FF2B5EF4-FFF2-40B4-BE49-F238E27FC236}">
                <a16:creationId xmlns:a16="http://schemas.microsoft.com/office/drawing/2014/main" id="{3962841A-0D06-38C7-6CA2-DB03F894E2C4}"/>
              </a:ext>
            </a:extLst>
          </p:cNvPr>
          <p:cNvSpPr>
            <a:spLocks noGrp="1"/>
          </p:cNvSpPr>
          <p:nvPr>
            <p:ph idx="1"/>
          </p:nvPr>
        </p:nvSpPr>
        <p:spPr>
          <a:xfrm>
            <a:off x="521208" y="2578608"/>
            <a:ext cx="8732520" cy="3767328"/>
          </a:xfrm>
        </p:spPr>
        <p:txBody>
          <a:bodyPr>
            <a:normAutofit/>
          </a:bodyPr>
          <a:lstStyle/>
          <a:p>
            <a:pPr>
              <a:lnSpc>
                <a:spcPct val="100000"/>
              </a:lnSpc>
            </a:pPr>
            <a:r>
              <a:rPr lang="en-US" dirty="0"/>
              <a:t>A mediator must use reasonable efforts to move the mediation forward in a timely manner</a:t>
            </a:r>
          </a:p>
          <a:p>
            <a:pPr>
              <a:lnSpc>
                <a:spcPct val="100000"/>
              </a:lnSpc>
            </a:pPr>
            <a:r>
              <a:rPr lang="en-US" dirty="0"/>
              <a:t>A mediator must conduct the mediation in a procedurally fair manner </a:t>
            </a:r>
          </a:p>
          <a:p>
            <a:pPr>
              <a:lnSpc>
                <a:spcPct val="100000"/>
              </a:lnSpc>
            </a:pPr>
            <a:r>
              <a:rPr lang="en-US" dirty="0"/>
              <a:t>A mediator must inform all participants before the outset of the first mediation that they do not represent any participant as a lawyer </a:t>
            </a:r>
          </a:p>
          <a:p>
            <a:pPr>
              <a:lnSpc>
                <a:spcPct val="100000"/>
              </a:lnSpc>
            </a:pPr>
            <a:r>
              <a:rPr lang="en-US" dirty="0"/>
              <a:t>If a mediator determines that it is necessary to terminate or suspend a mediation or that they must withdraw, the mediator must do so without violating the obligation of confidentiality and in a manner that causes the participants the least harm</a:t>
            </a:r>
          </a:p>
          <a:p>
            <a:pPr>
              <a:lnSpc>
                <a:spcPct val="100000"/>
              </a:lnSpc>
            </a:pPr>
            <a:r>
              <a:rPr lang="en-US" dirty="0"/>
              <a:t>Since mediators have no actual power, they are not obligated to ensure the substantive fairness of an agreement reached by the parties</a:t>
            </a:r>
          </a:p>
          <a:p>
            <a:pPr>
              <a:lnSpc>
                <a:spcPct val="100000"/>
              </a:lnSpc>
            </a:pPr>
            <a:r>
              <a:rPr lang="en-US" dirty="0"/>
              <a:t>CRC Rule 3.857</a:t>
            </a:r>
          </a:p>
        </p:txBody>
      </p:sp>
    </p:spTree>
    <p:extLst>
      <p:ext uri="{BB962C8B-B14F-4D97-AF65-F5344CB8AC3E}">
        <p14:creationId xmlns:p14="http://schemas.microsoft.com/office/powerpoint/2010/main" val="3175433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080243-CD7E-9587-4627-3C430BED0C50}"/>
              </a:ext>
            </a:extLst>
          </p:cNvPr>
          <p:cNvSpPr>
            <a:spLocks noGrp="1"/>
          </p:cNvSpPr>
          <p:nvPr>
            <p:ph type="title"/>
          </p:nvPr>
        </p:nvSpPr>
        <p:spPr>
          <a:xfrm>
            <a:off x="521208" y="978408"/>
            <a:ext cx="4032504" cy="3364992"/>
          </a:xfrm>
        </p:spPr>
        <p:txBody>
          <a:bodyPr>
            <a:normAutofit/>
          </a:bodyPr>
          <a:lstStyle/>
          <a:p>
            <a:r>
              <a:rPr lang="en-US" dirty="0"/>
              <a:t>MEDIATOR FEES</a:t>
            </a:r>
          </a:p>
        </p:txBody>
      </p:sp>
      <p:sp>
        <p:nvSpPr>
          <p:cNvPr id="74" name="Rectangle 73">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11650"/>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3" name="Content Placeholder 2">
            <a:extLst>
              <a:ext uri="{FF2B5EF4-FFF2-40B4-BE49-F238E27FC236}">
                <a16:creationId xmlns:a16="http://schemas.microsoft.com/office/drawing/2014/main" id="{B6809AE2-0813-F817-C3E3-431C68B3BAFB}"/>
              </a:ext>
            </a:extLst>
          </p:cNvPr>
          <p:cNvGraphicFramePr>
            <a:graphicFrameLocks noGrp="1"/>
          </p:cNvGraphicFramePr>
          <p:nvPr>
            <p:ph idx="1"/>
            <p:extLst>
              <p:ext uri="{D42A27DB-BD31-4B8C-83A1-F6EECF244321}">
                <p14:modId xmlns:p14="http://schemas.microsoft.com/office/powerpoint/2010/main" val="2160728059"/>
              </p:ext>
            </p:extLst>
          </p:nvPr>
        </p:nvGraphicFramePr>
        <p:xfrm>
          <a:off x="5065776" y="978408"/>
          <a:ext cx="6620256" cy="53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0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325B714-09B4-E19F-F40F-D9A1C8951E66}"/>
              </a:ext>
            </a:extLst>
          </p:cNvPr>
          <p:cNvSpPr>
            <a:spLocks noGrp="1"/>
          </p:cNvSpPr>
          <p:nvPr>
            <p:ph type="title"/>
          </p:nvPr>
        </p:nvSpPr>
        <p:spPr>
          <a:xfrm>
            <a:off x="950976" y="2240280"/>
            <a:ext cx="4389120" cy="2468880"/>
          </a:xfrm>
        </p:spPr>
        <p:txBody>
          <a:bodyPr>
            <a:normAutofit/>
          </a:bodyPr>
          <a:lstStyle/>
          <a:p>
            <a:r>
              <a:rPr lang="en-US" dirty="0"/>
              <a:t>WHO SAID THIS?</a:t>
            </a:r>
          </a:p>
        </p:txBody>
      </p:sp>
      <p:sp>
        <p:nvSpPr>
          <p:cNvPr id="3" name="Content Placeholder 2">
            <a:extLst>
              <a:ext uri="{FF2B5EF4-FFF2-40B4-BE49-F238E27FC236}">
                <a16:creationId xmlns:a16="http://schemas.microsoft.com/office/drawing/2014/main" id="{A2B15BEA-F438-72E7-EF35-956FC1101BAF}"/>
              </a:ext>
            </a:extLst>
          </p:cNvPr>
          <p:cNvSpPr>
            <a:spLocks noGrp="1"/>
          </p:cNvSpPr>
          <p:nvPr>
            <p:ph idx="1"/>
          </p:nvPr>
        </p:nvSpPr>
        <p:spPr>
          <a:xfrm>
            <a:off x="5870448" y="2331720"/>
            <a:ext cx="5266944" cy="3447288"/>
          </a:xfrm>
        </p:spPr>
        <p:txBody>
          <a:bodyPr>
            <a:normAutofit/>
          </a:bodyPr>
          <a:lstStyle/>
          <a:p>
            <a:pPr marL="0" indent="0">
              <a:buNone/>
            </a:pPr>
            <a:r>
              <a:rPr lang="en-US" dirty="0"/>
              <a:t>“Discourage litigation.  Persuade your neighbors to compromise whenever you can. Point out to them how the nominal winner is often the real loser in fees, and expenses, and a waste of time. As a peacemaker the lawyer has a superior opportunity of being a good man. There will still be business enough.”</a:t>
            </a:r>
          </a:p>
        </p:txBody>
      </p:sp>
    </p:spTree>
    <p:extLst>
      <p:ext uri="{BB962C8B-B14F-4D97-AF65-F5344CB8AC3E}">
        <p14:creationId xmlns:p14="http://schemas.microsoft.com/office/powerpoint/2010/main" val="29119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D54DE8C5-FF01-9632-C64B-EED0A8B3E779}"/>
              </a:ext>
            </a:extLst>
          </p:cNvPr>
          <p:cNvSpPr>
            <a:spLocks noGrp="1"/>
          </p:cNvSpPr>
          <p:nvPr>
            <p:ph type="title"/>
          </p:nvPr>
        </p:nvSpPr>
        <p:spPr>
          <a:xfrm>
            <a:off x="521208" y="978408"/>
            <a:ext cx="4672584" cy="1783080"/>
          </a:xfrm>
        </p:spPr>
        <p:txBody>
          <a:bodyPr>
            <a:normAutofit/>
          </a:bodyPr>
          <a:lstStyle/>
          <a:p>
            <a:r>
              <a:rPr lang="en-US" dirty="0"/>
              <a:t>MARKETING </a:t>
            </a:r>
            <a:endParaRPr lang="en-US"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45" name="Rectangle 44">
            <a:extLst>
              <a:ext uri="{FF2B5EF4-FFF2-40B4-BE49-F238E27FC236}">
                <a16:creationId xmlns:a16="http://schemas.microsoft.com/office/drawing/2014/main" id="{759AF1ED-B4DF-4FC4-0966-1A758E6CA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5582" y="611650"/>
            <a:ext cx="58338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38" name="Graphic 37" descr="Customer Review">
            <a:extLst>
              <a:ext uri="{FF2B5EF4-FFF2-40B4-BE49-F238E27FC236}">
                <a16:creationId xmlns:a16="http://schemas.microsoft.com/office/drawing/2014/main" id="{7BA94283-3EF0-1E81-023B-6A7FFE6A4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67" y="3152503"/>
            <a:ext cx="3193501" cy="3193501"/>
          </a:xfrm>
          <a:prstGeom prst="rect">
            <a:avLst/>
          </a:prstGeom>
        </p:spPr>
      </p:pic>
      <p:sp>
        <p:nvSpPr>
          <p:cNvPr id="25" name="Content Placeholder 2">
            <a:extLst>
              <a:ext uri="{FF2B5EF4-FFF2-40B4-BE49-F238E27FC236}">
                <a16:creationId xmlns:a16="http://schemas.microsoft.com/office/drawing/2014/main" id="{920B48C0-8E15-8965-9327-2836DB3047F2}"/>
              </a:ext>
            </a:extLst>
          </p:cNvPr>
          <p:cNvSpPr>
            <a:spLocks noGrp="1"/>
          </p:cNvSpPr>
          <p:nvPr>
            <p:ph idx="1"/>
          </p:nvPr>
        </p:nvSpPr>
        <p:spPr>
          <a:xfrm>
            <a:off x="5843016" y="1033272"/>
            <a:ext cx="5833872" cy="5312664"/>
          </a:xfrm>
        </p:spPr>
        <p:txBody>
          <a:bodyPr>
            <a:normAutofit fontScale="92500" lnSpcReduction="20000"/>
          </a:bodyPr>
          <a:lstStyle/>
          <a:p>
            <a:pPr>
              <a:lnSpc>
                <a:spcPct val="100000"/>
              </a:lnSpc>
            </a:pPr>
            <a:r>
              <a:rPr lang="en-US" dirty="0">
                <a:latin typeface="Times New Roman" panose="02020603050405020304" pitchFamily="18" charset="0"/>
                <a:cs typeface="Times New Roman" panose="02020603050405020304" pitchFamily="18" charset="0"/>
              </a:rPr>
              <a:t>A mediator must be truthful and accurate in marketing his or her mediation services. A mediator is responsible for ensuring that both his or her own marketing activities and any marketing activities carried out on his or her behalf by others comply with this rule</a:t>
            </a:r>
          </a:p>
          <a:p>
            <a:pPr>
              <a:lnSpc>
                <a:spcPct val="100000"/>
              </a:lnSpc>
            </a:pPr>
            <a:r>
              <a:rPr lang="en-US" dirty="0">
                <a:latin typeface="Times New Roman" panose="02020603050405020304" pitchFamily="18" charset="0"/>
                <a:cs typeface="Times New Roman" panose="02020603050405020304" pitchFamily="18" charset="0"/>
              </a:rPr>
              <a:t>A mediator may indicate in his or her marketing materials that he or she is a member of a particular court's panel or list but, unless specifically permitted by the court, must not indicate that he or she is approved, endorsed, certified, or licensed by the court</a:t>
            </a:r>
          </a:p>
          <a:p>
            <a:pPr>
              <a:lnSpc>
                <a:spcPct val="100000"/>
              </a:lnSpc>
            </a:pPr>
            <a:r>
              <a:rPr lang="en-US" dirty="0">
                <a:latin typeface="Times New Roman" panose="02020603050405020304" pitchFamily="18" charset="0"/>
                <a:cs typeface="Times New Roman" panose="02020603050405020304" pitchFamily="18" charset="0"/>
              </a:rPr>
              <a:t>In marketing his or her mediation services, a mediator must not: 1) promise or guarantee results; or 2) make any statement that directly or indirectly implies bias in favor of one party or participant over another</a:t>
            </a:r>
          </a:p>
          <a:p>
            <a:pPr>
              <a:lnSpc>
                <a:spcPct val="100000"/>
              </a:lnSpc>
            </a:pPr>
            <a:r>
              <a:rPr lang="en-US" dirty="0">
                <a:latin typeface="Times New Roman" panose="02020603050405020304" pitchFamily="18" charset="0"/>
                <a:cs typeface="Times New Roman" panose="02020603050405020304" pitchFamily="18" charset="0"/>
              </a:rPr>
              <a:t>A mediator must not solicit business from a participant in a mediation proceeding while that mediation is pending</a:t>
            </a:r>
          </a:p>
          <a:p>
            <a:pPr>
              <a:lnSpc>
                <a:spcPct val="100000"/>
              </a:lnSpc>
            </a:pPr>
            <a:r>
              <a:rPr lang="en-US" dirty="0">
                <a:latin typeface="Times New Roman" panose="02020603050405020304" pitchFamily="18" charset="0"/>
                <a:cs typeface="Times New Roman" panose="02020603050405020304" pitchFamily="18" charset="0"/>
              </a:rPr>
              <a:t>CRC Rule 3.858</a:t>
            </a:r>
          </a:p>
          <a:p>
            <a:pPr marL="0" indent="0">
              <a:lnSpc>
                <a:spcPct val="100000"/>
              </a:lnSpc>
              <a:buNone/>
            </a:pPr>
            <a:endParaRPr lang="en-US" sz="1500" dirty="0">
              <a:latin typeface="Times New Roman" panose="02020603050405020304" pitchFamily="18" charset="0"/>
              <a:cs typeface="Times New Roman" panose="02020603050405020304" pitchFamily="18" charset="0"/>
            </a:endParaRPr>
          </a:p>
          <a:p>
            <a:pPr marL="0" indent="0">
              <a:lnSpc>
                <a:spcPct val="100000"/>
              </a:lnSpc>
              <a:buNone/>
            </a:pPr>
            <a:br>
              <a:rPr lang="en-US" sz="1500" dirty="0">
                <a:latin typeface="Times New Roman" panose="02020603050405020304" pitchFamily="18" charset="0"/>
                <a:cs typeface="Times New Roman" panose="02020603050405020304" pitchFamily="18" charset="0"/>
              </a:rPr>
            </a:b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02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group of puppies in a wooden box&#10;&#10;AI-generated content may be incorrect.">
            <a:extLst>
              <a:ext uri="{FF2B5EF4-FFF2-40B4-BE49-F238E27FC236}">
                <a16:creationId xmlns:a16="http://schemas.microsoft.com/office/drawing/2014/main" id="{89AE4C33-EA22-A9EC-FC62-D986C2279F2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rcRect t="18199" r="-1" b="11470"/>
          <a:stretch>
            <a:fillRect/>
          </a:stretch>
        </p:blipFill>
        <p:spPr>
          <a:xfrm>
            <a:off x="20" y="10"/>
            <a:ext cx="12188932" cy="6857990"/>
          </a:xfrm>
          <a:prstGeom prst="rect">
            <a:avLst/>
          </a:prstGeom>
        </p:spPr>
      </p:pic>
      <p:sp>
        <p:nvSpPr>
          <p:cNvPr id="13"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B43D398-7D5A-B4B7-4167-9F7216509E5A}"/>
              </a:ext>
            </a:extLst>
          </p:cNvPr>
          <p:cNvSpPr txBox="1"/>
          <p:nvPr/>
        </p:nvSpPr>
        <p:spPr>
          <a:xfrm>
            <a:off x="9877101" y="6657945"/>
            <a:ext cx="231185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flickr.com/photos/kinjengsubmiter/4215831807/">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4245125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Content Placeholder 19" descr="A couple of kittens running in the grass&#10;&#10;AI-generated content may be incorrect.">
            <a:extLst>
              <a:ext uri="{FF2B5EF4-FFF2-40B4-BE49-F238E27FC236}">
                <a16:creationId xmlns:a16="http://schemas.microsoft.com/office/drawing/2014/main" id="{9606EBC1-C8AA-275B-0D99-1037038F87B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rcRect t="5283" r="-1" b="10425"/>
          <a:stretch>
            <a:fillRect/>
          </a:stretch>
        </p:blipFill>
        <p:spPr>
          <a:xfrm>
            <a:off x="20" y="10"/>
            <a:ext cx="12188932" cy="6857990"/>
          </a:xfrm>
          <a:prstGeom prst="rect">
            <a:avLst/>
          </a:prstGeom>
        </p:spPr>
      </p:pic>
    </p:spTree>
    <p:extLst>
      <p:ext uri="{BB962C8B-B14F-4D97-AF65-F5344CB8AC3E}">
        <p14:creationId xmlns:p14="http://schemas.microsoft.com/office/powerpoint/2010/main" val="351362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AC883F-69DD-D349-B469-8CDE2139F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161B8B-D8BF-0F34-9ABF-FF84EFECA810}"/>
              </a:ext>
            </a:extLst>
          </p:cNvPr>
          <p:cNvSpPr>
            <a:spLocks noGrp="1"/>
          </p:cNvSpPr>
          <p:nvPr>
            <p:ph type="title"/>
          </p:nvPr>
        </p:nvSpPr>
        <p:spPr>
          <a:xfrm>
            <a:off x="521208" y="978408"/>
            <a:ext cx="4032504" cy="2121408"/>
          </a:xfrm>
        </p:spPr>
        <p:txBody>
          <a:bodyPr>
            <a:normAutofit/>
          </a:bodyPr>
          <a:lstStyle/>
          <a:p>
            <a:pPr>
              <a:lnSpc>
                <a:spcPct val="90000"/>
              </a:lnSpc>
            </a:pPr>
            <a:r>
              <a:rPr lang="en-US" sz="3700" dirty="0"/>
              <a:t>BEST PRACTICES FOR  MEDIATION</a:t>
            </a:r>
          </a:p>
        </p:txBody>
      </p:sp>
      <p:sp>
        <p:nvSpPr>
          <p:cNvPr id="12" name="Rectangle 11">
            <a:extLst>
              <a:ext uri="{FF2B5EF4-FFF2-40B4-BE49-F238E27FC236}">
                <a16:creationId xmlns:a16="http://schemas.microsoft.com/office/drawing/2014/main" id="{5B0749EA-BE79-9EB1-B769-385489D43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03336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E5913DE-5FC3-6E84-57B7-19B2096A5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6630" y="612648"/>
            <a:ext cx="659282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Board Room">
            <a:extLst>
              <a:ext uri="{FF2B5EF4-FFF2-40B4-BE49-F238E27FC236}">
                <a16:creationId xmlns:a16="http://schemas.microsoft.com/office/drawing/2014/main" id="{EFE7D4DE-8F32-B97C-C2C3-CA3DB0025A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69" y="3511363"/>
            <a:ext cx="2834640" cy="2834640"/>
          </a:xfrm>
          <a:prstGeom prst="rect">
            <a:avLst/>
          </a:prstGeom>
        </p:spPr>
      </p:pic>
      <p:sp>
        <p:nvSpPr>
          <p:cNvPr id="3" name="Content Placeholder 2">
            <a:extLst>
              <a:ext uri="{FF2B5EF4-FFF2-40B4-BE49-F238E27FC236}">
                <a16:creationId xmlns:a16="http://schemas.microsoft.com/office/drawing/2014/main" id="{B6C13352-EFE2-F1E5-1D0E-D6604D4016A1}"/>
              </a:ext>
            </a:extLst>
          </p:cNvPr>
          <p:cNvSpPr>
            <a:spLocks noGrp="1"/>
          </p:cNvSpPr>
          <p:nvPr>
            <p:ph idx="1"/>
          </p:nvPr>
        </p:nvSpPr>
        <p:spPr>
          <a:xfrm>
            <a:off x="5074920" y="1033272"/>
            <a:ext cx="6592824" cy="5312664"/>
          </a:xfrm>
        </p:spPr>
        <p:txBody>
          <a:bodyPr>
            <a:normAutofit/>
          </a:bodyPr>
          <a:lstStyle/>
          <a:p>
            <a:r>
              <a:rPr lang="en-US" sz="2400" dirty="0"/>
              <a:t>Before Mediation:</a:t>
            </a:r>
          </a:p>
          <a:p>
            <a:pPr lvl="1"/>
            <a:r>
              <a:rPr lang="en-US" sz="2400" dirty="0"/>
              <a:t>Confirm mediator’s qualifications, training, and subject matter competence</a:t>
            </a:r>
          </a:p>
          <a:p>
            <a:pPr lvl="1"/>
            <a:r>
              <a:rPr lang="en-US" sz="2400" dirty="0"/>
              <a:t>Request full conflict disclosures including repeat party/attorney/insurer cases</a:t>
            </a:r>
          </a:p>
          <a:p>
            <a:pPr lvl="1"/>
            <a:r>
              <a:rPr lang="en-US" sz="2400" dirty="0"/>
              <a:t>Confirm fee structure in writing whether it is hourly, half or full day per diem or flat fee (remember no contingent or outcome driven fee)</a:t>
            </a:r>
          </a:p>
          <a:p>
            <a:pPr lvl="1"/>
            <a:r>
              <a:rPr lang="en-US" sz="2400" dirty="0"/>
              <a:t>Prepare your client on confidentiality issues</a:t>
            </a:r>
          </a:p>
          <a:p>
            <a:pPr lvl="1"/>
            <a:endParaRPr lang="en-US" sz="2400" dirty="0"/>
          </a:p>
          <a:p>
            <a:pPr lvl="1"/>
            <a:endParaRPr lang="en-US" dirty="0"/>
          </a:p>
        </p:txBody>
      </p:sp>
    </p:spTree>
    <p:extLst>
      <p:ext uri="{BB962C8B-B14F-4D97-AF65-F5344CB8AC3E}">
        <p14:creationId xmlns:p14="http://schemas.microsoft.com/office/powerpoint/2010/main" val="281286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12648"/>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F16A03-D4AC-C8B5-8C35-1DD08B086974}"/>
              </a:ext>
            </a:extLst>
          </p:cNvPr>
          <p:cNvSpPr>
            <a:spLocks noGrp="1"/>
          </p:cNvSpPr>
          <p:nvPr>
            <p:ph type="title"/>
          </p:nvPr>
        </p:nvSpPr>
        <p:spPr>
          <a:xfrm>
            <a:off x="521208" y="978408"/>
            <a:ext cx="5020056" cy="5376672"/>
          </a:xfrm>
        </p:spPr>
        <p:txBody>
          <a:bodyPr>
            <a:normAutofit/>
          </a:bodyPr>
          <a:lstStyle/>
          <a:p>
            <a:r>
              <a:rPr lang="en-US" dirty="0"/>
              <a:t>BEST PRACTICES </a:t>
            </a:r>
          </a:p>
        </p:txBody>
      </p:sp>
      <p:sp>
        <p:nvSpPr>
          <p:cNvPr id="3" name="Content Placeholder 2">
            <a:extLst>
              <a:ext uri="{FF2B5EF4-FFF2-40B4-BE49-F238E27FC236}">
                <a16:creationId xmlns:a16="http://schemas.microsoft.com/office/drawing/2014/main" id="{EBF44C16-6DE3-4B3A-CFCA-747307390BE5}"/>
              </a:ext>
            </a:extLst>
          </p:cNvPr>
          <p:cNvSpPr>
            <a:spLocks noGrp="1"/>
          </p:cNvSpPr>
          <p:nvPr>
            <p:ph idx="1"/>
          </p:nvPr>
        </p:nvSpPr>
        <p:spPr>
          <a:xfrm>
            <a:off x="6665976" y="1042416"/>
            <a:ext cx="5010912" cy="5312664"/>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During mediation:</a:t>
            </a:r>
          </a:p>
          <a:p>
            <a:pPr lvl="1"/>
            <a:r>
              <a:rPr lang="en-US" sz="2400" dirty="0">
                <a:latin typeface="Times New Roman" panose="02020603050405020304" pitchFamily="18" charset="0"/>
                <a:cs typeface="Times New Roman" panose="02020603050405020304" pitchFamily="18" charset="0"/>
              </a:rPr>
              <a:t>Treat all communications as confidential and inadmissible unless otherwise expressly agreed</a:t>
            </a:r>
          </a:p>
          <a:p>
            <a:pPr lvl="1"/>
            <a:r>
              <a:rPr lang="en-US" sz="2400" dirty="0">
                <a:latin typeface="Times New Roman" panose="02020603050405020304" pitchFamily="18" charset="0"/>
                <a:cs typeface="Times New Roman" panose="02020603050405020304" pitchFamily="18" charset="0"/>
              </a:rPr>
              <a:t>Avoid requesting or relying on legal advice from an attorney/mediator</a:t>
            </a:r>
          </a:p>
          <a:p>
            <a:pPr lvl="1"/>
            <a:r>
              <a:rPr lang="en-US" sz="2400" dirty="0">
                <a:latin typeface="Times New Roman" panose="02020603050405020304" pitchFamily="18" charset="0"/>
                <a:cs typeface="Times New Roman" panose="02020603050405020304" pitchFamily="18" charset="0"/>
              </a:rPr>
              <a:t>Be aware of bias, coercion or undue pressure</a:t>
            </a:r>
          </a:p>
          <a:p>
            <a:pPr lvl="1"/>
            <a:r>
              <a:rPr lang="en-US" sz="2400" dirty="0">
                <a:latin typeface="Times New Roman" panose="02020603050405020304" pitchFamily="18" charset="0"/>
                <a:cs typeface="Times New Roman" panose="02020603050405020304" pitchFamily="18" charset="0"/>
              </a:rPr>
              <a:t>Raise conflict or neutrality concerns immediately </a:t>
            </a:r>
          </a:p>
          <a:p>
            <a:pPr lvl="1"/>
            <a:r>
              <a:rPr lang="en-US" sz="2400" dirty="0">
                <a:latin typeface="Times New Roman" panose="02020603050405020304" pitchFamily="18" charset="0"/>
                <a:cs typeface="Times New Roman" panose="02020603050405020304" pitchFamily="18" charset="0"/>
              </a:rPr>
              <a:t>Preserve client self-determination in all settlement decisions</a:t>
            </a:r>
          </a:p>
          <a:p>
            <a:pPr lvl="1"/>
            <a:endParaRPr lang="en-US" dirty="0"/>
          </a:p>
          <a:p>
            <a:endParaRPr lang="en-US" dirty="0"/>
          </a:p>
        </p:txBody>
      </p:sp>
    </p:spTree>
    <p:extLst>
      <p:ext uri="{BB962C8B-B14F-4D97-AF65-F5344CB8AC3E}">
        <p14:creationId xmlns:p14="http://schemas.microsoft.com/office/powerpoint/2010/main" val="394837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7366C0-A940-3311-B8DD-1B0D93A72503}"/>
              </a:ext>
            </a:extLst>
          </p:cNvPr>
          <p:cNvSpPr>
            <a:spLocks noGrp="1"/>
          </p:cNvSpPr>
          <p:nvPr>
            <p:ph type="title"/>
          </p:nvPr>
        </p:nvSpPr>
        <p:spPr>
          <a:xfrm>
            <a:off x="521208" y="978408"/>
            <a:ext cx="8686800" cy="1463040"/>
          </a:xfrm>
        </p:spPr>
        <p:txBody>
          <a:bodyPr>
            <a:normAutofit/>
          </a:bodyPr>
          <a:lstStyle/>
          <a:p>
            <a:r>
              <a:rPr lang="en-US" dirty="0"/>
              <a:t>CAUCASES WITH MEDIATOR</a:t>
            </a:r>
          </a:p>
        </p:txBody>
      </p:sp>
      <p:sp>
        <p:nvSpPr>
          <p:cNvPr id="31" name="Rectangle 30">
            <a:extLst>
              <a:ext uri="{FF2B5EF4-FFF2-40B4-BE49-F238E27FC236}">
                <a16:creationId xmlns:a16="http://schemas.microsoft.com/office/drawing/2014/main" id="{4BF74692-AE31-4A00-B5F9-994E8D51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Content Placeholder 2">
            <a:extLst>
              <a:ext uri="{FF2B5EF4-FFF2-40B4-BE49-F238E27FC236}">
                <a16:creationId xmlns:a16="http://schemas.microsoft.com/office/drawing/2014/main" id="{6504AB10-2A89-91F5-412C-056B93573FBE}"/>
              </a:ext>
            </a:extLst>
          </p:cNvPr>
          <p:cNvGraphicFramePr>
            <a:graphicFrameLocks noGrp="1"/>
          </p:cNvGraphicFramePr>
          <p:nvPr>
            <p:ph idx="1"/>
            <p:extLst>
              <p:ext uri="{D42A27DB-BD31-4B8C-83A1-F6EECF244321}">
                <p14:modId xmlns:p14="http://schemas.microsoft.com/office/powerpoint/2010/main" val="1801526951"/>
              </p:ext>
            </p:extLst>
          </p:nvPr>
        </p:nvGraphicFramePr>
        <p:xfrm>
          <a:off x="520700" y="2578100"/>
          <a:ext cx="868680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18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867A3B-4D34-1717-DAAF-F32937A11E0B}"/>
              </a:ext>
            </a:extLst>
          </p:cNvPr>
          <p:cNvSpPr>
            <a:spLocks noGrp="1"/>
          </p:cNvSpPr>
          <p:nvPr>
            <p:ph type="title"/>
          </p:nvPr>
        </p:nvSpPr>
        <p:spPr>
          <a:xfrm>
            <a:off x="521208" y="978408"/>
            <a:ext cx="11155680" cy="1463040"/>
          </a:xfrm>
        </p:spPr>
        <p:txBody>
          <a:bodyPr>
            <a:normAutofit/>
          </a:bodyPr>
          <a:lstStyle/>
          <a:p>
            <a:r>
              <a:rPr lang="en-US" dirty="0"/>
              <a:t>POST MEDIATION</a:t>
            </a:r>
          </a:p>
        </p:txBody>
      </p:sp>
      <p:sp>
        <p:nvSpPr>
          <p:cNvPr id="47" name="Rectangle 46">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ontent Placeholder 2">
            <a:extLst>
              <a:ext uri="{FF2B5EF4-FFF2-40B4-BE49-F238E27FC236}">
                <a16:creationId xmlns:a16="http://schemas.microsoft.com/office/drawing/2014/main" id="{5F29A47F-15BA-B4C1-DD05-22FCF93840BA}"/>
              </a:ext>
            </a:extLst>
          </p:cNvPr>
          <p:cNvGraphicFramePr>
            <a:graphicFrameLocks noGrp="1"/>
          </p:cNvGraphicFramePr>
          <p:nvPr>
            <p:ph idx="1"/>
            <p:extLst>
              <p:ext uri="{D42A27DB-BD31-4B8C-83A1-F6EECF244321}">
                <p14:modId xmlns:p14="http://schemas.microsoft.com/office/powerpoint/2010/main" val="2579373419"/>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05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2ED347-0F71-E9F2-ADF8-76BFB101EB67}"/>
              </a:ext>
            </a:extLst>
          </p:cNvPr>
          <p:cNvSpPr>
            <a:spLocks noGrp="1"/>
          </p:cNvSpPr>
          <p:nvPr>
            <p:ph type="title"/>
          </p:nvPr>
        </p:nvSpPr>
        <p:spPr>
          <a:xfrm>
            <a:off x="521208" y="978408"/>
            <a:ext cx="8732520" cy="1463040"/>
          </a:xfrm>
        </p:spPr>
        <p:txBody>
          <a:bodyPr>
            <a:normAutofit/>
          </a:bodyPr>
          <a:lstStyle/>
          <a:p>
            <a:r>
              <a:rPr lang="en-US" dirty="0"/>
              <a:t>CONFIDENTIALITY ISSUES INVOLVING MEDIATION </a:t>
            </a:r>
          </a:p>
        </p:txBody>
      </p:sp>
      <p:sp>
        <p:nvSpPr>
          <p:cNvPr id="53" name="Content Placeholder 2">
            <a:extLst>
              <a:ext uri="{FF2B5EF4-FFF2-40B4-BE49-F238E27FC236}">
                <a16:creationId xmlns:a16="http://schemas.microsoft.com/office/drawing/2014/main" id="{415B885A-C21A-9FF7-9998-DFE8F83AB460}"/>
              </a:ext>
            </a:extLst>
          </p:cNvPr>
          <p:cNvSpPr>
            <a:spLocks noGrp="1"/>
          </p:cNvSpPr>
          <p:nvPr>
            <p:ph idx="1"/>
          </p:nvPr>
        </p:nvSpPr>
        <p:spPr>
          <a:xfrm>
            <a:off x="521208" y="2578608"/>
            <a:ext cx="8732520" cy="3767328"/>
          </a:xfrm>
        </p:spPr>
        <p:txBody>
          <a:bodyPr>
            <a:normAutofit/>
          </a:bodyPr>
          <a:lstStyle/>
          <a:p>
            <a:pPr>
              <a:lnSpc>
                <a:spcPct val="100000"/>
              </a:lnSpc>
            </a:pPr>
            <a:r>
              <a:rPr lang="en-US" sz="1500" dirty="0"/>
              <a:t>Governed by Evidence Code sections 1115-1128</a:t>
            </a:r>
          </a:p>
          <a:p>
            <a:pPr>
              <a:lnSpc>
                <a:spcPct val="100000"/>
              </a:lnSpc>
            </a:pPr>
            <a:r>
              <a:rPr lang="en-US" sz="1500" dirty="0"/>
              <a:t>Primarily section 1119 which states:</a:t>
            </a:r>
          </a:p>
          <a:p>
            <a:pPr>
              <a:lnSpc>
                <a:spcPct val="100000"/>
              </a:lnSpc>
            </a:pPr>
            <a:r>
              <a:rPr lang="en-US" sz="1500" dirty="0"/>
              <a:t>No evidence of anything said or any admission made for the purpose of, in the course of, or pursuant to, a mediation or a mediation consultation is admissible or subject to discovery, and disclosure of the evidence shall not be compelled, in any arbitration, administrative adjudication, civil action, or other noncriminal proceeding in which, pursuant to law, testimony can be compelled to be given</a:t>
            </a:r>
          </a:p>
          <a:p>
            <a:pPr>
              <a:lnSpc>
                <a:spcPct val="100000"/>
              </a:lnSpc>
            </a:pPr>
            <a:r>
              <a:rPr lang="en-US" sz="1500" dirty="0"/>
              <a:t> No writing, as defined in Section 250, that is prepared for the purpose of, in the course of, or pursuant to, a mediation or a mediation consultation, is admissible or subject to discovery, and disclosure of the writing shall not be compelled, in any arbitration, administrative adjudication, civil action, or other noncriminal proceeding in which, pursuant to law, testimony can be compelled to be given</a:t>
            </a:r>
          </a:p>
          <a:p>
            <a:pPr>
              <a:lnSpc>
                <a:spcPct val="100000"/>
              </a:lnSpc>
            </a:pPr>
            <a:r>
              <a:rPr lang="en-US" sz="1500" dirty="0"/>
              <a:t> All communications, negotiations, or settlement discussions by and between participants in the course of a mediation or a mediation consultation shall remain confidential</a:t>
            </a:r>
          </a:p>
          <a:p>
            <a:pPr marL="0" indent="0">
              <a:lnSpc>
                <a:spcPct val="100000"/>
              </a:lnSpc>
              <a:buNone/>
            </a:pPr>
            <a:endParaRPr lang="en-US" sz="1500" dirty="0"/>
          </a:p>
        </p:txBody>
      </p:sp>
    </p:spTree>
    <p:extLst>
      <p:ext uri="{BB962C8B-B14F-4D97-AF65-F5344CB8AC3E}">
        <p14:creationId xmlns:p14="http://schemas.microsoft.com/office/powerpoint/2010/main" val="3180148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Rectangle 13">
            <a:extLst>
              <a:ext uri="{FF2B5EF4-FFF2-40B4-BE49-F238E27FC236}">
                <a16:creationId xmlns:a16="http://schemas.microsoft.com/office/drawing/2014/main" id="{67A7C490-FB0D-4946-BDB7-1CF2F58DA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3FD7B4-3748-515C-9EE2-0506A1457825}"/>
              </a:ext>
            </a:extLst>
          </p:cNvPr>
          <p:cNvSpPr>
            <a:spLocks noGrp="1"/>
          </p:cNvSpPr>
          <p:nvPr>
            <p:ph type="title"/>
          </p:nvPr>
        </p:nvSpPr>
        <p:spPr>
          <a:xfrm>
            <a:off x="517870" y="978408"/>
            <a:ext cx="6117661" cy="3047327"/>
          </a:xfrm>
        </p:spPr>
        <p:txBody>
          <a:bodyPr vert="horz" lIns="91440" tIns="45720" rIns="91440" bIns="45720" rtlCol="0" anchor="t">
            <a:normAutofit/>
          </a:bodyPr>
          <a:lstStyle/>
          <a:p>
            <a:pPr>
              <a:lnSpc>
                <a:spcPct val="90000"/>
              </a:lnSpc>
            </a:pPr>
            <a:r>
              <a:rPr lang="en-US" sz="5100" dirty="0"/>
              <a:t>CASSEL V. SUPERIOR COURT (2011) 51 Cal.4</a:t>
            </a:r>
            <a:r>
              <a:rPr lang="en-US" sz="5100" baseline="30000" dirty="0"/>
              <a:t>th</a:t>
            </a:r>
            <a:r>
              <a:rPr lang="en-US" sz="5100" dirty="0"/>
              <a:t> 113</a:t>
            </a:r>
          </a:p>
        </p:txBody>
      </p:sp>
      <p:sp>
        <p:nvSpPr>
          <p:cNvPr id="3" name="Content Placeholder 2">
            <a:extLst>
              <a:ext uri="{FF2B5EF4-FFF2-40B4-BE49-F238E27FC236}">
                <a16:creationId xmlns:a16="http://schemas.microsoft.com/office/drawing/2014/main" id="{960615E3-2E37-F127-6F3A-BAE641119635}"/>
              </a:ext>
            </a:extLst>
          </p:cNvPr>
          <p:cNvSpPr>
            <a:spLocks noGrp="1"/>
          </p:cNvSpPr>
          <p:nvPr>
            <p:ph idx="1"/>
          </p:nvPr>
        </p:nvSpPr>
        <p:spPr>
          <a:xfrm>
            <a:off x="517870" y="4482450"/>
            <a:ext cx="6141545" cy="1724029"/>
          </a:xfrm>
        </p:spPr>
        <p:txBody>
          <a:bodyPr vert="horz" lIns="91440" tIns="45720" rIns="91440" bIns="45720" rtlCol="0" anchor="t">
            <a:normAutofit/>
          </a:bodyPr>
          <a:lstStyle/>
          <a:p>
            <a:pPr marL="0" indent="0">
              <a:buNone/>
            </a:pPr>
            <a:r>
              <a:rPr lang="en-US" sz="2200" i="1" kern="1200" dirty="0">
                <a:solidFill>
                  <a:schemeClr val="tx1"/>
                </a:solidFill>
                <a:latin typeface="+mn-lt"/>
                <a:ea typeface="+mn-ea"/>
                <a:cs typeface="+mn-cs"/>
              </a:rPr>
              <a:t>How the California Supreme Court interpreted </a:t>
            </a:r>
            <a:r>
              <a:rPr lang="en-US" sz="2200" i="1" dirty="0"/>
              <a:t>section 1119</a:t>
            </a:r>
            <a:endParaRPr lang="en-US" sz="2200" i="1" kern="1200" dirty="0">
              <a:solidFill>
                <a:schemeClr val="tx1"/>
              </a:solidFill>
              <a:latin typeface="+mn-lt"/>
              <a:ea typeface="+mn-ea"/>
              <a:cs typeface="+mn-cs"/>
            </a:endParaRPr>
          </a:p>
        </p:txBody>
      </p:sp>
      <p:sp>
        <p:nvSpPr>
          <p:cNvPr id="16" name="Rectangle 15">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Gavel">
            <a:extLst>
              <a:ext uri="{FF2B5EF4-FFF2-40B4-BE49-F238E27FC236}">
                <a16:creationId xmlns:a16="http://schemas.microsoft.com/office/drawing/2014/main" id="{0234DC06-2A4C-1CE5-5537-6BD487D739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2949" y="1605155"/>
            <a:ext cx="4439999" cy="4439999"/>
          </a:xfrm>
          <a:prstGeom prst="rect">
            <a:avLst/>
          </a:prstGeom>
        </p:spPr>
      </p:pic>
      <p:sp>
        <p:nvSpPr>
          <p:cNvPr id="18" name="Rectangle 17">
            <a:extLst>
              <a:ext uri="{FF2B5EF4-FFF2-40B4-BE49-F238E27FC236}">
                <a16:creationId xmlns:a16="http://schemas.microsoft.com/office/drawing/2014/main" id="{F261CD1D-C921-4DD4-B856-8EA1D71A4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49513" y="6209925"/>
            <a:ext cx="445472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863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8B75-B2AA-032C-0B3C-23B3AF243115}"/>
              </a:ext>
            </a:extLst>
          </p:cNvPr>
          <p:cNvSpPr>
            <a:spLocks noGrp="1"/>
          </p:cNvSpPr>
          <p:nvPr>
            <p:ph type="title"/>
          </p:nvPr>
        </p:nvSpPr>
        <p:spPr/>
        <p:txBody>
          <a:bodyPr/>
          <a:lstStyle/>
          <a:p>
            <a:endParaRPr lang="en-US" dirty="0"/>
          </a:p>
        </p:txBody>
      </p:sp>
      <p:pic>
        <p:nvPicPr>
          <p:cNvPr id="12" name="Content Placeholder 11" descr="A bathroom with several doors&#10;&#10;AI-generated content may be incorrect.">
            <a:extLst>
              <a:ext uri="{FF2B5EF4-FFF2-40B4-BE49-F238E27FC236}">
                <a16:creationId xmlns:a16="http://schemas.microsoft.com/office/drawing/2014/main" id="{977F2323-5637-B676-2A43-445FCBCDA93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890584" y="978408"/>
            <a:ext cx="8056605" cy="5324852"/>
          </a:xfrm>
        </p:spPr>
      </p:pic>
      <p:sp>
        <p:nvSpPr>
          <p:cNvPr id="13" name="TextBox 12">
            <a:extLst>
              <a:ext uri="{FF2B5EF4-FFF2-40B4-BE49-F238E27FC236}">
                <a16:creationId xmlns:a16="http://schemas.microsoft.com/office/drawing/2014/main" id="{31F0CEFF-3673-AC4D-0FFB-FDAA9518DFEA}"/>
              </a:ext>
            </a:extLst>
          </p:cNvPr>
          <p:cNvSpPr txBox="1"/>
          <p:nvPr/>
        </p:nvSpPr>
        <p:spPr>
          <a:xfrm>
            <a:off x="1779373" y="6625198"/>
            <a:ext cx="8056605" cy="232802"/>
          </a:xfrm>
          <a:prstGeom prst="rect">
            <a:avLst/>
          </a:prstGeom>
          <a:noFill/>
        </p:spPr>
        <p:txBody>
          <a:bodyPr wrap="square" rtlCol="0">
            <a:spAutoFit/>
          </a:bodyPr>
          <a:lstStyle/>
          <a:p>
            <a:r>
              <a:rPr lang="en-US" sz="900" dirty="0">
                <a:hlinkClick r:id="rId3" tooltip="https://bmj2k.com/tag/fou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1868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Rectangle 1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up of a statue of a person&#10;&#10;AI-generated content may be incorrect.">
            <a:extLst>
              <a:ext uri="{FF2B5EF4-FFF2-40B4-BE49-F238E27FC236}">
                <a16:creationId xmlns:a16="http://schemas.microsoft.com/office/drawing/2014/main" id="{D1D183A6-09FE-50FE-30DC-C64E73DF956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rcRect r="-1" b="13771"/>
          <a:stretch>
            <a:fillRect/>
          </a:stretch>
        </p:blipFill>
        <p:spPr>
          <a:xfrm>
            <a:off x="20" y="10"/>
            <a:ext cx="12188932" cy="6857990"/>
          </a:xfrm>
          <a:prstGeom prst="rect">
            <a:avLst/>
          </a:prstGeom>
        </p:spPr>
      </p:pic>
      <p:sp>
        <p:nvSpPr>
          <p:cNvPr id="16" name="Rectangle 15">
            <a:extLst>
              <a:ext uri="{FF2B5EF4-FFF2-40B4-BE49-F238E27FC236}">
                <a16:creationId xmlns:a16="http://schemas.microsoft.com/office/drawing/2014/main" id="{475D337E-317A-4DE5-A744-F0371BBDA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944761"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2A3889-28C6-3870-3B31-79288F6D594C}"/>
              </a:ext>
            </a:extLst>
          </p:cNvPr>
          <p:cNvSpPr>
            <a:spLocks noGrp="1"/>
          </p:cNvSpPr>
          <p:nvPr>
            <p:ph type="title"/>
          </p:nvPr>
        </p:nvSpPr>
        <p:spPr>
          <a:xfrm>
            <a:off x="6652948" y="971397"/>
            <a:ext cx="5040784" cy="2333778"/>
          </a:xfrm>
        </p:spPr>
        <p:txBody>
          <a:bodyPr vert="horz" lIns="91440" tIns="45720" rIns="91440" bIns="45720" rtlCol="0" anchor="t">
            <a:normAutofit/>
          </a:bodyPr>
          <a:lstStyle/>
          <a:p>
            <a:pPr algn="r">
              <a:lnSpc>
                <a:spcPct val="90000"/>
              </a:lnSpc>
            </a:pPr>
            <a:r>
              <a:rPr lang="en-US" sz="3800" dirty="0">
                <a:solidFill>
                  <a:srgbClr val="FFFFFF"/>
                </a:solidFill>
              </a:rPr>
              <a:t>Abraham Lincoln  “Notes on the Practice of Law”  Circa 1850</a:t>
            </a:r>
          </a:p>
        </p:txBody>
      </p:sp>
      <p:sp>
        <p:nvSpPr>
          <p:cNvPr id="18" name="Rectangle 17">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47"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873156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1ABDA4C-062F-4E88-A079-2279A6477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2D0DFB-222B-B219-987F-5D84E605584A}"/>
              </a:ext>
            </a:extLst>
          </p:cNvPr>
          <p:cNvSpPr>
            <a:spLocks noGrp="1"/>
          </p:cNvSpPr>
          <p:nvPr>
            <p:ph type="title"/>
          </p:nvPr>
        </p:nvSpPr>
        <p:spPr>
          <a:xfrm>
            <a:off x="521208" y="978408"/>
            <a:ext cx="6309360" cy="1463040"/>
          </a:xfrm>
        </p:spPr>
        <p:txBody>
          <a:bodyPr>
            <a:normAutofit/>
          </a:bodyPr>
          <a:lstStyle/>
          <a:p>
            <a:pPr>
              <a:lnSpc>
                <a:spcPct val="90000"/>
              </a:lnSpc>
            </a:pPr>
            <a:r>
              <a:rPr lang="en-US" sz="3100" dirty="0"/>
              <a:t>EXCEPTIONS TO DISCLOSURE OF CONFIDENTIAL INFORMATION</a:t>
            </a:r>
          </a:p>
        </p:txBody>
      </p:sp>
      <p:sp>
        <p:nvSpPr>
          <p:cNvPr id="28" name="Content Placeholder 2">
            <a:extLst>
              <a:ext uri="{FF2B5EF4-FFF2-40B4-BE49-F238E27FC236}">
                <a16:creationId xmlns:a16="http://schemas.microsoft.com/office/drawing/2014/main" id="{349BDE7D-45E5-2363-D5C2-9876412EFC36}"/>
              </a:ext>
            </a:extLst>
          </p:cNvPr>
          <p:cNvSpPr>
            <a:spLocks noGrp="1"/>
          </p:cNvSpPr>
          <p:nvPr>
            <p:ph idx="1"/>
          </p:nvPr>
        </p:nvSpPr>
        <p:spPr>
          <a:xfrm>
            <a:off x="521208" y="2578608"/>
            <a:ext cx="6309360" cy="3767328"/>
          </a:xfrm>
        </p:spPr>
        <p:txBody>
          <a:bodyPr>
            <a:normAutofit/>
          </a:bodyPr>
          <a:lstStyle/>
          <a:p>
            <a:r>
              <a:rPr lang="en-US" dirty="0"/>
              <a:t>All persons who conduct or otherwise participate in the mediation expressly agree in writing, or orally in accordance with Section 1118, to disclosure of the communication, document, or writing</a:t>
            </a:r>
            <a:br>
              <a:rPr lang="en-US" dirty="0"/>
            </a:br>
            <a:br>
              <a:rPr lang="en-US" dirty="0"/>
            </a:br>
            <a:endParaRPr lang="en-US" dirty="0"/>
          </a:p>
          <a:p>
            <a:r>
              <a:rPr lang="en-US" dirty="0"/>
              <a:t>Evidence Code section 1122</a:t>
            </a:r>
          </a:p>
          <a:p>
            <a:pPr marL="0" indent="0">
              <a:buNone/>
            </a:pPr>
            <a:endParaRPr lang="en-US" dirty="0"/>
          </a:p>
        </p:txBody>
      </p:sp>
    </p:spTree>
    <p:extLst>
      <p:ext uri="{BB962C8B-B14F-4D97-AF65-F5344CB8AC3E}">
        <p14:creationId xmlns:p14="http://schemas.microsoft.com/office/powerpoint/2010/main" val="2578152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C91D93-014B-66D5-D263-730212C94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568B8C9-6702-8441-0D92-220DE92C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D37324-DCBC-7171-FB88-6F4D44C50B80}"/>
              </a:ext>
            </a:extLst>
          </p:cNvPr>
          <p:cNvSpPr>
            <a:spLocks noGrp="1"/>
          </p:cNvSpPr>
          <p:nvPr>
            <p:ph type="title"/>
          </p:nvPr>
        </p:nvSpPr>
        <p:spPr>
          <a:xfrm>
            <a:off x="521208" y="978408"/>
            <a:ext cx="8732520" cy="1463040"/>
          </a:xfrm>
        </p:spPr>
        <p:txBody>
          <a:bodyPr>
            <a:normAutofit/>
          </a:bodyPr>
          <a:lstStyle/>
          <a:p>
            <a:r>
              <a:rPr lang="en-US" dirty="0"/>
              <a:t>EVIDENCE OTHERWISE PERMISSIBLE</a:t>
            </a:r>
          </a:p>
        </p:txBody>
      </p:sp>
      <p:sp>
        <p:nvSpPr>
          <p:cNvPr id="3" name="Content Placeholder 2">
            <a:extLst>
              <a:ext uri="{FF2B5EF4-FFF2-40B4-BE49-F238E27FC236}">
                <a16:creationId xmlns:a16="http://schemas.microsoft.com/office/drawing/2014/main" id="{EF2D9450-94BA-9AFF-6C06-3169F5764962}"/>
              </a:ext>
            </a:extLst>
          </p:cNvPr>
          <p:cNvSpPr>
            <a:spLocks noGrp="1"/>
          </p:cNvSpPr>
          <p:nvPr>
            <p:ph idx="1"/>
          </p:nvPr>
        </p:nvSpPr>
        <p:spPr>
          <a:xfrm>
            <a:off x="521208" y="2578608"/>
            <a:ext cx="8732520" cy="3767328"/>
          </a:xfrm>
        </p:spPr>
        <p:txBody>
          <a:bodyPr>
            <a:normAutofit/>
          </a:bodyPr>
          <a:lstStyle/>
          <a:p>
            <a:r>
              <a:rPr lang="en-US" dirty="0"/>
              <a:t>Evidence otherwise admissible in court or subject to discovery and not prepared for mediation simply because it was brought up in mediation</a:t>
            </a:r>
          </a:p>
          <a:p>
            <a:r>
              <a:rPr lang="en-US" dirty="0"/>
              <a:t>An agreement to mediate is admissible</a:t>
            </a:r>
          </a:p>
          <a:p>
            <a:r>
              <a:rPr lang="en-US" dirty="0"/>
              <a:t>An agreement not to take a default or to extend to time to act or refrain from acting in a pending civil matter</a:t>
            </a:r>
          </a:p>
          <a:p>
            <a:r>
              <a:rPr lang="en-US" dirty="0"/>
              <a:t>Disclosure of the mere fact that a mediator has served, is serving, will serve, or was contacted about serving as a mediator in a dispute</a:t>
            </a:r>
            <a:br>
              <a:rPr lang="en-US" dirty="0"/>
            </a:br>
            <a:br>
              <a:rPr lang="en-US" dirty="0"/>
            </a:br>
            <a:endParaRPr lang="en-US" dirty="0"/>
          </a:p>
          <a:p>
            <a:r>
              <a:rPr lang="en-US" i="1" dirty="0"/>
              <a:t>Rojas v. Superior Court </a:t>
            </a:r>
            <a:r>
              <a:rPr lang="en-US" dirty="0"/>
              <a:t>(2004) 33 Cal.4</a:t>
            </a:r>
            <a:r>
              <a:rPr lang="en-US" baseline="30000" dirty="0"/>
              <a:t>th</a:t>
            </a:r>
            <a:r>
              <a:rPr lang="en-US" dirty="0"/>
              <a:t> 407, 417;  Evidence Code section 1120 </a:t>
            </a:r>
          </a:p>
          <a:p>
            <a:endParaRPr lang="en-US" dirty="0"/>
          </a:p>
        </p:txBody>
      </p:sp>
    </p:spTree>
    <p:extLst>
      <p:ext uri="{BB962C8B-B14F-4D97-AF65-F5344CB8AC3E}">
        <p14:creationId xmlns:p14="http://schemas.microsoft.com/office/powerpoint/2010/main" val="2520174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C8AEC2-B8E1-7E2E-859E-E8EA1207EF06}"/>
              </a:ext>
            </a:extLst>
          </p:cNvPr>
          <p:cNvSpPr>
            <a:spLocks noGrp="1"/>
          </p:cNvSpPr>
          <p:nvPr>
            <p:ph type="title"/>
          </p:nvPr>
        </p:nvSpPr>
        <p:spPr>
          <a:xfrm>
            <a:off x="521208" y="978408"/>
            <a:ext cx="11155680" cy="1463040"/>
          </a:xfrm>
        </p:spPr>
        <p:txBody>
          <a:bodyPr>
            <a:normAutofit/>
          </a:bodyPr>
          <a:lstStyle/>
          <a:p>
            <a:r>
              <a:rPr lang="en-US" dirty="0"/>
              <a:t>COMMON MISPERCEPTIONS OF MEDIATION CONFIDENTIALITY</a:t>
            </a:r>
          </a:p>
        </p:txBody>
      </p:sp>
      <p:sp>
        <p:nvSpPr>
          <p:cNvPr id="23" name="Content Placeholder 2">
            <a:extLst>
              <a:ext uri="{FF2B5EF4-FFF2-40B4-BE49-F238E27FC236}">
                <a16:creationId xmlns:a16="http://schemas.microsoft.com/office/drawing/2014/main" id="{E6DFE8DA-7D3B-446C-865E-451B85D99A38}"/>
              </a:ext>
            </a:extLst>
          </p:cNvPr>
          <p:cNvSpPr>
            <a:spLocks noGrp="1"/>
          </p:cNvSpPr>
          <p:nvPr>
            <p:ph idx="1"/>
          </p:nvPr>
        </p:nvSpPr>
        <p:spPr>
          <a:xfrm>
            <a:off x="521208" y="2578608"/>
            <a:ext cx="11155680" cy="3767328"/>
          </a:xfrm>
        </p:spPr>
        <p:txBody>
          <a:bodyPr>
            <a:normAutofit/>
          </a:bodyPr>
          <a:lstStyle/>
          <a:p>
            <a:endParaRPr lang="en-US" dirty="0"/>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08700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E1EA21-6408-EABE-0F0F-14BB3358C050}"/>
              </a:ext>
            </a:extLst>
          </p:cNvPr>
          <p:cNvSpPr>
            <a:spLocks noGrp="1"/>
          </p:cNvSpPr>
          <p:nvPr>
            <p:ph type="title"/>
          </p:nvPr>
        </p:nvSpPr>
        <p:spPr>
          <a:xfrm>
            <a:off x="521208" y="978408"/>
            <a:ext cx="8686800" cy="1463040"/>
          </a:xfrm>
        </p:spPr>
        <p:txBody>
          <a:bodyPr>
            <a:normAutofit/>
          </a:bodyPr>
          <a:lstStyle/>
          <a:p>
            <a:r>
              <a:rPr lang="en-US" sz="4100" dirty="0"/>
              <a:t>ONLY SETTLEMENT DISCUSSIONS ARE CONFIDENTIAL</a:t>
            </a:r>
          </a:p>
        </p:txBody>
      </p:sp>
      <p:sp>
        <p:nvSpPr>
          <p:cNvPr id="11" name="Rectangle 10">
            <a:extLst>
              <a:ext uri="{FF2B5EF4-FFF2-40B4-BE49-F238E27FC236}">
                <a16:creationId xmlns:a16="http://schemas.microsoft.com/office/drawing/2014/main" id="{4BF74692-AE31-4A00-B5F9-994E8D51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5D37EE08-DB9C-50D4-8D22-55356F479E61}"/>
              </a:ext>
            </a:extLst>
          </p:cNvPr>
          <p:cNvGraphicFramePr>
            <a:graphicFrameLocks noGrp="1"/>
          </p:cNvGraphicFramePr>
          <p:nvPr>
            <p:ph idx="1"/>
            <p:extLst>
              <p:ext uri="{D42A27DB-BD31-4B8C-83A1-F6EECF244321}">
                <p14:modId xmlns:p14="http://schemas.microsoft.com/office/powerpoint/2010/main" val="3511980017"/>
              </p:ext>
            </p:extLst>
          </p:nvPr>
        </p:nvGraphicFramePr>
        <p:xfrm>
          <a:off x="520700" y="2578100"/>
          <a:ext cx="868680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427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AF4870-7129-F5A5-7512-0938998DBA54}"/>
              </a:ext>
            </a:extLst>
          </p:cNvPr>
          <p:cNvSpPr>
            <a:spLocks noGrp="1"/>
          </p:cNvSpPr>
          <p:nvPr>
            <p:ph type="title"/>
          </p:nvPr>
        </p:nvSpPr>
        <p:spPr>
          <a:xfrm>
            <a:off x="521208" y="978408"/>
            <a:ext cx="4032504" cy="3364992"/>
          </a:xfrm>
        </p:spPr>
        <p:txBody>
          <a:bodyPr>
            <a:normAutofit/>
          </a:bodyPr>
          <a:lstStyle/>
          <a:p>
            <a:r>
              <a:rPr lang="en-US" dirty="0"/>
              <a:t>JUDGES CAN ORDER DISCLOSURE IF ITS FAIR</a:t>
            </a:r>
          </a:p>
        </p:txBody>
      </p:sp>
      <p:sp>
        <p:nvSpPr>
          <p:cNvPr id="11" name="Rectangle 10">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300216"/>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BC12C3EE-E34B-6D02-71EA-8D8A6DF2CF0A}"/>
              </a:ext>
            </a:extLst>
          </p:cNvPr>
          <p:cNvGraphicFramePr>
            <a:graphicFrameLocks noGrp="1"/>
          </p:cNvGraphicFramePr>
          <p:nvPr>
            <p:ph idx="1"/>
            <p:extLst>
              <p:ext uri="{D42A27DB-BD31-4B8C-83A1-F6EECF244321}">
                <p14:modId xmlns:p14="http://schemas.microsoft.com/office/powerpoint/2010/main" val="4138419194"/>
              </p:ext>
            </p:extLst>
          </p:nvPr>
        </p:nvGraphicFramePr>
        <p:xfrm>
          <a:off x="5065776" y="978408"/>
          <a:ext cx="6620256" cy="4965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34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CAFFB0-D296-98E3-EC3A-23C217F946DF}"/>
              </a:ext>
            </a:extLst>
          </p:cNvPr>
          <p:cNvSpPr>
            <a:spLocks noGrp="1"/>
          </p:cNvSpPr>
          <p:nvPr>
            <p:ph type="title"/>
          </p:nvPr>
        </p:nvSpPr>
        <p:spPr>
          <a:xfrm>
            <a:off x="521208" y="978409"/>
            <a:ext cx="7263804" cy="1008208"/>
          </a:xfrm>
        </p:spPr>
        <p:txBody>
          <a:bodyPr vert="horz" lIns="91440" tIns="45720" rIns="91440" bIns="45720" rtlCol="0" anchor="t">
            <a:normAutofit/>
          </a:bodyPr>
          <a:lstStyle/>
          <a:p>
            <a:pPr>
              <a:lnSpc>
                <a:spcPct val="90000"/>
              </a:lnSpc>
            </a:pPr>
            <a:r>
              <a:rPr lang="en-US" sz="3100" dirty="0"/>
              <a:t>MEDIATORS CAN TESTIFY ABOUT THE MEDIATION IF ALL PARTIES AGREE</a:t>
            </a:r>
          </a:p>
        </p:txBody>
      </p:sp>
      <p:graphicFrame>
        <p:nvGraphicFramePr>
          <p:cNvPr id="26" name="Content Placeholder 2">
            <a:extLst>
              <a:ext uri="{FF2B5EF4-FFF2-40B4-BE49-F238E27FC236}">
                <a16:creationId xmlns:a16="http://schemas.microsoft.com/office/drawing/2014/main" id="{C02E76E0-4D13-20EE-ED2D-B0A9419FC68A}"/>
              </a:ext>
            </a:extLst>
          </p:cNvPr>
          <p:cNvGraphicFramePr>
            <a:graphicFrameLocks noGrp="1"/>
          </p:cNvGraphicFramePr>
          <p:nvPr>
            <p:ph idx="1"/>
            <p:extLst>
              <p:ext uri="{D42A27DB-BD31-4B8C-83A1-F6EECF244321}">
                <p14:modId xmlns:p14="http://schemas.microsoft.com/office/powerpoint/2010/main" val="3244029096"/>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171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12648"/>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1DB041-F658-75CA-CBD9-47AC9DB47D3D}"/>
              </a:ext>
            </a:extLst>
          </p:cNvPr>
          <p:cNvSpPr>
            <a:spLocks noGrp="1"/>
          </p:cNvSpPr>
          <p:nvPr>
            <p:ph type="title"/>
          </p:nvPr>
        </p:nvSpPr>
        <p:spPr>
          <a:xfrm>
            <a:off x="521208" y="978408"/>
            <a:ext cx="5020056" cy="5376672"/>
          </a:xfrm>
        </p:spPr>
        <p:txBody>
          <a:bodyPr>
            <a:normAutofit/>
          </a:bodyPr>
          <a:lstStyle/>
          <a:p>
            <a:r>
              <a:rPr lang="en-US" dirty="0"/>
              <a:t>SANCTIONS AGAINST A PARTY SEEKING SUCH TESTIMONY</a:t>
            </a:r>
            <a:br>
              <a:rPr lang="en-US" dirty="0"/>
            </a:br>
            <a:endParaRPr lang="en-US" dirty="0"/>
          </a:p>
        </p:txBody>
      </p:sp>
      <p:sp>
        <p:nvSpPr>
          <p:cNvPr id="3" name="Content Placeholder 2">
            <a:extLst>
              <a:ext uri="{FF2B5EF4-FFF2-40B4-BE49-F238E27FC236}">
                <a16:creationId xmlns:a16="http://schemas.microsoft.com/office/drawing/2014/main" id="{AD7BE501-C56C-37C7-2A72-EB96041CD434}"/>
              </a:ext>
            </a:extLst>
          </p:cNvPr>
          <p:cNvSpPr>
            <a:spLocks noGrp="1"/>
          </p:cNvSpPr>
          <p:nvPr>
            <p:ph idx="1"/>
          </p:nvPr>
        </p:nvSpPr>
        <p:spPr>
          <a:xfrm>
            <a:off x="6665976" y="1042416"/>
            <a:ext cx="5010912" cy="5312664"/>
          </a:xfrm>
        </p:spPr>
        <p:txBody>
          <a:bodyPr>
            <a:normAutofit/>
          </a:bodyPr>
          <a:lstStyle/>
          <a:p>
            <a:r>
              <a:rPr lang="en-US" dirty="0"/>
              <a:t>A person who seeks to compel a mediator to testify or produce a writing as defined by Evidence Code section 250 and a court of other adjudicative body determines that the testimony or writing is inadmissible or protected from disclosure, the court or other adjudicative body SHALL award reasonable attorney’s fees and costs to the mediator  against the person seeking such testimony or writing</a:t>
            </a:r>
          </a:p>
          <a:p>
            <a:r>
              <a:rPr lang="en-US" dirty="0"/>
              <a:t>Evidence Code section 1127</a:t>
            </a:r>
          </a:p>
        </p:txBody>
      </p:sp>
    </p:spTree>
    <p:extLst>
      <p:ext uri="{BB962C8B-B14F-4D97-AF65-F5344CB8AC3E}">
        <p14:creationId xmlns:p14="http://schemas.microsoft.com/office/powerpoint/2010/main" val="3768206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B03E61-52DA-F076-E96B-653C05F642D2}"/>
              </a:ext>
            </a:extLst>
          </p:cNvPr>
          <p:cNvSpPr>
            <a:spLocks noGrp="1"/>
          </p:cNvSpPr>
          <p:nvPr>
            <p:ph type="title"/>
          </p:nvPr>
        </p:nvSpPr>
        <p:spPr>
          <a:xfrm>
            <a:off x="521208" y="978408"/>
            <a:ext cx="11155680" cy="1463040"/>
          </a:xfrm>
        </p:spPr>
        <p:txBody>
          <a:bodyPr>
            <a:normAutofit/>
          </a:bodyPr>
          <a:lstStyle/>
          <a:p>
            <a:r>
              <a:rPr lang="en-US" dirty="0"/>
              <a:t>BAD FAITH CONDUCT IS AN EXCEPTION TO MEDIATION CONFIDENTIALITY</a:t>
            </a:r>
          </a:p>
        </p:txBody>
      </p:sp>
      <p:sp>
        <p:nvSpPr>
          <p:cNvPr id="11" name="Rectangle 1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820BEF06-4B1C-11F8-742B-357A51331B9A}"/>
              </a:ext>
            </a:extLst>
          </p:cNvPr>
          <p:cNvGraphicFramePr>
            <a:graphicFrameLocks noGrp="1"/>
          </p:cNvGraphicFramePr>
          <p:nvPr>
            <p:ph idx="1"/>
            <p:extLst>
              <p:ext uri="{D42A27DB-BD31-4B8C-83A1-F6EECF244321}">
                <p14:modId xmlns:p14="http://schemas.microsoft.com/office/powerpoint/2010/main" val="3245290155"/>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331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CF3D1A-B3C3-67D7-93A6-39D601ABFD9B}"/>
              </a:ext>
            </a:extLst>
          </p:cNvPr>
          <p:cNvSpPr>
            <a:spLocks noGrp="1"/>
          </p:cNvSpPr>
          <p:nvPr>
            <p:ph type="title"/>
          </p:nvPr>
        </p:nvSpPr>
        <p:spPr>
          <a:xfrm>
            <a:off x="521208" y="978408"/>
            <a:ext cx="4032504" cy="3364992"/>
          </a:xfrm>
        </p:spPr>
        <p:txBody>
          <a:bodyPr>
            <a:normAutofit/>
          </a:bodyPr>
          <a:lstStyle/>
          <a:p>
            <a:r>
              <a:rPr lang="en-US" sz="4100" dirty="0"/>
              <a:t>ORAL AGREEMENTS REACHED AT MEDIATION ARE ENFORCEABLE</a:t>
            </a:r>
          </a:p>
        </p:txBody>
      </p:sp>
      <p:sp>
        <p:nvSpPr>
          <p:cNvPr id="57" name="Rectangle 56">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300216"/>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ED814494-F74C-8017-64E4-0B886F920E7A}"/>
              </a:ext>
            </a:extLst>
          </p:cNvPr>
          <p:cNvGraphicFramePr>
            <a:graphicFrameLocks noGrp="1"/>
          </p:cNvGraphicFramePr>
          <p:nvPr>
            <p:ph idx="1"/>
            <p:extLst>
              <p:ext uri="{D42A27DB-BD31-4B8C-83A1-F6EECF244321}">
                <p14:modId xmlns:p14="http://schemas.microsoft.com/office/powerpoint/2010/main" val="1766258829"/>
              </p:ext>
            </p:extLst>
          </p:nvPr>
        </p:nvGraphicFramePr>
        <p:xfrm>
          <a:off x="5065776" y="978408"/>
          <a:ext cx="6620256" cy="4965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807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C5AF5C-72EC-AB18-4ACC-8D120110DA91}"/>
              </a:ext>
            </a:extLst>
          </p:cNvPr>
          <p:cNvSpPr>
            <a:spLocks noGrp="1"/>
          </p:cNvSpPr>
          <p:nvPr>
            <p:ph type="title"/>
          </p:nvPr>
        </p:nvSpPr>
        <p:spPr>
          <a:xfrm>
            <a:off x="521208" y="978408"/>
            <a:ext cx="4032504" cy="3364992"/>
          </a:xfrm>
        </p:spPr>
        <p:txBody>
          <a:bodyPr>
            <a:normAutofit/>
          </a:bodyPr>
          <a:lstStyle/>
          <a:p>
            <a:pPr>
              <a:lnSpc>
                <a:spcPct val="90000"/>
              </a:lnSpc>
            </a:pPr>
            <a:r>
              <a:rPr lang="en-US" dirty="0"/>
              <a:t>ANYTHING SAID AFTER MEDIATION IS NOT PROTECTED</a:t>
            </a:r>
          </a:p>
        </p:txBody>
      </p:sp>
      <p:sp>
        <p:nvSpPr>
          <p:cNvPr id="12" name="Rectangle 11">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300216"/>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C63AD2AD-C390-F4B9-3B3C-5D83552ECD01}"/>
              </a:ext>
            </a:extLst>
          </p:cNvPr>
          <p:cNvGraphicFramePr>
            <a:graphicFrameLocks noGrp="1"/>
          </p:cNvGraphicFramePr>
          <p:nvPr>
            <p:ph idx="1"/>
            <p:extLst>
              <p:ext uri="{D42A27DB-BD31-4B8C-83A1-F6EECF244321}">
                <p14:modId xmlns:p14="http://schemas.microsoft.com/office/powerpoint/2010/main" val="3823463744"/>
              </p:ext>
            </p:extLst>
          </p:nvPr>
        </p:nvGraphicFramePr>
        <p:xfrm>
          <a:off x="5065776" y="978408"/>
          <a:ext cx="6620256" cy="4965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57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C838F6-8FED-29AD-B324-4C3F1AF274CB}"/>
              </a:ext>
            </a:extLst>
          </p:cNvPr>
          <p:cNvSpPr>
            <a:spLocks noGrp="1"/>
          </p:cNvSpPr>
          <p:nvPr>
            <p:ph type="title"/>
          </p:nvPr>
        </p:nvSpPr>
        <p:spPr>
          <a:xfrm>
            <a:off x="517869" y="1000768"/>
            <a:ext cx="3566452" cy="2985582"/>
          </a:xfrm>
        </p:spPr>
        <p:txBody>
          <a:bodyPr vert="horz" lIns="91440" tIns="45720" rIns="91440" bIns="45720" rtlCol="0" anchor="b">
            <a:normAutofit/>
          </a:bodyPr>
          <a:lstStyle/>
          <a:p>
            <a:pPr>
              <a:lnSpc>
                <a:spcPct val="90000"/>
              </a:lnSpc>
            </a:pPr>
            <a:r>
              <a:rPr lang="en-US" sz="4100" dirty="0"/>
              <a:t>ETHICAL OBLIGATIONS OF MEDIATORS</a:t>
            </a:r>
          </a:p>
        </p:txBody>
      </p:sp>
      <p:sp>
        <p:nvSpPr>
          <p:cNvPr id="3" name="Content Placeholder 2">
            <a:extLst>
              <a:ext uri="{FF2B5EF4-FFF2-40B4-BE49-F238E27FC236}">
                <a16:creationId xmlns:a16="http://schemas.microsoft.com/office/drawing/2014/main" id="{3B0415E5-B33A-BBEE-7324-5119F05C301F}"/>
              </a:ext>
            </a:extLst>
          </p:cNvPr>
          <p:cNvSpPr>
            <a:spLocks noGrp="1"/>
          </p:cNvSpPr>
          <p:nvPr>
            <p:ph idx="1"/>
          </p:nvPr>
        </p:nvSpPr>
        <p:spPr>
          <a:xfrm>
            <a:off x="517868" y="4214945"/>
            <a:ext cx="3566453" cy="1741871"/>
          </a:xfrm>
        </p:spPr>
        <p:txBody>
          <a:bodyPr vert="horz" lIns="91440" tIns="45720" rIns="91440" bIns="45720" rtlCol="0" anchor="t">
            <a:normAutofit/>
          </a:bodyPr>
          <a:lstStyle/>
          <a:p>
            <a:pPr marL="0" indent="0">
              <a:buNone/>
            </a:pPr>
            <a:r>
              <a:rPr lang="en-US" sz="2200" i="1" kern="1200" dirty="0">
                <a:solidFill>
                  <a:schemeClr val="tx1"/>
                </a:solidFill>
                <a:latin typeface="+mn-lt"/>
                <a:ea typeface="+mn-ea"/>
                <a:cs typeface="+mn-cs"/>
              </a:rPr>
              <a:t>Privately retained mediators versus court-appointed mediators</a:t>
            </a:r>
          </a:p>
        </p:txBody>
      </p:sp>
      <p:sp>
        <p:nvSpPr>
          <p:cNvPr id="27" name="Freeform: Shape 26">
            <a:extLst>
              <a:ext uri="{FF2B5EF4-FFF2-40B4-BE49-F238E27FC236}">
                <a16:creationId xmlns:a16="http://schemas.microsoft.com/office/drawing/2014/main" id="{BD0C058D-27D4-3139-E199-E2C11099B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Scales of Justice">
            <a:extLst>
              <a:ext uri="{FF2B5EF4-FFF2-40B4-BE49-F238E27FC236}">
                <a16:creationId xmlns:a16="http://schemas.microsoft.com/office/drawing/2014/main" id="{6FBA7A19-C320-4838-3501-3B08F144A3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6315" y="1000768"/>
            <a:ext cx="4956048" cy="4956048"/>
          </a:xfrm>
          <a:prstGeom prst="rect">
            <a:avLst/>
          </a:prstGeom>
        </p:spPr>
      </p:pic>
      <p:sp>
        <p:nvSpPr>
          <p:cNvPr id="29" name="Freeform: Shape 28">
            <a:extLst>
              <a:ext uri="{FF2B5EF4-FFF2-40B4-BE49-F238E27FC236}">
                <a16:creationId xmlns:a16="http://schemas.microsoft.com/office/drawing/2014/main" id="{E94E0531-D614-3CB6-996E-FF0184A33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303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AE6B-44E3-D10B-9775-9D7775141A07}"/>
              </a:ext>
            </a:extLst>
          </p:cNvPr>
          <p:cNvSpPr>
            <a:spLocks noGrp="1"/>
          </p:cNvSpPr>
          <p:nvPr>
            <p:ph type="title"/>
          </p:nvPr>
        </p:nvSpPr>
        <p:spPr/>
        <p:txBody>
          <a:bodyPr/>
          <a:lstStyle/>
          <a:p>
            <a:endParaRPr lang="en-US" dirty="0"/>
          </a:p>
        </p:txBody>
      </p:sp>
      <p:pic>
        <p:nvPicPr>
          <p:cNvPr id="5" name="Content Placeholder 4" descr="A red and white circular background with white text&#10;&#10;AI-generated content may be incorrect.">
            <a:extLst>
              <a:ext uri="{FF2B5EF4-FFF2-40B4-BE49-F238E27FC236}">
                <a16:creationId xmlns:a16="http://schemas.microsoft.com/office/drawing/2014/main" id="{4B36FC95-0566-3590-3107-FC0ACC4B6DC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41405" y="410654"/>
            <a:ext cx="10776691" cy="6217322"/>
          </a:xfrm>
        </p:spPr>
      </p:pic>
    </p:spTree>
    <p:extLst>
      <p:ext uri="{BB962C8B-B14F-4D97-AF65-F5344CB8AC3E}">
        <p14:creationId xmlns:p14="http://schemas.microsoft.com/office/powerpoint/2010/main" val="138718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5B6C50-F84A-8496-6F79-210BB596333C}"/>
              </a:ext>
            </a:extLst>
          </p:cNvPr>
          <p:cNvSpPr>
            <a:spLocks noGrp="1"/>
          </p:cNvSpPr>
          <p:nvPr>
            <p:ph type="title"/>
          </p:nvPr>
        </p:nvSpPr>
        <p:spPr>
          <a:xfrm>
            <a:off x="5413248" y="978408"/>
            <a:ext cx="6263640" cy="1463040"/>
          </a:xfrm>
        </p:spPr>
        <p:txBody>
          <a:bodyPr>
            <a:normAutofit/>
          </a:bodyPr>
          <a:lstStyle/>
          <a:p>
            <a:r>
              <a:rPr lang="en-US" sz="4100" dirty="0"/>
              <a:t>WHAT IS A COURT-APPOINTED MEDIATOR?</a:t>
            </a:r>
          </a:p>
        </p:txBody>
      </p:sp>
      <p:sp>
        <p:nvSpPr>
          <p:cNvPr id="41" name="Freeform: Shape 34">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Decision">
            <a:extLst>
              <a:ext uri="{FF2B5EF4-FFF2-40B4-BE49-F238E27FC236}">
                <a16:creationId xmlns:a16="http://schemas.microsoft.com/office/drawing/2014/main" id="{6D786743-927E-4077-F784-A906AA829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69" y="976160"/>
            <a:ext cx="4454725" cy="4454725"/>
          </a:xfrm>
          <a:prstGeom prst="rect">
            <a:avLst/>
          </a:prstGeom>
        </p:spPr>
      </p:pic>
      <p:sp>
        <p:nvSpPr>
          <p:cNvPr id="3" name="Content Placeholder 2">
            <a:extLst>
              <a:ext uri="{FF2B5EF4-FFF2-40B4-BE49-F238E27FC236}">
                <a16:creationId xmlns:a16="http://schemas.microsoft.com/office/drawing/2014/main" id="{FB730E94-9E38-DA5E-4AE6-939A7E5B32F6}"/>
              </a:ext>
            </a:extLst>
          </p:cNvPr>
          <p:cNvSpPr>
            <a:spLocks noGrp="1"/>
          </p:cNvSpPr>
          <p:nvPr>
            <p:ph idx="1"/>
          </p:nvPr>
        </p:nvSpPr>
        <p:spPr>
          <a:xfrm>
            <a:off x="5413248" y="2578608"/>
            <a:ext cx="6263640" cy="3767328"/>
          </a:xfrm>
        </p:spPr>
        <p:txBody>
          <a:bodyPr>
            <a:normAutofit/>
          </a:bodyPr>
          <a:lstStyle/>
          <a:p>
            <a:pPr>
              <a:lnSpc>
                <a:spcPct val="100000"/>
              </a:lnSpc>
            </a:pPr>
            <a:r>
              <a:rPr lang="en-US" sz="1100" dirty="0"/>
              <a:t> Has agreed to be included on a superior court's list or panel of mediators for general civil cases and is notified by the court or the parties that he or she has been selected to mediate a case within that court's mediation program; or</a:t>
            </a:r>
          </a:p>
          <a:p>
            <a:pPr>
              <a:lnSpc>
                <a:spcPct val="100000"/>
              </a:lnSpc>
            </a:pPr>
            <a:r>
              <a:rPr lang="en-US" sz="1100" dirty="0"/>
              <a:t> Has agreed to mediate a general civil case pending in a superior court after being notified by the court or the parties that he or she was recommended, selected, or appointed by that court or will be compensated by that court to mediate a case within that court's mediation program. A mediator who is not on a superior court list or panel and who is selected by the parties is not “recommended, selected, or appointed” by the court within the meaning of this subdivision simply because the court approves the parties' agreement to use this mediator or memorializes the parties' selection in a court order</a:t>
            </a:r>
          </a:p>
          <a:p>
            <a:pPr>
              <a:lnSpc>
                <a:spcPct val="100000"/>
              </a:lnSpc>
            </a:pPr>
            <a:r>
              <a:rPr lang="en-US" sz="1100" dirty="0"/>
              <a:t>CRC  Rule 3.851</a:t>
            </a:r>
          </a:p>
          <a:p>
            <a:pPr marL="0" indent="0">
              <a:lnSpc>
                <a:spcPct val="100000"/>
              </a:lnSpc>
              <a:buNone/>
            </a:pPr>
            <a:endParaRPr lang="en-US" sz="1100" dirty="0"/>
          </a:p>
          <a:p>
            <a:pPr>
              <a:lnSpc>
                <a:spcPct val="100000"/>
              </a:lnSpc>
            </a:pPr>
            <a:r>
              <a:rPr lang="en-US" sz="1100" dirty="0"/>
              <a:t>These rules do not apply to Mandatory Settlement Conferences conducted pursuant to CRC Rule 3.1380.</a:t>
            </a:r>
          </a:p>
          <a:p>
            <a:pPr>
              <a:lnSpc>
                <a:spcPct val="100000"/>
              </a:lnSpc>
            </a:pPr>
            <a:r>
              <a:rPr lang="en-US" sz="1100" dirty="0"/>
              <a:t>The court can only order a case to mediation if the amount in controversy does not exceed $50,000 for each plaintiff  pursuant to CRC Rule 3.891</a:t>
            </a:r>
          </a:p>
          <a:p>
            <a:pPr marL="0" indent="0">
              <a:lnSpc>
                <a:spcPct val="100000"/>
              </a:lnSpc>
              <a:buNone/>
            </a:pPr>
            <a:r>
              <a:rPr lang="en-US" sz="1100" dirty="0"/>
              <a:t>     </a:t>
            </a:r>
          </a:p>
          <a:p>
            <a:pPr marL="0" indent="0">
              <a:lnSpc>
                <a:spcPct val="100000"/>
              </a:lnSpc>
              <a:buNone/>
            </a:pPr>
            <a:endParaRPr lang="en-US" sz="1100" dirty="0"/>
          </a:p>
        </p:txBody>
      </p:sp>
    </p:spTree>
    <p:extLst>
      <p:ext uri="{BB962C8B-B14F-4D97-AF65-F5344CB8AC3E}">
        <p14:creationId xmlns:p14="http://schemas.microsoft.com/office/powerpoint/2010/main" val="207724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19CDED-1CEE-DF90-9548-C2239A58A6D5}"/>
              </a:ext>
            </a:extLst>
          </p:cNvPr>
          <p:cNvSpPr>
            <a:spLocks noGrp="1"/>
          </p:cNvSpPr>
          <p:nvPr>
            <p:ph type="title"/>
          </p:nvPr>
        </p:nvSpPr>
        <p:spPr>
          <a:xfrm>
            <a:off x="521208" y="978408"/>
            <a:ext cx="3154680" cy="4069080"/>
          </a:xfrm>
        </p:spPr>
        <p:txBody>
          <a:bodyPr>
            <a:normAutofit/>
          </a:bodyPr>
          <a:lstStyle/>
          <a:p>
            <a:pPr>
              <a:lnSpc>
                <a:spcPct val="90000"/>
              </a:lnSpc>
            </a:pPr>
            <a:r>
              <a:rPr lang="en-US" sz="3100" dirty="0"/>
              <a:t>STATUTORY ETHICAL OBLIGATIONS OF COURT-APPOINTED MEDIATORS </a:t>
            </a:r>
          </a:p>
        </p:txBody>
      </p:sp>
      <p:sp>
        <p:nvSpPr>
          <p:cNvPr id="11" name="Rectangle 10">
            <a:extLst>
              <a:ext uri="{FF2B5EF4-FFF2-40B4-BE49-F238E27FC236}">
                <a16:creationId xmlns:a16="http://schemas.microsoft.com/office/drawing/2014/main" id="{04E511C3-750B-AA87-AE51-0FA2069EA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355FA01B-9236-23FC-47DC-27DB6E1FED5E}"/>
              </a:ext>
            </a:extLst>
          </p:cNvPr>
          <p:cNvGraphicFramePr>
            <a:graphicFrameLocks noGrp="1"/>
          </p:cNvGraphicFramePr>
          <p:nvPr>
            <p:ph idx="1"/>
            <p:extLst>
              <p:ext uri="{D42A27DB-BD31-4B8C-83A1-F6EECF244321}">
                <p14:modId xmlns:p14="http://schemas.microsoft.com/office/powerpoint/2010/main" val="1399143559"/>
              </p:ext>
            </p:extLst>
          </p:nvPr>
        </p:nvGraphicFramePr>
        <p:xfrm>
          <a:off x="4187952" y="978408"/>
          <a:ext cx="7488936" cy="5239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63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reeform: Shape 3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38">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47" name="Rectangle 46">
            <a:extLst>
              <a:ext uri="{FF2B5EF4-FFF2-40B4-BE49-F238E27FC236}">
                <a16:creationId xmlns:a16="http://schemas.microsoft.com/office/drawing/2014/main" id="{C71AFC83-43DA-2361-0668-F0E67D9E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777D4-4F4F-74B6-F572-671BD0E752CE}"/>
              </a:ext>
            </a:extLst>
          </p:cNvPr>
          <p:cNvSpPr>
            <a:spLocks noGrp="1"/>
          </p:cNvSpPr>
          <p:nvPr>
            <p:ph type="title"/>
          </p:nvPr>
        </p:nvSpPr>
        <p:spPr>
          <a:xfrm>
            <a:off x="521208" y="978408"/>
            <a:ext cx="4642896" cy="3949493"/>
          </a:xfrm>
        </p:spPr>
        <p:txBody>
          <a:bodyPr vert="horz" lIns="91440" tIns="45720" rIns="91440" bIns="45720" rtlCol="0" anchor="t">
            <a:normAutofit/>
          </a:bodyPr>
          <a:lstStyle/>
          <a:p>
            <a:pPr>
              <a:lnSpc>
                <a:spcPct val="90000"/>
              </a:lnSpc>
            </a:pPr>
            <a:r>
              <a:rPr lang="en-US" sz="4600"/>
              <a:t>WHAT ARE THE </a:t>
            </a:r>
            <a:r>
              <a:rPr lang="en-US" sz="4600" dirty="0"/>
              <a:t>ETHICAL OBLIGATIONS OF PRIVATELY RETAINED MEDIATORS?</a:t>
            </a:r>
          </a:p>
        </p:txBody>
      </p:sp>
      <p:sp>
        <p:nvSpPr>
          <p:cNvPr id="48" name="Freeform: Shape 42">
            <a:extLst>
              <a:ext uri="{FF2B5EF4-FFF2-40B4-BE49-F238E27FC236}">
                <a16:creationId xmlns:a16="http://schemas.microsoft.com/office/drawing/2014/main" id="{F35EA8DD-92F5-E06C-4DEE-B7AB507CC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Picture 30" descr="A digital balance scale using circles">
            <a:extLst>
              <a:ext uri="{FF2B5EF4-FFF2-40B4-BE49-F238E27FC236}">
                <a16:creationId xmlns:a16="http://schemas.microsoft.com/office/drawing/2014/main" id="{115BBE39-61C7-3BC7-94AE-739C823642DE}"/>
              </a:ext>
            </a:extLst>
          </p:cNvPr>
          <p:cNvPicPr>
            <a:picLocks noChangeAspect="1"/>
          </p:cNvPicPr>
          <p:nvPr/>
        </p:nvPicPr>
        <p:blipFill>
          <a:blip r:embed="rId2"/>
          <a:srcRect l="16129" r="16131" b="2"/>
          <a:stretch>
            <a:fillRect/>
          </a:stretch>
        </p:blipFill>
        <p:spPr>
          <a:xfrm>
            <a:off x="5646853" y="965741"/>
            <a:ext cx="6024232" cy="5380268"/>
          </a:xfrm>
          <a:prstGeom prst="rect">
            <a:avLst/>
          </a:prstGeom>
        </p:spPr>
      </p:pic>
    </p:spTree>
    <p:extLst>
      <p:ext uri="{BB962C8B-B14F-4D97-AF65-F5344CB8AC3E}">
        <p14:creationId xmlns:p14="http://schemas.microsoft.com/office/powerpoint/2010/main" val="251388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Rectangle 12">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Oranges on the tree">
            <a:extLst>
              <a:ext uri="{FF2B5EF4-FFF2-40B4-BE49-F238E27FC236}">
                <a16:creationId xmlns:a16="http://schemas.microsoft.com/office/drawing/2014/main" id="{E2869F23-0C66-3EBA-C2CD-2460C9717D71}"/>
              </a:ext>
            </a:extLst>
          </p:cNvPr>
          <p:cNvPicPr>
            <a:picLocks noChangeAspect="1"/>
          </p:cNvPicPr>
          <p:nvPr/>
        </p:nvPicPr>
        <p:blipFill>
          <a:blip r:embed="rId2"/>
          <a:srcRect r="-1" b="15708"/>
          <a:stretch>
            <a:fillRect/>
          </a:stretch>
        </p:blipFill>
        <p:spPr>
          <a:xfrm>
            <a:off x="20" y="10"/>
            <a:ext cx="12188932" cy="6857990"/>
          </a:xfrm>
          <a:prstGeom prst="rect">
            <a:avLst/>
          </a:prstGeom>
        </p:spPr>
      </p:pic>
      <p:sp>
        <p:nvSpPr>
          <p:cNvPr id="15" name="Rectangle 14">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EC62D5-25B1-B5B9-C24F-43002A29D9F3}"/>
              </a:ext>
            </a:extLst>
          </p:cNvPr>
          <p:cNvSpPr>
            <a:spLocks noGrp="1"/>
          </p:cNvSpPr>
          <p:nvPr>
            <p:ph type="title"/>
          </p:nvPr>
        </p:nvSpPr>
        <p:spPr>
          <a:xfrm>
            <a:off x="517870" y="978407"/>
            <a:ext cx="5021182" cy="3309511"/>
          </a:xfrm>
        </p:spPr>
        <p:txBody>
          <a:bodyPr vert="horz" lIns="91440" tIns="45720" rIns="91440" bIns="45720" rtlCol="0" anchor="t">
            <a:normAutofit/>
          </a:bodyPr>
          <a:lstStyle/>
          <a:p>
            <a:pPr>
              <a:lnSpc>
                <a:spcPct val="90000"/>
              </a:lnSpc>
            </a:pPr>
            <a:r>
              <a:rPr lang="en-US" sz="5600" dirty="0">
                <a:solidFill>
                  <a:srgbClr val="FFFFFF"/>
                </a:solidFill>
              </a:rPr>
              <a:t>NAME A WORD THAT RHYMES WITH “ORANGE”</a:t>
            </a:r>
          </a:p>
        </p:txBody>
      </p:sp>
      <p:sp>
        <p:nvSpPr>
          <p:cNvPr id="17" name="Rectangle 1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50983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AA083F47-750E-A41F-1E5A-EFB054507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9" name="Rectangle 28">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028403-C12E-3C54-3714-156CE1076E78}"/>
              </a:ext>
            </a:extLst>
          </p:cNvPr>
          <p:cNvSpPr>
            <a:spLocks noGrp="1"/>
          </p:cNvSpPr>
          <p:nvPr>
            <p:ph type="title"/>
          </p:nvPr>
        </p:nvSpPr>
        <p:spPr>
          <a:xfrm>
            <a:off x="517869" y="978408"/>
            <a:ext cx="11153213" cy="3421942"/>
          </a:xfrm>
        </p:spPr>
        <p:txBody>
          <a:bodyPr vert="horz" lIns="91440" tIns="45720" rIns="91440" bIns="45720" rtlCol="0" anchor="t">
            <a:normAutofit/>
          </a:bodyPr>
          <a:lstStyle/>
          <a:p>
            <a:r>
              <a:rPr lang="en-US" sz="8800" dirty="0"/>
              <a:t>THERE ARE NONE</a:t>
            </a:r>
          </a:p>
        </p:txBody>
      </p:sp>
      <p:sp>
        <p:nvSpPr>
          <p:cNvPr id="31" name="Freeform: Shape 30">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74BCF1CC-D6F1-21D9-307D-C36BA9E87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209925"/>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9958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16360</TotalTime>
  <Words>2161</Words>
  <Application>Microsoft Macintosh PowerPoint</Application>
  <PresentationFormat>Widescreen</PresentationFormat>
  <Paragraphs>146</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Bierstadt</vt:lpstr>
      <vt:lpstr>Neue Haas Grotesk Text Pro</vt:lpstr>
      <vt:lpstr>Times New Roman</vt:lpstr>
      <vt:lpstr>GestaltVTI</vt:lpstr>
      <vt:lpstr>ETHICAL CONSDERATIONS OF MEDIATORS AND CONFIDENTIALITY ISSUES</vt:lpstr>
      <vt:lpstr>WHO SAID THIS?</vt:lpstr>
      <vt:lpstr>Abraham Lincoln  “Notes on the Practice of Law”  Circa 1850</vt:lpstr>
      <vt:lpstr>ETHICAL OBLIGATIONS OF MEDIATORS</vt:lpstr>
      <vt:lpstr>WHAT IS A COURT-APPOINTED MEDIATOR?</vt:lpstr>
      <vt:lpstr>STATUTORY ETHICAL OBLIGATIONS OF COURT-APPOINTED MEDIATORS </vt:lpstr>
      <vt:lpstr>WHAT ARE THE ETHICAL OBLIGATIONS OF PRIVATELY RETAINED MEDIATORS?</vt:lpstr>
      <vt:lpstr>NAME A WORD THAT RHYMES WITH “ORANGE”</vt:lpstr>
      <vt:lpstr>THERE ARE NONE</vt:lpstr>
      <vt:lpstr>ONE EXCEPTION-BUSINESS &amp; PROFESSIONS  CODE SECTION 6173</vt:lpstr>
      <vt:lpstr>WHAT THEN ARE A MEDIATOR’S ETHICAL OBLIGATIONS?</vt:lpstr>
      <vt:lpstr>IMPARTIALITY AND NEUTRALITY </vt:lpstr>
      <vt:lpstr>DISCLOSURE OBLIGATIONS</vt:lpstr>
      <vt:lpstr>CONFIDENTIALITY</vt:lpstr>
      <vt:lpstr>COMPETENCE/QUALIFICATIONS</vt:lpstr>
      <vt:lpstr>VOLUNTARY PARTICIPATION AND SELF-DETERMINATION</vt:lpstr>
      <vt:lpstr>CONFLICTS OF INTEREST</vt:lpstr>
      <vt:lpstr>QUALITY OF MEDIATION PROCESS</vt:lpstr>
      <vt:lpstr>MEDIATOR FEES</vt:lpstr>
      <vt:lpstr>MARKETING </vt:lpstr>
      <vt:lpstr>PowerPoint Presentation</vt:lpstr>
      <vt:lpstr>PowerPoint Presentation</vt:lpstr>
      <vt:lpstr>BEST PRACTICES FOR  MEDIATION</vt:lpstr>
      <vt:lpstr>BEST PRACTICES </vt:lpstr>
      <vt:lpstr>CAUCASES WITH MEDIATOR</vt:lpstr>
      <vt:lpstr>POST MEDIATION</vt:lpstr>
      <vt:lpstr>CONFIDENTIALITY ISSUES INVOLVING MEDIATION </vt:lpstr>
      <vt:lpstr>CASSEL V. SUPERIOR COURT (2011) 51 Cal.4th 113</vt:lpstr>
      <vt:lpstr>PowerPoint Presentation</vt:lpstr>
      <vt:lpstr>EXCEPTIONS TO DISCLOSURE OF CONFIDENTIAL INFORMATION</vt:lpstr>
      <vt:lpstr>EVIDENCE OTHERWISE PERMISSIBLE</vt:lpstr>
      <vt:lpstr>COMMON MISPERCEPTIONS OF MEDIATION CONFIDENTIALITY</vt:lpstr>
      <vt:lpstr>ONLY SETTLEMENT DISCUSSIONS ARE CONFIDENTIAL</vt:lpstr>
      <vt:lpstr>JUDGES CAN ORDER DISCLOSURE IF ITS FAIR</vt:lpstr>
      <vt:lpstr>MEDIATORS CAN TESTIFY ABOUT THE MEDIATION IF ALL PARTIES AGREE</vt:lpstr>
      <vt:lpstr>SANCTIONS AGAINST A PARTY SEEKING SUCH TESTIMONY </vt:lpstr>
      <vt:lpstr>BAD FAITH CONDUCT IS AN EXCEPTION TO MEDIATION CONFIDENTIALITY</vt:lpstr>
      <vt:lpstr>ORAL AGREEMENTS REACHED AT MEDIATION ARE ENFORCEABLE</vt:lpstr>
      <vt:lpstr>ANYTHING SAID AFTER MEDIATION IS NOT PROTECTED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 Coates</dc:creator>
  <cp:lastModifiedBy>Kerrin Hovarter</cp:lastModifiedBy>
  <cp:revision>3</cp:revision>
  <dcterms:created xsi:type="dcterms:W3CDTF">2025-10-08T22:24:14Z</dcterms:created>
  <dcterms:modified xsi:type="dcterms:W3CDTF">2026-02-11T04:48:25Z</dcterms:modified>
</cp:coreProperties>
</file>