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60" r:id="rId4"/>
    <p:sldId id="261" r:id="rId5"/>
    <p:sldId id="262" r:id="rId6"/>
    <p:sldId id="263" r:id="rId7"/>
    <p:sldId id="264" r:id="rId8"/>
    <p:sldId id="265" r:id="rId9"/>
    <p:sldId id="259" r:id="rId10"/>
    <p:sldId id="266" r:id="rId11"/>
    <p:sldId id="267" r:id="rId12"/>
    <p:sldId id="268" r:id="rId13"/>
    <p:sldId id="269"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58"/>
  </p:normalViewPr>
  <p:slideViewPr>
    <p:cSldViewPr snapToGrid="0">
      <p:cViewPr varScale="1">
        <p:scale>
          <a:sx n="120" d="100"/>
          <a:sy n="120" d="100"/>
        </p:scale>
        <p:origin x="84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1/22/26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1/22/26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1/22/26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1/22/26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38CDBA-49B2-43B6-FDB3-5DD7913CAD7D}"/>
              </a:ext>
            </a:extLst>
          </p:cNvPr>
          <p:cNvSpPr txBox="1"/>
          <p:nvPr/>
        </p:nvSpPr>
        <p:spPr>
          <a:xfrm>
            <a:off x="867747" y="251928"/>
            <a:ext cx="10571584" cy="6463308"/>
          </a:xfrm>
          <a:prstGeom prst="rect">
            <a:avLst/>
          </a:prstGeom>
          <a:noFill/>
        </p:spPr>
        <p:txBody>
          <a:bodyPr wrap="square">
            <a:spAutoFit/>
          </a:bodyPr>
          <a:lstStyle/>
          <a:p>
            <a:pPr algn="ctr"/>
            <a:endParaRPr lang="en-US" sz="1200" dirty="0"/>
          </a:p>
          <a:p>
            <a:pPr algn="ctr"/>
            <a:endParaRPr lang="en-US" sz="1200" dirty="0"/>
          </a:p>
          <a:p>
            <a:pPr algn="ctr"/>
            <a:r>
              <a:rPr lang="en-US" sz="5400" dirty="0"/>
              <a:t>Competence: Substance Use Disorders and Mental Health Issues In The Legal Profession</a:t>
            </a:r>
          </a:p>
          <a:p>
            <a:pPr algn="ctr"/>
            <a:endParaRPr lang="en-US" sz="2000" dirty="0"/>
          </a:p>
          <a:p>
            <a:pPr algn="ctr"/>
            <a:r>
              <a:rPr lang="en-US" sz="3200" dirty="0"/>
              <a:t>Raising Awareness – Recovery Is Possible </a:t>
            </a:r>
          </a:p>
          <a:p>
            <a:endParaRPr lang="en-US" sz="2400" dirty="0"/>
          </a:p>
          <a:p>
            <a:endParaRPr lang="en-US" sz="2400" dirty="0"/>
          </a:p>
          <a:p>
            <a:r>
              <a:rPr lang="en-US" sz="2400" dirty="0"/>
              <a:t>Greg Dorst JD, CADC II (ret.)        </a:t>
            </a:r>
          </a:p>
          <a:p>
            <a:r>
              <a:rPr lang="en-US" sz="2400" dirty="0"/>
              <a:t>The Other Bar    1(800) 222-0767    (626) 222-6299   Cell - Call or Text</a:t>
            </a:r>
          </a:p>
          <a:p>
            <a:pPr algn="ctr"/>
            <a:r>
              <a:rPr lang="en-US" sz="2000" dirty="0"/>
              <a:t>You Don’t Have To Live This Way</a:t>
            </a:r>
          </a:p>
          <a:p>
            <a:pPr algn="ctr"/>
            <a:endParaRPr lang="en-US" sz="2000" dirty="0"/>
          </a:p>
          <a:p>
            <a:pPr algn="ctr"/>
            <a:endParaRPr lang="en-US" sz="2000" dirty="0"/>
          </a:p>
          <a:p>
            <a:pPr algn="ctr"/>
            <a:endParaRPr lang="en-US" sz="2000" dirty="0"/>
          </a:p>
        </p:txBody>
      </p:sp>
    </p:spTree>
    <p:extLst>
      <p:ext uri="{BB962C8B-B14F-4D97-AF65-F5344CB8AC3E}">
        <p14:creationId xmlns:p14="http://schemas.microsoft.com/office/powerpoint/2010/main" val="3633641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954A34-1D46-CAC8-FE3A-AD47C240A09F}"/>
              </a:ext>
            </a:extLst>
          </p:cNvPr>
          <p:cNvSpPr txBox="1"/>
          <p:nvPr/>
        </p:nvSpPr>
        <p:spPr>
          <a:xfrm>
            <a:off x="242595" y="214603"/>
            <a:ext cx="11812555" cy="5632311"/>
          </a:xfrm>
          <a:prstGeom prst="rect">
            <a:avLst/>
          </a:prstGeom>
          <a:noFill/>
        </p:spPr>
        <p:txBody>
          <a:bodyPr wrap="square">
            <a:spAutoFit/>
          </a:bodyPr>
          <a:lstStyle/>
          <a:p>
            <a:r>
              <a:rPr lang="en-US" sz="3200" b="1" i="1" dirty="0"/>
              <a:t>Solutions Through Recovery</a:t>
            </a:r>
          </a:p>
          <a:p>
            <a:endParaRPr lang="en-US" sz="1000" dirty="0"/>
          </a:p>
          <a:p>
            <a:r>
              <a:rPr lang="en-US" sz="2600" dirty="0"/>
              <a:t>Attorneys who find themselves addicted can recover — and recovery is strongest when it integrates multiple dimensions.</a:t>
            </a:r>
          </a:p>
          <a:p>
            <a:endParaRPr lang="en-US" sz="1000" b="1" dirty="0"/>
          </a:p>
          <a:p>
            <a:r>
              <a:rPr lang="en-US" sz="3000" b="1" dirty="0"/>
              <a:t>1. Scientific / Neurobiological Solutions</a:t>
            </a:r>
          </a:p>
          <a:p>
            <a:endParaRPr lang="en-US" sz="1200" b="1" dirty="0"/>
          </a:p>
          <a:p>
            <a:pPr marL="342900" indent="-342900">
              <a:buFont typeface="Arial" panose="020B0604020202020204" pitchFamily="34" charset="0"/>
              <a:buChar char="•"/>
            </a:pPr>
            <a:r>
              <a:rPr lang="en-US" sz="2400" b="1" dirty="0"/>
              <a:t>Neuroplasticity &amp; Brain Healing</a:t>
            </a:r>
          </a:p>
          <a:p>
            <a:r>
              <a:rPr lang="en-US" sz="2400" dirty="0"/>
              <a:t>	Abstinence combined with healthy habits (exercise, sleep, nutrition, mindfulness) allows 	the brain’s dopamine and serotonin systems to rebalance.</a:t>
            </a:r>
          </a:p>
          <a:p>
            <a:pPr marL="285750" indent="-285750">
              <a:buFont typeface="Arial" panose="020B0604020202020204" pitchFamily="34" charset="0"/>
              <a:buChar char="•"/>
            </a:pPr>
            <a:r>
              <a:rPr lang="en-US" sz="2400" b="1" dirty="0"/>
              <a:t>Behavioral Conditioning</a:t>
            </a:r>
          </a:p>
          <a:p>
            <a:r>
              <a:rPr lang="en-US" sz="2400" dirty="0"/>
              <a:t>	Evidence-based programs like Cognitive Behavioral Therapy (CBT) or Contingency 	Management rewire the brain’s association between stress and substance use.</a:t>
            </a:r>
          </a:p>
          <a:p>
            <a:pPr marL="285750" indent="-285750">
              <a:buFont typeface="Arial" panose="020B0604020202020204" pitchFamily="34" charset="0"/>
              <a:buChar char="•"/>
            </a:pPr>
            <a:r>
              <a:rPr lang="en-US" sz="2400" b="1" dirty="0"/>
              <a:t>Mindfulness &amp; Meditation</a:t>
            </a:r>
          </a:p>
          <a:p>
            <a:r>
              <a:rPr lang="en-US" sz="2400" dirty="0"/>
              <a:t>	Practices like mindfulness-based relapse prevention and meditation can change amygdala 	reactivity and 	increase prefrontal cortex control.</a:t>
            </a:r>
          </a:p>
        </p:txBody>
      </p:sp>
    </p:spTree>
    <p:extLst>
      <p:ext uri="{BB962C8B-B14F-4D97-AF65-F5344CB8AC3E}">
        <p14:creationId xmlns:p14="http://schemas.microsoft.com/office/powerpoint/2010/main" val="103108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5C5D41-1E21-56E8-A94B-99062F13F5F2}"/>
              </a:ext>
            </a:extLst>
          </p:cNvPr>
          <p:cNvSpPr txBox="1"/>
          <p:nvPr/>
        </p:nvSpPr>
        <p:spPr>
          <a:xfrm>
            <a:off x="261257" y="65314"/>
            <a:ext cx="11793894" cy="5847755"/>
          </a:xfrm>
          <a:prstGeom prst="rect">
            <a:avLst/>
          </a:prstGeom>
          <a:noFill/>
        </p:spPr>
        <p:txBody>
          <a:bodyPr wrap="square">
            <a:spAutoFit/>
          </a:bodyPr>
          <a:lstStyle/>
          <a:p>
            <a:r>
              <a:rPr lang="en-US" sz="3200" b="1" i="1" dirty="0"/>
              <a:t>2. Clinical / Psychological Solutions</a:t>
            </a:r>
          </a:p>
          <a:p>
            <a:endParaRPr lang="en-US" sz="1200" b="1" i="1" dirty="0"/>
          </a:p>
          <a:p>
            <a:r>
              <a:rPr lang="en-US" sz="2800" b="1" dirty="0"/>
              <a:t>Therapy</a:t>
            </a:r>
          </a:p>
          <a:p>
            <a:endParaRPr lang="en-US" sz="1000" dirty="0"/>
          </a:p>
          <a:p>
            <a:pPr marL="457200" indent="-457200">
              <a:buFont typeface="Arial" panose="020B0604020202020204" pitchFamily="34" charset="0"/>
              <a:buChar char="•"/>
            </a:pPr>
            <a:r>
              <a:rPr lang="en-US" sz="2800" dirty="0"/>
              <a:t>CBT for challenging maladaptive thoughts.</a:t>
            </a:r>
          </a:p>
          <a:p>
            <a:pPr marL="457200" indent="-457200">
              <a:buFont typeface="Arial" panose="020B0604020202020204" pitchFamily="34" charset="0"/>
              <a:buChar char="•"/>
            </a:pPr>
            <a:r>
              <a:rPr lang="en-US" sz="2800" dirty="0"/>
              <a:t>Acceptance and Commitment Therapy (ACT) for living in alignment with values despite discomfort.</a:t>
            </a:r>
          </a:p>
          <a:p>
            <a:pPr marL="457200" indent="-457200">
              <a:buFont typeface="Arial" panose="020B0604020202020204" pitchFamily="34" charset="0"/>
              <a:buChar char="•"/>
            </a:pPr>
            <a:r>
              <a:rPr lang="en-US" sz="2800" dirty="0"/>
              <a:t>Trauma Therapy (EMDR, Somatic Experiencing) if early trauma contributes to self-medication.</a:t>
            </a:r>
          </a:p>
          <a:p>
            <a:endParaRPr lang="en-US" sz="1200" dirty="0"/>
          </a:p>
          <a:p>
            <a:r>
              <a:rPr lang="en-US" sz="2800" b="1" dirty="0"/>
              <a:t>Peer Support</a:t>
            </a:r>
          </a:p>
          <a:p>
            <a:pPr marL="457200" indent="-457200">
              <a:buFont typeface="Arial" panose="020B0604020202020204" pitchFamily="34" charset="0"/>
              <a:buChar char="•"/>
            </a:pPr>
            <a:r>
              <a:rPr lang="en-US" sz="2800" dirty="0"/>
              <a:t>Lawyer-specific recovery groups (e.g., Lawyers Assistance Programs, The Other Bar) address stigma and provide connection.</a:t>
            </a:r>
          </a:p>
          <a:p>
            <a:pPr marL="457200" indent="-457200">
              <a:buFont typeface="Arial" panose="020B0604020202020204" pitchFamily="34" charset="0"/>
              <a:buChar char="•"/>
            </a:pPr>
            <a:r>
              <a:rPr lang="en-US" sz="2800" dirty="0"/>
              <a:t>Relapse Prevention Planning</a:t>
            </a:r>
          </a:p>
          <a:p>
            <a:r>
              <a:rPr lang="en-US" sz="2800" dirty="0"/>
              <a:t>	Identifying triggers like networking events, trial stress, or late nights.</a:t>
            </a:r>
          </a:p>
        </p:txBody>
      </p:sp>
    </p:spTree>
    <p:extLst>
      <p:ext uri="{BB962C8B-B14F-4D97-AF65-F5344CB8AC3E}">
        <p14:creationId xmlns:p14="http://schemas.microsoft.com/office/powerpoint/2010/main" val="2263510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329798-2E7E-CD08-A204-1727A26CF99B}"/>
              </a:ext>
            </a:extLst>
          </p:cNvPr>
          <p:cNvSpPr txBox="1"/>
          <p:nvPr/>
        </p:nvSpPr>
        <p:spPr>
          <a:xfrm>
            <a:off x="222379" y="93306"/>
            <a:ext cx="11747241" cy="5463034"/>
          </a:xfrm>
          <a:prstGeom prst="rect">
            <a:avLst/>
          </a:prstGeom>
          <a:noFill/>
        </p:spPr>
        <p:txBody>
          <a:bodyPr wrap="square">
            <a:spAutoFit/>
          </a:bodyPr>
          <a:lstStyle/>
          <a:p>
            <a:r>
              <a:rPr lang="en-US" sz="3400" b="1" i="1" dirty="0"/>
              <a:t>3. Medical Solutions</a:t>
            </a:r>
          </a:p>
          <a:p>
            <a:endParaRPr lang="en-US" sz="1200" dirty="0"/>
          </a:p>
          <a:p>
            <a:pPr marL="457200" indent="-457200">
              <a:buFont typeface="Arial" panose="020B0604020202020204" pitchFamily="34" charset="0"/>
              <a:buChar char="•"/>
            </a:pPr>
            <a:r>
              <a:rPr lang="en-US" sz="3100" b="1" dirty="0"/>
              <a:t>Detox &amp; Medically Assisted Withdrawal</a:t>
            </a:r>
          </a:p>
          <a:p>
            <a:r>
              <a:rPr lang="en-US" sz="3100" dirty="0"/>
              <a:t>	For alcohol and some drugs, medically supervised detox can 	prevent 	dangerous complications.</a:t>
            </a:r>
          </a:p>
          <a:p>
            <a:endParaRPr lang="en-US" sz="1200" dirty="0"/>
          </a:p>
          <a:p>
            <a:pPr marL="457200" indent="-457200">
              <a:buFont typeface="Arial" panose="020B0604020202020204" pitchFamily="34" charset="0"/>
              <a:buChar char="•"/>
            </a:pPr>
            <a:r>
              <a:rPr lang="en-US" sz="3100" b="1" dirty="0"/>
              <a:t>Medication-Assisted Treatment (MAT)</a:t>
            </a:r>
          </a:p>
          <a:p>
            <a:r>
              <a:rPr lang="en-US" sz="3100" dirty="0"/>
              <a:t>	-Naltrexone or acamprosate for alcohol cravings.</a:t>
            </a:r>
          </a:p>
          <a:p>
            <a:r>
              <a:rPr lang="en-US" sz="3100" dirty="0"/>
              <a:t>	-Buprenorphine or methadone for opioid use disorder.</a:t>
            </a:r>
          </a:p>
          <a:p>
            <a:endParaRPr lang="en-US" sz="1200" dirty="0"/>
          </a:p>
          <a:p>
            <a:pPr marL="457200" indent="-457200">
              <a:buFont typeface="Arial" panose="020B0604020202020204" pitchFamily="34" charset="0"/>
              <a:buChar char="•"/>
            </a:pPr>
            <a:r>
              <a:rPr lang="en-US" sz="3100" b="1" dirty="0"/>
              <a:t>Integrated Care</a:t>
            </a:r>
          </a:p>
          <a:p>
            <a:r>
              <a:rPr lang="en-US" sz="3100" dirty="0"/>
              <a:t>	Co-treatment of anxiety, depression, or ADHD with non-addictive 	medications.</a:t>
            </a:r>
          </a:p>
        </p:txBody>
      </p:sp>
    </p:spTree>
    <p:extLst>
      <p:ext uri="{BB962C8B-B14F-4D97-AF65-F5344CB8AC3E}">
        <p14:creationId xmlns:p14="http://schemas.microsoft.com/office/powerpoint/2010/main" val="1566018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1FCDBE-2221-E410-D1EB-3C52A95FF3A1}"/>
              </a:ext>
            </a:extLst>
          </p:cNvPr>
          <p:cNvSpPr txBox="1"/>
          <p:nvPr/>
        </p:nvSpPr>
        <p:spPr>
          <a:xfrm>
            <a:off x="102637" y="65315"/>
            <a:ext cx="11905861" cy="5940088"/>
          </a:xfrm>
          <a:prstGeom prst="rect">
            <a:avLst/>
          </a:prstGeom>
          <a:noFill/>
        </p:spPr>
        <p:txBody>
          <a:bodyPr wrap="square">
            <a:spAutoFit/>
          </a:bodyPr>
          <a:lstStyle/>
          <a:p>
            <a:r>
              <a:rPr lang="en-US" sz="3200" b="1" i="1" dirty="0"/>
              <a:t>4. Spiritual Solutions</a:t>
            </a:r>
          </a:p>
          <a:p>
            <a:endParaRPr lang="en-US" sz="1200" dirty="0"/>
          </a:p>
          <a:p>
            <a:pPr marL="457200" indent="-457200">
              <a:buFont typeface="Arial" panose="020B0604020202020204" pitchFamily="34" charset="0"/>
              <a:buChar char="•"/>
            </a:pPr>
            <a:r>
              <a:rPr lang="en-US" sz="2800" b="1" dirty="0"/>
              <a:t>12-Step Programs (AA, NA)</a:t>
            </a:r>
          </a:p>
          <a:p>
            <a:r>
              <a:rPr lang="en-US" sz="2800" dirty="0"/>
              <a:t>		Focus on surrendering ego, making amends, and living by spiritual 					principles.</a:t>
            </a:r>
          </a:p>
          <a:p>
            <a:pPr marL="457200" indent="-457200">
              <a:buFont typeface="Arial" panose="020B0604020202020204" pitchFamily="34" charset="0"/>
              <a:buChar char="•"/>
            </a:pPr>
            <a:r>
              <a:rPr lang="en-US" sz="2800" b="1" dirty="0"/>
              <a:t>Mind-Body-Spirit Practices</a:t>
            </a:r>
          </a:p>
          <a:p>
            <a:r>
              <a:rPr lang="en-US" sz="2800" dirty="0"/>
              <a:t>		Yoga, meditation, breathwork, or prayer can foster resilience and a sense of 		meaning beyond work performance.</a:t>
            </a:r>
          </a:p>
          <a:p>
            <a:pPr marL="457200" indent="-457200">
              <a:buFont typeface="Arial" panose="020B0604020202020204" pitchFamily="34" charset="0"/>
              <a:buChar char="•"/>
            </a:pPr>
            <a:r>
              <a:rPr lang="en-US" sz="2800" b="1" dirty="0"/>
              <a:t>Purpose Realignment</a:t>
            </a:r>
          </a:p>
          <a:p>
            <a:r>
              <a:rPr lang="en-US" sz="2800" dirty="0"/>
              <a:t>		Rediscovering core values and aligning legal practice with them (service, 			justice, advocacy) helps replace destructive coping with fulfilling 					engagement.</a:t>
            </a:r>
          </a:p>
          <a:p>
            <a:pPr marL="457200" indent="-457200">
              <a:buFont typeface="Arial" panose="020B0604020202020204" pitchFamily="34" charset="0"/>
              <a:buChar char="•"/>
            </a:pPr>
            <a:r>
              <a:rPr lang="en-US" sz="2800" b="1" dirty="0"/>
              <a:t>Community &amp; Belonging</a:t>
            </a:r>
          </a:p>
          <a:p>
            <a:r>
              <a:rPr lang="en-US" sz="2800" dirty="0"/>
              <a:t>		Spiritual fellowship combats the isolation that fuels addiction.</a:t>
            </a:r>
          </a:p>
        </p:txBody>
      </p:sp>
    </p:spTree>
    <p:extLst>
      <p:ext uri="{BB962C8B-B14F-4D97-AF65-F5344CB8AC3E}">
        <p14:creationId xmlns:p14="http://schemas.microsoft.com/office/powerpoint/2010/main" val="2833857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16CCFA-04ED-F51E-4C66-74A39B250503}"/>
              </a:ext>
            </a:extLst>
          </p:cNvPr>
          <p:cNvSpPr txBox="1"/>
          <p:nvPr/>
        </p:nvSpPr>
        <p:spPr>
          <a:xfrm>
            <a:off x="373224" y="177283"/>
            <a:ext cx="8780106" cy="5816977"/>
          </a:xfrm>
          <a:prstGeom prst="rect">
            <a:avLst/>
          </a:prstGeom>
          <a:noFill/>
        </p:spPr>
        <p:txBody>
          <a:bodyPr wrap="square">
            <a:spAutoFit/>
          </a:bodyPr>
          <a:lstStyle/>
          <a:p>
            <a:r>
              <a:rPr lang="fi-FI" sz="3200" b="1" i="1" dirty="0"/>
              <a:t>Resources:</a:t>
            </a:r>
          </a:p>
          <a:p>
            <a:pPr marL="457200" indent="-457200">
              <a:buFont typeface="Arial" panose="020B0604020202020204" pitchFamily="34" charset="0"/>
              <a:buChar char="•"/>
            </a:pPr>
            <a:r>
              <a:rPr lang="fi-FI" sz="3400" dirty="0"/>
              <a:t>www.otherbar.org/resources/</a:t>
            </a:r>
          </a:p>
          <a:p>
            <a:r>
              <a:rPr lang="fi-FI" sz="3400" dirty="0"/>
              <a:t>	click on resources</a:t>
            </a:r>
          </a:p>
          <a:p>
            <a:pPr marL="457200" indent="-457200">
              <a:buFont typeface="Arial" panose="020B0604020202020204" pitchFamily="34" charset="0"/>
              <a:buChar char="•"/>
            </a:pPr>
            <a:r>
              <a:rPr lang="fi-FI" sz="3400" dirty="0"/>
              <a:t>www.calbar.ca.gov/Attorneys/</a:t>
            </a:r>
            <a:r>
              <a:rPr lang="fi-FI" sz="3200" dirty="0"/>
              <a:t>Attorney-Regulation/Lawyer-Assistance-Program</a:t>
            </a:r>
          </a:p>
          <a:p>
            <a:pPr marL="457200" indent="-457200">
              <a:buFont typeface="Arial" panose="020B0604020202020204" pitchFamily="34" charset="0"/>
              <a:buChar char="•"/>
            </a:pPr>
            <a:r>
              <a:rPr lang="fi-FI" sz="3400" dirty="0"/>
              <a:t>www.publichealth.org/resources/addiction/</a:t>
            </a:r>
          </a:p>
          <a:p>
            <a:pPr marL="457200" indent="-457200">
              <a:buFont typeface="Arial" panose="020B0604020202020204" pitchFamily="34" charset="0"/>
              <a:buChar char="•"/>
            </a:pPr>
            <a:r>
              <a:rPr lang="fi-FI" sz="3400" dirty="0"/>
              <a:t>www.samhsa.gov/find-help/national-helpline</a:t>
            </a:r>
          </a:p>
          <a:p>
            <a:pPr marL="457200" indent="-457200">
              <a:buFont typeface="Arial" panose="020B0604020202020204" pitchFamily="34" charset="0"/>
              <a:buChar char="•"/>
            </a:pPr>
            <a:r>
              <a:rPr lang="fi-FI" sz="3400" dirty="0"/>
              <a:t>www.samhsa.gov/find-treatment</a:t>
            </a:r>
          </a:p>
          <a:p>
            <a:pPr marL="457200" indent="-457200">
              <a:buFont typeface="Arial" panose="020B0604020202020204" pitchFamily="34" charset="0"/>
              <a:buChar char="•"/>
            </a:pPr>
            <a:r>
              <a:rPr lang="fi-FI" sz="3400" dirty="0"/>
              <a:t>www.drugabuse.gov/</a:t>
            </a:r>
          </a:p>
          <a:p>
            <a:pPr marL="457200" indent="-457200">
              <a:buFont typeface="Arial" panose="020B0604020202020204" pitchFamily="34" charset="0"/>
              <a:buChar char="•"/>
            </a:pPr>
            <a:r>
              <a:rPr lang="fi-FI" sz="3400" dirty="0"/>
              <a:t>www.nami.org</a:t>
            </a:r>
          </a:p>
          <a:p>
            <a:pPr marL="457200" indent="-457200">
              <a:buFont typeface="Arial" panose="020B0604020202020204" pitchFamily="34" charset="0"/>
              <a:buChar char="•"/>
            </a:pPr>
            <a:r>
              <a:rPr lang="fi-FI" sz="3400" dirty="0"/>
              <a:t>www.aa.org</a:t>
            </a:r>
            <a:endParaRPr lang="en-US" sz="3400" dirty="0"/>
          </a:p>
        </p:txBody>
      </p:sp>
    </p:spTree>
    <p:extLst>
      <p:ext uri="{BB962C8B-B14F-4D97-AF65-F5344CB8AC3E}">
        <p14:creationId xmlns:p14="http://schemas.microsoft.com/office/powerpoint/2010/main" val="1733218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3514829-BEBF-C6B1-00ED-534211A19A10}"/>
              </a:ext>
            </a:extLst>
          </p:cNvPr>
          <p:cNvPicPr>
            <a:picLocks noChangeAspect="1"/>
          </p:cNvPicPr>
          <p:nvPr/>
        </p:nvPicPr>
        <p:blipFill>
          <a:blip r:embed="rId2"/>
          <a:stretch>
            <a:fillRect/>
          </a:stretch>
        </p:blipFill>
        <p:spPr>
          <a:xfrm>
            <a:off x="-1" y="0"/>
            <a:ext cx="6382139" cy="6139806"/>
          </a:xfrm>
          <a:prstGeom prst="rect">
            <a:avLst/>
          </a:prstGeom>
        </p:spPr>
      </p:pic>
      <p:sp>
        <p:nvSpPr>
          <p:cNvPr id="4" name="TextBox 3">
            <a:extLst>
              <a:ext uri="{FF2B5EF4-FFF2-40B4-BE49-F238E27FC236}">
                <a16:creationId xmlns:a16="http://schemas.microsoft.com/office/drawing/2014/main" id="{D1DAFAC1-BCFE-39B2-EE6F-C9EA8EB435B3}"/>
              </a:ext>
            </a:extLst>
          </p:cNvPr>
          <p:cNvSpPr txBox="1"/>
          <p:nvPr/>
        </p:nvSpPr>
        <p:spPr>
          <a:xfrm>
            <a:off x="6699380" y="718194"/>
            <a:ext cx="4693298" cy="4955203"/>
          </a:xfrm>
          <a:prstGeom prst="rect">
            <a:avLst/>
          </a:prstGeom>
          <a:noFill/>
        </p:spPr>
        <p:txBody>
          <a:bodyPr wrap="square">
            <a:spAutoFit/>
          </a:bodyPr>
          <a:lstStyle/>
          <a:p>
            <a:r>
              <a:rPr lang="en-US" sz="3200" dirty="0"/>
              <a:t>You can take action and move down the road toward the light or you can stay in the darkness.</a:t>
            </a:r>
          </a:p>
          <a:p>
            <a:endParaRPr lang="en-US" sz="1600" dirty="0"/>
          </a:p>
          <a:p>
            <a:r>
              <a:rPr lang="en-US" sz="3200" dirty="0"/>
              <a:t>If you want things to be different, you have to do something.</a:t>
            </a:r>
          </a:p>
          <a:p>
            <a:endParaRPr lang="en-US" sz="1200" dirty="0"/>
          </a:p>
          <a:p>
            <a:r>
              <a:rPr lang="en-US" sz="3200" dirty="0"/>
              <a:t>Some things don’t go away if you ignore them.</a:t>
            </a:r>
          </a:p>
        </p:txBody>
      </p:sp>
    </p:spTree>
    <p:extLst>
      <p:ext uri="{BB962C8B-B14F-4D97-AF65-F5344CB8AC3E}">
        <p14:creationId xmlns:p14="http://schemas.microsoft.com/office/powerpoint/2010/main" val="2683691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A5C0AF-9B5A-EDBC-BFEF-7977B13CF72E}"/>
              </a:ext>
            </a:extLst>
          </p:cNvPr>
          <p:cNvSpPr txBox="1"/>
          <p:nvPr/>
        </p:nvSpPr>
        <p:spPr>
          <a:xfrm>
            <a:off x="214604" y="1"/>
            <a:ext cx="11977396" cy="8202245"/>
          </a:xfrm>
          <a:prstGeom prst="rect">
            <a:avLst/>
          </a:prstGeom>
          <a:noFill/>
        </p:spPr>
        <p:txBody>
          <a:bodyPr wrap="square">
            <a:spAutoFit/>
          </a:bodyPr>
          <a:lstStyle/>
          <a:p>
            <a:r>
              <a:rPr lang="en-US" sz="3800" b="1" dirty="0"/>
              <a:t>Why Attorneys May Turn to Alcohol or Drugs</a:t>
            </a:r>
          </a:p>
          <a:p>
            <a:endParaRPr lang="en-US" sz="1200" dirty="0"/>
          </a:p>
          <a:p>
            <a:r>
              <a:rPr lang="en-US" sz="3700" dirty="0"/>
              <a:t>Attorneys are at significantly higher risk than the general population for developing alcohol and substance use disorders — and this isn’t just a matter of personal weakness or “bad choices.” It’s a convergence of occupational pressures, personality traits, neurological pathways, and cultural factors that can lead to unhealthy coping mechanisms. Let’s break it down step-by-step, then look at the solutions from scientific, spiritual, clinical, and medical perspectives.</a:t>
            </a:r>
          </a:p>
          <a:p>
            <a:endParaRPr lang="en-US" sz="3700"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536572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D69030B-1B4C-4D74-CBC1-ECF88F705042}"/>
              </a:ext>
            </a:extLst>
          </p:cNvPr>
          <p:cNvSpPr txBox="1"/>
          <p:nvPr/>
        </p:nvSpPr>
        <p:spPr>
          <a:xfrm>
            <a:off x="130629" y="63512"/>
            <a:ext cx="11812555" cy="6247864"/>
          </a:xfrm>
          <a:prstGeom prst="rect">
            <a:avLst/>
          </a:prstGeom>
          <a:noFill/>
        </p:spPr>
        <p:txBody>
          <a:bodyPr wrap="square">
            <a:spAutoFit/>
          </a:bodyPr>
          <a:lstStyle/>
          <a:p>
            <a:r>
              <a:rPr lang="en-US" sz="4000" b="1" i="1" dirty="0"/>
              <a:t>1. 	Occupational and Cultural Factors</a:t>
            </a:r>
          </a:p>
          <a:p>
            <a:endParaRPr lang="en-US" sz="4000" i="1" dirty="0"/>
          </a:p>
          <a:p>
            <a:r>
              <a:rPr lang="en-US" sz="3200" b="1" dirty="0"/>
              <a:t>A.		Chronic Stress &amp; Long Hours</a:t>
            </a:r>
          </a:p>
          <a:p>
            <a:r>
              <a:rPr lang="en-US" sz="3200" dirty="0"/>
              <a:t>		Litigation deadlines, billable-hour requirements, and high-stakes 			outcomes 	keep stress hormones (especially cortisol) elevated 			for long periods, increasing vulnerability to substance misuse.</a:t>
            </a:r>
          </a:p>
          <a:p>
            <a:endParaRPr lang="en-US" sz="3200" dirty="0"/>
          </a:p>
          <a:p>
            <a:r>
              <a:rPr lang="en-US" sz="3200" b="1" dirty="0"/>
              <a:t>B.		Adversarial Work Environment</a:t>
            </a:r>
          </a:p>
          <a:p>
            <a:r>
              <a:rPr lang="en-US" sz="3200" dirty="0"/>
              <a:t>		Constant conflict and pressure to “win” can make emotional 				decompression difficult, leading to using substances as a quick 			escape.</a:t>
            </a:r>
          </a:p>
          <a:p>
            <a:r>
              <a:rPr lang="en-US" sz="3200" dirty="0"/>
              <a:t>	</a:t>
            </a:r>
          </a:p>
        </p:txBody>
      </p:sp>
    </p:spTree>
    <p:extLst>
      <p:ext uri="{BB962C8B-B14F-4D97-AF65-F5344CB8AC3E}">
        <p14:creationId xmlns:p14="http://schemas.microsoft.com/office/powerpoint/2010/main" val="2911563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EA8574-9E39-855F-370F-3142472F380B}"/>
              </a:ext>
            </a:extLst>
          </p:cNvPr>
          <p:cNvSpPr txBox="1"/>
          <p:nvPr/>
        </p:nvSpPr>
        <p:spPr>
          <a:xfrm>
            <a:off x="111967" y="158620"/>
            <a:ext cx="11887199" cy="5878532"/>
          </a:xfrm>
          <a:prstGeom prst="rect">
            <a:avLst/>
          </a:prstGeom>
          <a:noFill/>
        </p:spPr>
        <p:txBody>
          <a:bodyPr wrap="square">
            <a:spAutoFit/>
          </a:bodyPr>
          <a:lstStyle/>
          <a:p>
            <a:r>
              <a:rPr lang="en-US" sz="3200" b="1" dirty="0"/>
              <a:t>C.		Perfectionism &amp; Fear of Failure</a:t>
            </a:r>
          </a:p>
          <a:p>
            <a:r>
              <a:rPr lang="en-US" sz="3200" dirty="0"/>
              <a:t>		Many attorneys have high achievement standards. The 						pressure to never appear wrong can foster anxiety and self-				medication.</a:t>
            </a:r>
          </a:p>
          <a:p>
            <a:endParaRPr lang="en-US" sz="1200" b="1" dirty="0"/>
          </a:p>
          <a:p>
            <a:r>
              <a:rPr lang="en-US" sz="3200" b="1" dirty="0"/>
              <a:t>D.		Drinking Culture in Law</a:t>
            </a:r>
          </a:p>
          <a:p>
            <a:r>
              <a:rPr lang="en-US" sz="3200" dirty="0"/>
              <a:t>		Networking events, client dinners, and post-trial 	celebrations 			often normalize heavy drinking.</a:t>
            </a:r>
          </a:p>
          <a:p>
            <a:endParaRPr lang="en-US" sz="1200" dirty="0"/>
          </a:p>
          <a:p>
            <a:r>
              <a:rPr lang="en-US" sz="3200" b="1" dirty="0"/>
              <a:t>E.		Isolation</a:t>
            </a:r>
          </a:p>
          <a:p>
            <a:r>
              <a:rPr lang="en-US" sz="3200" dirty="0"/>
              <a:t>		Client confidentiality and the competitive nature of the 					profession 	may make attorneys less likely to share 							vulnerabilities with peers.</a:t>
            </a:r>
          </a:p>
        </p:txBody>
      </p:sp>
    </p:spTree>
    <p:extLst>
      <p:ext uri="{BB962C8B-B14F-4D97-AF65-F5344CB8AC3E}">
        <p14:creationId xmlns:p14="http://schemas.microsoft.com/office/powerpoint/2010/main" val="3586922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0DF692-2423-083F-E0DF-3ACD61B40584}"/>
              </a:ext>
            </a:extLst>
          </p:cNvPr>
          <p:cNvSpPr txBox="1"/>
          <p:nvPr/>
        </p:nvSpPr>
        <p:spPr>
          <a:xfrm>
            <a:off x="121298" y="74645"/>
            <a:ext cx="12070702" cy="6432530"/>
          </a:xfrm>
          <a:prstGeom prst="rect">
            <a:avLst/>
          </a:prstGeom>
          <a:noFill/>
        </p:spPr>
        <p:txBody>
          <a:bodyPr wrap="square">
            <a:spAutoFit/>
          </a:bodyPr>
          <a:lstStyle/>
          <a:p>
            <a:r>
              <a:rPr lang="en-US" sz="3400" b="1" i="1" dirty="0"/>
              <a:t>2. 		Psychological and Personality Factors</a:t>
            </a:r>
          </a:p>
          <a:p>
            <a:endParaRPr lang="en-US" sz="1400" b="1" dirty="0"/>
          </a:p>
          <a:p>
            <a:r>
              <a:rPr lang="en-US" sz="2800" b="1" dirty="0"/>
              <a:t>A.		High-Functioning Anxiety or Depression</a:t>
            </a:r>
          </a:p>
          <a:p>
            <a:r>
              <a:rPr lang="en-US" sz="2800" dirty="0"/>
              <a:t>		Legal work can attract individuals prone to rumination, overthinking, and 				self-criticism — risk factors for substance use.</a:t>
            </a:r>
          </a:p>
          <a:p>
            <a:endParaRPr lang="en-US" sz="2800" dirty="0"/>
          </a:p>
          <a:p>
            <a:r>
              <a:rPr lang="en-US" sz="2800" b="1" dirty="0"/>
              <a:t>B.		Cognitive Overdrive</a:t>
            </a:r>
          </a:p>
          <a:p>
            <a:r>
              <a:rPr lang="en-US" sz="2800" dirty="0"/>
              <a:t>		Constant intellectual engagement may lead to difficulty “turning off” the 				brain at night — alcohol or sedatives can seem like an easy solution.</a:t>
            </a:r>
          </a:p>
          <a:p>
            <a:endParaRPr lang="en-US" sz="2800" dirty="0"/>
          </a:p>
          <a:p>
            <a:r>
              <a:rPr lang="en-US" sz="2800" b="1" dirty="0"/>
              <a:t>C.		Control Needs</a:t>
            </a:r>
          </a:p>
          <a:p>
            <a:r>
              <a:rPr lang="en-US" sz="2800" dirty="0"/>
              <a:t>		When life feels out of control, using substances may feel like the one 					controllable relief 	(though ironically it erodes control over time).</a:t>
            </a:r>
          </a:p>
          <a:p>
            <a:endParaRPr lang="en-US" sz="2800" dirty="0"/>
          </a:p>
          <a:p>
            <a:endParaRPr lang="en-US" sz="2800" dirty="0"/>
          </a:p>
        </p:txBody>
      </p:sp>
    </p:spTree>
    <p:extLst>
      <p:ext uri="{BB962C8B-B14F-4D97-AF65-F5344CB8AC3E}">
        <p14:creationId xmlns:p14="http://schemas.microsoft.com/office/powerpoint/2010/main" val="1547759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19A96B-E065-C98E-145B-4A3F647E2F03}"/>
              </a:ext>
            </a:extLst>
          </p:cNvPr>
          <p:cNvSpPr txBox="1"/>
          <p:nvPr/>
        </p:nvSpPr>
        <p:spPr>
          <a:xfrm>
            <a:off x="74645" y="181957"/>
            <a:ext cx="11821886" cy="5478423"/>
          </a:xfrm>
          <a:prstGeom prst="rect">
            <a:avLst/>
          </a:prstGeom>
          <a:noFill/>
        </p:spPr>
        <p:txBody>
          <a:bodyPr wrap="square">
            <a:spAutoFit/>
          </a:bodyPr>
          <a:lstStyle/>
          <a:p>
            <a:r>
              <a:rPr lang="en-US" sz="3200" b="1" i="1" dirty="0"/>
              <a:t>3.		Neurobiological Mechanisms</a:t>
            </a:r>
          </a:p>
          <a:p>
            <a:endParaRPr lang="en-US" sz="1000" dirty="0"/>
          </a:p>
          <a:p>
            <a:r>
              <a:rPr lang="en-US" sz="2800" b="1" dirty="0"/>
              <a:t>A.		Reward System Hijacking</a:t>
            </a:r>
          </a:p>
          <a:p>
            <a:r>
              <a:rPr lang="en-US" sz="2800" dirty="0"/>
              <a:t>Alcohol and drugs flood the mesolimbic dopamine pathway, a neural circuit in the brain that plays a crucial role in reward, motivation, and pleasure giving a short-lived sense of relief or pleasure, which the brain learns to crave.</a:t>
            </a:r>
          </a:p>
          <a:p>
            <a:r>
              <a:rPr lang="en-US" sz="2800" b="1" dirty="0"/>
              <a:t>B.		Stress Hormone Interaction</a:t>
            </a:r>
          </a:p>
          <a:p>
            <a:r>
              <a:rPr lang="en-US" sz="2800" dirty="0"/>
              <a:t>Chronic stress alters HPA axis regulation (a neuroendocrine system that controls reactions to stress and regulates many body processes)making the brain more reactive to stress and more likely to seek quick relief.</a:t>
            </a:r>
          </a:p>
          <a:p>
            <a:r>
              <a:rPr lang="en-US" sz="2800" b="1" dirty="0"/>
              <a:t>C.		Genetic Predisposition</a:t>
            </a:r>
          </a:p>
          <a:p>
            <a:r>
              <a:rPr lang="en-US" sz="2800" dirty="0"/>
              <a:t>Family history can predispose attorneys to faster progression from use to addiction. Family members can “inherit” tendencies toward addictive responses.</a:t>
            </a:r>
          </a:p>
        </p:txBody>
      </p:sp>
    </p:spTree>
    <p:extLst>
      <p:ext uri="{BB962C8B-B14F-4D97-AF65-F5344CB8AC3E}">
        <p14:creationId xmlns:p14="http://schemas.microsoft.com/office/powerpoint/2010/main" val="58454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5081FD-3614-D781-41E4-DF383C8C3FB6}"/>
              </a:ext>
            </a:extLst>
          </p:cNvPr>
          <p:cNvSpPr txBox="1"/>
          <p:nvPr/>
        </p:nvSpPr>
        <p:spPr>
          <a:xfrm>
            <a:off x="261257" y="261257"/>
            <a:ext cx="11756572" cy="5570756"/>
          </a:xfrm>
          <a:prstGeom prst="rect">
            <a:avLst/>
          </a:prstGeom>
          <a:noFill/>
        </p:spPr>
        <p:txBody>
          <a:bodyPr wrap="square">
            <a:spAutoFit/>
          </a:bodyPr>
          <a:lstStyle/>
          <a:p>
            <a:pPr algn="ctr"/>
            <a:r>
              <a:rPr lang="en-US" sz="3600" b="1" dirty="0"/>
              <a:t>The American Bar Association &amp; Hazelden-Betty Ford Foundation Study (2016)</a:t>
            </a:r>
          </a:p>
          <a:p>
            <a:r>
              <a:rPr lang="en-US" sz="3600" b="1" dirty="0"/>
              <a:t>Conclusions:</a:t>
            </a:r>
          </a:p>
          <a:p>
            <a:endParaRPr lang="en-US" sz="1600" dirty="0"/>
          </a:p>
          <a:p>
            <a:r>
              <a:rPr lang="en-US" sz="3600" dirty="0"/>
              <a:t>Attorneys experience </a:t>
            </a:r>
            <a:r>
              <a:rPr lang="en-US" sz="3600" b="1" dirty="0"/>
              <a:t>problematic drinking (21%)</a:t>
            </a:r>
            <a:r>
              <a:rPr lang="en-US" sz="3600" dirty="0"/>
              <a:t> that is hazardous, harmful, or otherwise consistent with alcohol use disorders at a higher rate than other professional populations.</a:t>
            </a:r>
          </a:p>
          <a:p>
            <a:endParaRPr lang="en-US" sz="1600" dirty="0"/>
          </a:p>
          <a:p>
            <a:r>
              <a:rPr lang="en-US" sz="3600" b="1" dirty="0"/>
              <a:t>Depression (28%)</a:t>
            </a:r>
            <a:r>
              <a:rPr lang="en-US" sz="3600" dirty="0"/>
              <a:t> and </a:t>
            </a:r>
            <a:r>
              <a:rPr lang="en-US" sz="3600" b="1" dirty="0"/>
              <a:t>Anxiety (19%) </a:t>
            </a:r>
          </a:p>
          <a:p>
            <a:r>
              <a:rPr lang="en-US" sz="3600" dirty="0"/>
              <a:t>These are significant issues amongst practicing lawyers </a:t>
            </a:r>
            <a:br>
              <a:rPr lang="en-US" sz="3600" dirty="0"/>
            </a:br>
            <a:endParaRPr lang="en-US" sz="3600" dirty="0"/>
          </a:p>
        </p:txBody>
      </p:sp>
    </p:spTree>
    <p:extLst>
      <p:ext uri="{BB962C8B-B14F-4D97-AF65-F5344CB8AC3E}">
        <p14:creationId xmlns:p14="http://schemas.microsoft.com/office/powerpoint/2010/main" val="224042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88F656B-AE84-240D-BEFC-7023E51A4932}"/>
              </a:ext>
            </a:extLst>
          </p:cNvPr>
          <p:cNvSpPr txBox="1"/>
          <p:nvPr/>
        </p:nvSpPr>
        <p:spPr>
          <a:xfrm>
            <a:off x="223935" y="223935"/>
            <a:ext cx="11765902" cy="5632311"/>
          </a:xfrm>
          <a:prstGeom prst="rect">
            <a:avLst/>
          </a:prstGeom>
          <a:noFill/>
        </p:spPr>
        <p:txBody>
          <a:bodyPr wrap="square">
            <a:spAutoFit/>
          </a:bodyPr>
          <a:lstStyle/>
          <a:p>
            <a:r>
              <a:rPr lang="en-US" sz="3800" b="1" dirty="0"/>
              <a:t>Let’s try a self-survey:</a:t>
            </a:r>
          </a:p>
          <a:p>
            <a:pPr marL="457200" indent="-457200">
              <a:buFont typeface="Arial" panose="020B0604020202020204" pitchFamily="34" charset="0"/>
              <a:buChar char="•"/>
            </a:pPr>
            <a:r>
              <a:rPr lang="en-US" sz="3600" dirty="0"/>
              <a:t>Are you always thinking about alcohol or drugs, craving the relief it will bring? </a:t>
            </a:r>
          </a:p>
          <a:p>
            <a:pPr marL="457200" indent="-457200">
              <a:buFont typeface="Arial" panose="020B0604020202020204" pitchFamily="34" charset="0"/>
              <a:buChar char="•"/>
            </a:pPr>
            <a:r>
              <a:rPr lang="en-US" sz="3600" dirty="0"/>
              <a:t>Once you start drinking or using drugs do you find that you can’t stop?</a:t>
            </a:r>
          </a:p>
          <a:p>
            <a:pPr marL="457200" indent="-457200">
              <a:buFont typeface="Arial" panose="020B0604020202020204" pitchFamily="34" charset="0"/>
              <a:buChar char="•"/>
            </a:pPr>
            <a:r>
              <a:rPr lang="en-US" sz="3600" dirty="0"/>
              <a:t>Do you continue to engage in this behavior despite adverse consequences in your life? </a:t>
            </a:r>
          </a:p>
          <a:p>
            <a:r>
              <a:rPr lang="en-US" sz="3600" dirty="0"/>
              <a:t>		</a:t>
            </a:r>
            <a:r>
              <a:rPr lang="en-US" sz="3600" i="1" dirty="0"/>
              <a:t>Adverse consequences might include arrest, divorce, 						health problems, job loss, state bar action or anything 					that might ruin your reputation.</a:t>
            </a:r>
          </a:p>
        </p:txBody>
      </p:sp>
    </p:spTree>
    <p:extLst>
      <p:ext uri="{BB962C8B-B14F-4D97-AF65-F5344CB8AC3E}">
        <p14:creationId xmlns:p14="http://schemas.microsoft.com/office/powerpoint/2010/main" val="280403148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3326</TotalTime>
  <Words>1212</Words>
  <Application>Microsoft Macintosh PowerPoint</Application>
  <PresentationFormat>Widescreen</PresentationFormat>
  <Paragraphs>127</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Gill Sans MT</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 Dorst</dc:creator>
  <cp:lastModifiedBy>Kerrin Hovarter</cp:lastModifiedBy>
  <cp:revision>11</cp:revision>
  <dcterms:created xsi:type="dcterms:W3CDTF">2025-09-17T21:50:18Z</dcterms:created>
  <dcterms:modified xsi:type="dcterms:W3CDTF">2026-01-22T21:13:16Z</dcterms:modified>
</cp:coreProperties>
</file>